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BXlgpzXr5LrYB6xqeMcuPFalI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EAFDE9-F8DD-42FD-870C-E05A25C34415}">
  <a:tblStyle styleId="{DBEAFDE9-F8DD-42FD-870C-E05A25C344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Raleway-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customschemas.google.com/relationships/presentationmetadata" Target="metadata"/><Relationship Id="rId50"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0" name="Google Shape;340;g10f6902466b_0_91"/>
          <p:cNvGraphicFramePr/>
          <p:nvPr/>
        </p:nvGraphicFramePr>
        <p:xfrm>
          <a:off x="715725" y="892170"/>
          <a:ext cx="3000000" cy="3000000"/>
        </p:xfrm>
        <a:graphic>
          <a:graphicData uri="http://schemas.openxmlformats.org/drawingml/2006/table">
            <a:tbl>
              <a:tblPr>
                <a:noFill/>
                <a:tableStyleId>{DBEAFDE9-F8DD-42FD-870C-E05A25C34415}</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NONE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035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BACKWARD_TRANSITIVE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FORWARD</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FORWARD_TRANSITIVE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FULL</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FULL_TRANSITIVE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6" name="Google Shape;346;g10f6902466b_0_108"/>
          <p:cNvGraphicFramePr/>
          <p:nvPr/>
        </p:nvGraphicFramePr>
        <p:xfrm>
          <a:off x="453425" y="956691"/>
          <a:ext cx="3000000" cy="3000000"/>
        </p:xfrm>
        <a:graphic>
          <a:graphicData uri="http://schemas.openxmlformats.org/drawingml/2006/table">
            <a:tbl>
              <a:tblPr>
                <a:noFill/>
                <a:tableStyleId>{DBEAFDE9-F8DD-42FD-870C-E05A25C34415}</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Última versión</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b="1" lang="en" sz="1000"/>
                        <a:t>- Agregar atributos</a:t>
                      </a:r>
                      <a:endParaRPr b="1" sz="1000"/>
                    </a:p>
                    <a:p>
                      <a:pPr indent="0" lvl="0" marL="0" marR="0" rtl="0" algn="l">
                        <a:lnSpc>
                          <a:spcPct val="100000"/>
                        </a:lnSpc>
                        <a:spcBef>
                          <a:spcPts val="0"/>
                        </a:spcBef>
                        <a:spcAft>
                          <a:spcPts val="0"/>
                        </a:spcAft>
                        <a:buNone/>
                      </a:pPr>
                      <a:r>
                        <a:rPr b="1" lang="en" sz="1000"/>
                        <a:t>- Eliminar atributos opcionales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t>Última versión</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000"/>
                        <a:t>Productores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 Modificar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Última versión</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Modificar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52" name="Google Shape;352;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58" name="Google Shape;358;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64" name="Google Shape;364;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70" name="Google Shape;370;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76" name="Google Shape;376;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77" name="Google Shape;377;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83" name="Google Shape;383;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389" name="Google Shape;389;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390" name="Google Shape;390;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391" name="Google Shape;391;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397" name="Google Shape;397;g10f8b4e1e0b_0_45"/>
          <p:cNvSpPr txBox="1"/>
          <p:nvPr/>
        </p:nvSpPr>
        <p:spPr>
          <a:xfrm>
            <a:off x="657500" y="968950"/>
            <a:ext cx="7962900" cy="39378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398" name="Google Shape;398;g10f8b4e1e0b_0_45"/>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399" name="Google Shape;399;g10f8b4e1e0b_0_45"/>
          <p:cNvSpPr txBox="1"/>
          <p:nvPr/>
        </p:nvSpPr>
        <p:spPr>
          <a:xfrm>
            <a:off x="4926100" y="26976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05" name="Google Shape;405;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06" name="Google Shape;406;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07" name="Google Shape;407;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utilizado inicialmente por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Datum Readers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788650" y="1437025"/>
            <a:ext cx="7962900" cy="2426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El mensaje Avro es recuperado en forma de "map"</a:t>
            </a:r>
            <a:endParaRPr sz="1800">
              <a:solidFill>
                <a:srgbClr val="2A3244"/>
              </a:solidFill>
              <a:highlight>
                <a:srgbClr val="FFFFFF"/>
              </a:highlight>
            </a:endParaRPr>
          </a:p>
          <a:p>
            <a:pPr indent="-342900" lvl="0" marL="45720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Mapeo manual con un objeto Java o no</a:t>
            </a:r>
            <a:endParaRPr sz="1800">
              <a:solidFill>
                <a:srgbClr val="2A3244"/>
              </a:solidFill>
              <a:highlight>
                <a:srgbClr val="FFFFFF"/>
              </a:highlight>
            </a:endParaRPr>
          </a:p>
          <a:p>
            <a:pPr indent="0" lvl="0" marL="0" rtl="0" algn="l">
              <a:lnSpc>
                <a:spcPct val="150000"/>
              </a:lnSpc>
              <a:spcBef>
                <a:spcPts val="0"/>
              </a:spcBef>
              <a:spcAft>
                <a:spcPts val="0"/>
              </a:spcAft>
              <a:buNone/>
            </a:pPr>
            <a:r>
              <a:rPr b="1" lang="en" sz="1800">
                <a:solidFill>
                  <a:srgbClr val="2A3244"/>
                </a:solidFill>
                <a:highlight>
                  <a:srgbClr val="FFFFFF"/>
                </a:highlight>
              </a:rPr>
              <a:t>Specific</a:t>
            </a:r>
            <a:endParaRPr b="1" sz="1800">
              <a:solidFill>
                <a:srgbClr val="2A3244"/>
              </a:solidFill>
              <a:highlight>
                <a:srgbClr val="FFFFFF"/>
              </a:highlight>
            </a:endParaRPr>
          </a:p>
          <a:p>
            <a:pPr indent="-342900" lvl="0" marL="45720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El mensaje es automáticamente convertido en objeto Java</a:t>
            </a:r>
            <a:endParaRPr sz="1800">
              <a:solidFill>
                <a:srgbClr val="2A3244"/>
              </a:solidFill>
              <a:highlight>
                <a:srgbClr val="FFFFFF"/>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requiere generar las clases antes a partir del esquema Avro</a:t>
            </a:r>
            <a:endParaRPr sz="1800">
              <a:solidFill>
                <a:srgbClr val="2A324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