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Lst>
  <p:sldSz cy="5143500" cx="9144000"/>
  <p:notesSz cx="6858000" cy="9144000"/>
  <p:embeddedFontLst>
    <p:embeddedFont>
      <p:font typeface="Anton"/>
      <p:regular r:id="rId73"/>
    </p:embeddedFont>
    <p:embeddedFont>
      <p:font typeface="Lato"/>
      <p:regular r:id="rId74"/>
      <p:bold r:id="rId75"/>
      <p:italic r:id="rId76"/>
      <p:boldItalic r:id="rId77"/>
    </p:embeddedFont>
    <p:embeddedFont>
      <p:font typeface="Lato Light"/>
      <p:regular r:id="rId78"/>
      <p:bold r:id="rId79"/>
      <p:italic r:id="rId80"/>
      <p:boldItalic r:id="rId81"/>
    </p:embeddedFont>
    <p:embeddedFont>
      <p:font typeface="Didact Gothic"/>
      <p:regular r:id="rId82"/>
    </p:embeddedFont>
    <p:embeddedFont>
      <p:font typeface="Helvetica Neue"/>
      <p:regular r:id="rId83"/>
      <p:bold r:id="rId84"/>
      <p:italic r:id="rId85"/>
      <p:boldItalic r:id="rId86"/>
    </p:embeddedFont>
    <p:embeddedFont>
      <p:font typeface="Helvetica Neue Light"/>
      <p:regular r:id="rId87"/>
      <p:bold r:id="rId88"/>
      <p:italic r:id="rId89"/>
      <p:boldItalic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248ECA-9C50-46A3-9BE8-7990D14E4625}">
  <a:tblStyle styleId="{2D248ECA-9C50-46A3-9BE8-7990D14E4625}"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16D5B1D-61AF-437D-AC80-1FFDB1EE46F5}"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font" Target="fonts/HelveticaNeue-bold.fntdata"/><Relationship Id="rId83" Type="http://schemas.openxmlformats.org/officeDocument/2006/relationships/font" Target="fonts/HelveticaNeue-regular.fntdata"/><Relationship Id="rId42" Type="http://schemas.openxmlformats.org/officeDocument/2006/relationships/slide" Target="slides/slide35.xml"/><Relationship Id="rId86" Type="http://schemas.openxmlformats.org/officeDocument/2006/relationships/font" Target="fonts/HelveticaNeue-boldItalic.fntdata"/><Relationship Id="rId41" Type="http://schemas.openxmlformats.org/officeDocument/2006/relationships/slide" Target="slides/slide34.xml"/><Relationship Id="rId85" Type="http://schemas.openxmlformats.org/officeDocument/2006/relationships/font" Target="fonts/HelveticaNeue-italic.fntdata"/><Relationship Id="rId44" Type="http://schemas.openxmlformats.org/officeDocument/2006/relationships/slide" Target="slides/slide37.xml"/><Relationship Id="rId88" Type="http://schemas.openxmlformats.org/officeDocument/2006/relationships/font" Target="fonts/HelveticaNeueLight-bold.fntdata"/><Relationship Id="rId43" Type="http://schemas.openxmlformats.org/officeDocument/2006/relationships/slide" Target="slides/slide36.xml"/><Relationship Id="rId87" Type="http://schemas.openxmlformats.org/officeDocument/2006/relationships/font" Target="fonts/HelveticaNeueLight-regular.fntdata"/><Relationship Id="rId46" Type="http://schemas.openxmlformats.org/officeDocument/2006/relationships/slide" Target="slides/slide39.xml"/><Relationship Id="rId45" Type="http://schemas.openxmlformats.org/officeDocument/2006/relationships/slide" Target="slides/slide38.xml"/><Relationship Id="rId89" Type="http://schemas.openxmlformats.org/officeDocument/2006/relationships/font" Target="fonts/HelveticaNeueLight-italic.fntdata"/><Relationship Id="rId80" Type="http://schemas.openxmlformats.org/officeDocument/2006/relationships/font" Target="fonts/LatoLight-italic.fntdata"/><Relationship Id="rId82" Type="http://schemas.openxmlformats.org/officeDocument/2006/relationships/font" Target="fonts/DidactGothic-regular.fntdata"/><Relationship Id="rId81" Type="http://schemas.openxmlformats.org/officeDocument/2006/relationships/font" Target="fonts/Lato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Anton-regular.fntdata"/><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font" Target="fonts/Lato-bold.fntdata"/><Relationship Id="rId30" Type="http://schemas.openxmlformats.org/officeDocument/2006/relationships/slide" Target="slides/slide23.xml"/><Relationship Id="rId74" Type="http://schemas.openxmlformats.org/officeDocument/2006/relationships/font" Target="fonts/Lato-regular.fntdata"/><Relationship Id="rId33" Type="http://schemas.openxmlformats.org/officeDocument/2006/relationships/slide" Target="slides/slide26.xml"/><Relationship Id="rId77" Type="http://schemas.openxmlformats.org/officeDocument/2006/relationships/font" Target="fonts/Lato-boldItalic.fntdata"/><Relationship Id="rId32" Type="http://schemas.openxmlformats.org/officeDocument/2006/relationships/slide" Target="slides/slide25.xml"/><Relationship Id="rId76" Type="http://schemas.openxmlformats.org/officeDocument/2006/relationships/font" Target="fonts/Lato-italic.fntdata"/><Relationship Id="rId35" Type="http://schemas.openxmlformats.org/officeDocument/2006/relationships/slide" Target="slides/slide28.xml"/><Relationship Id="rId79" Type="http://schemas.openxmlformats.org/officeDocument/2006/relationships/font" Target="fonts/LatoLight-bold.fntdata"/><Relationship Id="rId34" Type="http://schemas.openxmlformats.org/officeDocument/2006/relationships/slide" Target="slides/slide27.xml"/><Relationship Id="rId78" Type="http://schemas.openxmlformats.org/officeDocument/2006/relationships/font" Target="fonts/LatoLight-regular.fntdata"/><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90" Type="http://schemas.openxmlformats.org/officeDocument/2006/relationships/font" Target="fonts/HelveticaNeueLight-boldItalic.fntdata"/><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xeJ3vjTLUjQJia1NVjWnCfNZZWcnbnS2/view?usp=sharing"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e29fa39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ae29fa399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para la primera clase (después no va).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e29fa399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ae29fa3992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Primera clase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e29fa399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ae29fa3992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Light"/>
                <a:ea typeface="Helvetica Neue Light"/>
                <a:cs typeface="Helvetica Neue Light"/>
                <a:sym typeface="Helvetica Neue Light"/>
              </a:rPr>
              <a:t>Primera Clase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e29fa399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ae29fa3992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200">
                <a:solidFill>
                  <a:schemeClr val="dk1"/>
                </a:solidFill>
                <a:highlight>
                  <a:schemeClr val="lt1"/>
                </a:highlight>
                <a:latin typeface="Helvetica Neue Light"/>
                <a:ea typeface="Helvetica Neue Light"/>
                <a:cs typeface="Helvetica Neue Light"/>
                <a:sym typeface="Helvetica Neue Light"/>
              </a:rPr>
              <a:t>Primera clase</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e29fa399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ae29fa3992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e29fa399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ae29fa3992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8cd5c92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78cd5c922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8cd5c922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78cd5c9223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Recurso: Mapa de conceptos</a:t>
            </a:r>
            <a:endParaRPr b="1"/>
          </a:p>
          <a:p>
            <a:pPr indent="0" lvl="0" marL="0" rtl="0" algn="l">
              <a:lnSpc>
                <a:spcPct val="100000"/>
              </a:lnSpc>
              <a:spcBef>
                <a:spcPts val="0"/>
              </a:spcBef>
              <a:spcAft>
                <a:spcPts val="0"/>
              </a:spcAft>
              <a:buSzPts val="1100"/>
              <a:buNone/>
            </a:pPr>
            <a:r>
              <a:rPr lang="en-GB"/>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n-GB"/>
              <a:t>Sugerencia</a:t>
            </a:r>
            <a:r>
              <a:rPr lang="en-GB"/>
              <a:t>: </a:t>
            </a:r>
            <a:br>
              <a:rPr lang="en-GB"/>
            </a:br>
            <a:r>
              <a:rPr lang="en-GB"/>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n-GB"/>
              <a:t>-Resaltar con color los temas que se abordan en la clase.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f91073b3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af91073b39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Recurso: Cronograma del curso</a:t>
            </a:r>
            <a:br>
              <a:rPr lang="en-GB"/>
            </a:br>
            <a:r>
              <a:rPr lang="en-GB"/>
              <a:t>- Se muestra al</a:t>
            </a:r>
            <a:r>
              <a:rPr b="1" lang="en-GB"/>
              <a:t> inicio</a:t>
            </a:r>
            <a:r>
              <a:rPr lang="en-GB"/>
              <a:t> de cada clase </a:t>
            </a:r>
            <a:endParaRPr/>
          </a:p>
          <a:p>
            <a:pPr indent="0" lvl="0" marL="0" rtl="0" algn="l">
              <a:lnSpc>
                <a:spcPct val="100000"/>
              </a:lnSpc>
              <a:spcBef>
                <a:spcPts val="0"/>
              </a:spcBef>
              <a:spcAft>
                <a:spcPts val="0"/>
              </a:spcAft>
              <a:buSzPts val="1100"/>
              <a:buNone/>
            </a:pPr>
            <a:r>
              <a:rPr lang="en-GB"/>
              <a:t>- Tiene un aspecto similar a un </a:t>
            </a:r>
            <a:r>
              <a:rPr b="1" lang="en-GB"/>
              <a:t>calendario.</a:t>
            </a:r>
            <a:br>
              <a:rPr lang="en-GB"/>
            </a:br>
            <a:r>
              <a:rPr lang="en-GB"/>
              <a:t>- Resume rápidamente: título de la clase, número y contenidos que abarca</a:t>
            </a:r>
            <a:endParaRPr/>
          </a:p>
          <a:p>
            <a:pPr indent="0" lvl="0" marL="0" rtl="0" algn="l">
              <a:lnSpc>
                <a:spcPct val="100000"/>
              </a:lnSpc>
              <a:spcBef>
                <a:spcPts val="0"/>
              </a:spcBef>
              <a:spcAft>
                <a:spcPts val="0"/>
              </a:spcAft>
              <a:buSzPts val="1100"/>
              <a:buNone/>
            </a:pPr>
            <a:r>
              <a:rPr lang="en-GB"/>
              <a:t>- Guía rápida tanto para docentes, como para estudiantes.</a:t>
            </a:r>
            <a:br>
              <a:rPr lang="en-GB"/>
            </a:br>
            <a:r>
              <a:rPr lang="en-GB"/>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-Ubicar en el interior de cada clase aquellas cuestiones destacadas con las cuales se encontrará el alumno y con su respectivo nombre:</a:t>
            </a:r>
            <a:r>
              <a:rPr b="1" lang="en-GB">
                <a:solidFill>
                  <a:schemeClr val="dk1"/>
                </a:solidFill>
              </a:rPr>
              <a:t> desafíos, entregables de proyecto, actividades colaborativas o  ejemplos en vivo.</a:t>
            </a:r>
            <a:endParaRPr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66970525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c66970525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e29fa3992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ae29fa3992_2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e29fa399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ae29fa3992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Colocar todas las clases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e29fa399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e29fa399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e29fa3992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ae29fa3992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Si no alcanza, no sobrecargar, usar otra con el mismo título para indicar que continúa el mismo módulo.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79924359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79924359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e29fa399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e29fa399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Si no alcanza, no sobrecargar, usar otra con el mismo título para indicar que continúa el mismo módulo.</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ae29fa3992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ae29fa3992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Si no alcanza, no sobrecargar, usar otra con el mismo título para indicar que continúa el mismo módulo.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ae29fa399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ae29fa399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Si no alcanza, no sobrecargar, usar otra con el mismo título para indicar que continúa el mismo módulo.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78cd5c9223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78cd5c9223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78cd5c922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8cd5c922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Si no alcanza, no sobrecargar, usar otra con el mismo título para indicar que continúa el mismo módulo.</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78cd5c9223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78cd5c9223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78cd5c922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8cd5c922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e29fa399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ae29fa3992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(sólo la primera clase)</a:t>
            </a:r>
            <a:br>
              <a:rPr b="1" lang="en-GB"/>
            </a:br>
            <a:r>
              <a:rPr b="1" lang="en-GB"/>
              <a:t>Presentación de Estudiantes</a:t>
            </a:r>
            <a:endParaRPr b="1"/>
          </a:p>
          <a:p>
            <a:pPr indent="0" lvl="0" marL="0" rtl="0" algn="l">
              <a:lnSpc>
                <a:spcPct val="100000"/>
              </a:lnSpc>
              <a:spcBef>
                <a:spcPts val="0"/>
              </a:spcBef>
              <a:spcAft>
                <a:spcPts val="0"/>
              </a:spcAft>
              <a:buSzPts val="1100"/>
              <a:buNone/>
            </a:pPr>
            <a:r>
              <a:rPr lang="en-GB"/>
              <a:t>Soporte: Encuesta de Zoom</a:t>
            </a:r>
            <a:endParaRPr/>
          </a:p>
          <a:p>
            <a:pPr indent="0" lvl="0" marL="0" rtl="0" algn="l">
              <a:lnSpc>
                <a:spcPct val="100000"/>
              </a:lnSpc>
              <a:spcBef>
                <a:spcPts val="0"/>
              </a:spcBef>
              <a:spcAft>
                <a:spcPts val="0"/>
              </a:spcAft>
              <a:buSzPts val="1100"/>
              <a:buNone/>
            </a:pPr>
            <a:r>
              <a:rPr lang="en-GB"/>
              <a:t>¿Como crear encuestas de zoom? Disponible en </a:t>
            </a:r>
            <a:r>
              <a:rPr lang="en-GB" u="sng">
                <a:solidFill>
                  <a:schemeClr val="hlink"/>
                </a:solidFill>
                <a:hlinkClick r:id="rId2"/>
              </a:rPr>
              <a:t>este video.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u="sng"/>
              <a:t>Consigna:</a:t>
            </a:r>
            <a:r>
              <a:rPr lang="en-GB"/>
              <a:t> Presentación de los estudiantes. Generar </a:t>
            </a:r>
            <a:r>
              <a:rPr lang="en-GB" u="sng"/>
              <a:t>una encuesta de zoom para cada punto</a:t>
            </a:r>
            <a:r>
              <a:rPr lang="en-GB"/>
              <a:t> (3 en total) con los siguientes ítems y opciones.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PAÍS </a:t>
            </a:r>
            <a:r>
              <a:rPr lang="en-GB"/>
              <a:t>/ Opciones:</a:t>
            </a:r>
            <a:endParaRPr/>
          </a:p>
          <a:p>
            <a:pPr indent="-298450" lvl="0" marL="457200" rtl="0" algn="l">
              <a:lnSpc>
                <a:spcPct val="100000"/>
              </a:lnSpc>
              <a:spcBef>
                <a:spcPts val="0"/>
              </a:spcBef>
              <a:spcAft>
                <a:spcPts val="0"/>
              </a:spcAft>
              <a:buSzPts val="1100"/>
              <a:buAutoNum type="arabicPeriod"/>
            </a:pPr>
            <a:r>
              <a:rPr lang="en-GB"/>
              <a:t>Argentina</a:t>
            </a:r>
            <a:endParaRPr/>
          </a:p>
          <a:p>
            <a:pPr indent="-298450" lvl="0" marL="457200" rtl="0" algn="l">
              <a:lnSpc>
                <a:spcPct val="100000"/>
              </a:lnSpc>
              <a:spcBef>
                <a:spcPts val="0"/>
              </a:spcBef>
              <a:spcAft>
                <a:spcPts val="0"/>
              </a:spcAft>
              <a:buSzPts val="1100"/>
              <a:buAutoNum type="arabicPeriod"/>
            </a:pPr>
            <a:r>
              <a:rPr lang="en-GB"/>
              <a:t>Uruguay</a:t>
            </a:r>
            <a:endParaRPr/>
          </a:p>
          <a:p>
            <a:pPr indent="-298450" lvl="0" marL="457200" rtl="0" algn="l">
              <a:lnSpc>
                <a:spcPct val="100000"/>
              </a:lnSpc>
              <a:spcBef>
                <a:spcPts val="0"/>
              </a:spcBef>
              <a:spcAft>
                <a:spcPts val="0"/>
              </a:spcAft>
              <a:buSzPts val="1100"/>
              <a:buAutoNum type="arabicPeriod"/>
            </a:pPr>
            <a:r>
              <a:rPr lang="en-GB"/>
              <a:t>Chile</a:t>
            </a:r>
            <a:endParaRPr/>
          </a:p>
          <a:p>
            <a:pPr indent="-298450" lvl="0" marL="457200" rtl="0" algn="l">
              <a:lnSpc>
                <a:spcPct val="100000"/>
              </a:lnSpc>
              <a:spcBef>
                <a:spcPts val="0"/>
              </a:spcBef>
              <a:spcAft>
                <a:spcPts val="0"/>
              </a:spcAft>
              <a:buSzPts val="1100"/>
              <a:buAutoNum type="arabicPeriod"/>
            </a:pPr>
            <a:r>
              <a:rPr lang="en-GB"/>
              <a:t>Colombia</a:t>
            </a:r>
            <a:endParaRPr/>
          </a:p>
          <a:p>
            <a:pPr indent="-298450" lvl="0" marL="457200" rtl="0" algn="l">
              <a:lnSpc>
                <a:spcPct val="100000"/>
              </a:lnSpc>
              <a:spcBef>
                <a:spcPts val="0"/>
              </a:spcBef>
              <a:spcAft>
                <a:spcPts val="0"/>
              </a:spcAft>
              <a:buSzPts val="1100"/>
              <a:buAutoNum type="arabicPeriod"/>
            </a:pPr>
            <a:r>
              <a:rPr lang="en-GB"/>
              <a:t>Perú</a:t>
            </a:r>
            <a:endParaRPr/>
          </a:p>
          <a:p>
            <a:pPr indent="-298450" lvl="0" marL="457200" rtl="0" algn="l">
              <a:lnSpc>
                <a:spcPct val="100000"/>
              </a:lnSpc>
              <a:spcBef>
                <a:spcPts val="0"/>
              </a:spcBef>
              <a:spcAft>
                <a:spcPts val="0"/>
              </a:spcAft>
              <a:buSzPts val="1100"/>
              <a:buAutoNum type="arabicPeriod"/>
            </a:pPr>
            <a:r>
              <a:rPr lang="en-GB"/>
              <a:t>Otro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CONOCIMIENTOS PREVIOS DE DISEÑO /</a:t>
            </a:r>
            <a:r>
              <a:rPr lang="en-GB"/>
              <a:t> Opciones:</a:t>
            </a:r>
            <a:endParaRPr/>
          </a:p>
          <a:p>
            <a:pPr indent="-298450" lvl="0" marL="457200" rtl="0" algn="l">
              <a:lnSpc>
                <a:spcPct val="100000"/>
              </a:lnSpc>
              <a:spcBef>
                <a:spcPts val="0"/>
              </a:spcBef>
              <a:spcAft>
                <a:spcPts val="0"/>
              </a:spcAft>
              <a:buSzPts val="1100"/>
              <a:buAutoNum type="arabicPeriod"/>
            </a:pPr>
            <a:r>
              <a:rPr lang="en-GB"/>
              <a:t>Nulo conocimiento</a:t>
            </a:r>
            <a:endParaRPr/>
          </a:p>
          <a:p>
            <a:pPr indent="-298450" lvl="0" marL="457200" rtl="0" algn="l">
              <a:lnSpc>
                <a:spcPct val="100000"/>
              </a:lnSpc>
              <a:spcBef>
                <a:spcPts val="0"/>
              </a:spcBef>
              <a:spcAft>
                <a:spcPts val="0"/>
              </a:spcAft>
              <a:buSzPts val="1100"/>
              <a:buAutoNum type="arabicPeriod"/>
            </a:pPr>
            <a:r>
              <a:rPr lang="en-GB"/>
              <a:t>Poco </a:t>
            </a:r>
            <a:r>
              <a:rPr lang="en-GB">
                <a:solidFill>
                  <a:schemeClr val="dk1"/>
                </a:solidFill>
              </a:rPr>
              <a:t>conocimiento</a:t>
            </a:r>
            <a:endParaRPr/>
          </a:p>
          <a:p>
            <a:pPr indent="-298450" lvl="0" marL="457200" rtl="0" algn="l">
              <a:lnSpc>
                <a:spcPct val="100000"/>
              </a:lnSpc>
              <a:spcBef>
                <a:spcPts val="0"/>
              </a:spcBef>
              <a:spcAft>
                <a:spcPts val="0"/>
              </a:spcAft>
              <a:buSzPts val="1100"/>
              <a:buAutoNum type="arabicPeriod"/>
            </a:pPr>
            <a:r>
              <a:rPr lang="en-GB"/>
              <a:t>Bastante </a:t>
            </a:r>
            <a:r>
              <a:rPr lang="en-GB">
                <a:solidFill>
                  <a:schemeClr val="dk1"/>
                </a:solidFill>
              </a:rPr>
              <a:t>conocimiento</a:t>
            </a:r>
            <a:endParaRPr/>
          </a:p>
          <a:p>
            <a:pPr indent="-298450" lvl="0" marL="457200" rtl="0" algn="l">
              <a:lnSpc>
                <a:spcPct val="100000"/>
              </a:lnSpc>
              <a:spcBef>
                <a:spcPts val="0"/>
              </a:spcBef>
              <a:spcAft>
                <a:spcPts val="0"/>
              </a:spcAft>
              <a:buSzPts val="1100"/>
              <a:buAutoNum type="arabicPeriod"/>
            </a:pPr>
            <a:r>
              <a:rPr lang="en-GB"/>
              <a:t>Otro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¿POR QUÉ ELEGISTE EL CURSO? / </a:t>
            </a:r>
            <a:r>
              <a:rPr lang="en-GB"/>
              <a:t>Opciones:</a:t>
            </a:r>
            <a:endParaRPr/>
          </a:p>
          <a:p>
            <a:pPr indent="-298450" lvl="0" marL="457200" rtl="0" algn="l">
              <a:lnSpc>
                <a:spcPct val="100000"/>
              </a:lnSpc>
              <a:spcBef>
                <a:spcPts val="0"/>
              </a:spcBef>
              <a:spcAft>
                <a:spcPts val="0"/>
              </a:spcAft>
              <a:buSzPts val="1100"/>
              <a:buAutoNum type="arabicPeriod"/>
            </a:pPr>
            <a:r>
              <a:rPr lang="en-GB"/>
              <a:t>Soy curioso/a y siempre quiero aprender más.</a:t>
            </a:r>
            <a:endParaRPr/>
          </a:p>
          <a:p>
            <a:pPr indent="-298450" lvl="0" marL="457200" rtl="0" algn="l">
              <a:lnSpc>
                <a:spcPct val="100000"/>
              </a:lnSpc>
              <a:spcBef>
                <a:spcPts val="0"/>
              </a:spcBef>
              <a:spcAft>
                <a:spcPts val="0"/>
              </a:spcAft>
              <a:buSzPts val="1100"/>
              <a:buAutoNum type="arabicPeriod"/>
            </a:pPr>
            <a:r>
              <a:rPr lang="en-GB"/>
              <a:t>Quiero emprender o mejorar mi camino Freelance.</a:t>
            </a:r>
            <a:endParaRPr/>
          </a:p>
          <a:p>
            <a:pPr indent="-298450" lvl="0" marL="457200" rtl="0" algn="l">
              <a:lnSpc>
                <a:spcPct val="100000"/>
              </a:lnSpc>
              <a:spcBef>
                <a:spcPts val="0"/>
              </a:spcBef>
              <a:spcAft>
                <a:spcPts val="0"/>
              </a:spcAft>
              <a:buSzPts val="1100"/>
              <a:buAutoNum type="arabicPeriod"/>
            </a:pPr>
            <a:r>
              <a:rPr lang="en-GB"/>
              <a:t>Quiero perfeccionar o desenvolverme de forma profesional o laboral.</a:t>
            </a:r>
            <a:endParaRPr/>
          </a:p>
          <a:p>
            <a:pPr indent="-298450" lvl="0" marL="457200" rtl="0" algn="l">
              <a:lnSpc>
                <a:spcPct val="100000"/>
              </a:lnSpc>
              <a:spcBef>
                <a:spcPts val="0"/>
              </a:spcBef>
              <a:spcAft>
                <a:spcPts val="0"/>
              </a:spcAft>
              <a:buSzPts val="1100"/>
              <a:buAutoNum type="arabicPeriod"/>
            </a:pPr>
            <a:r>
              <a:rPr lang="en-GB"/>
              <a:t>Otro</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78cd5c9223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8cd5c922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78cd5c9223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78cd5c9223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Aclarar que cada una será desarrollada más adelante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78cd5c9223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78cd5c9223_0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8cd5c9223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8cd5c9223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799243597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99243597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78cd5c9223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78cd5c9223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78cd5c922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78cd5c922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af90c141b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af90c141b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78cd5c9223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78cd5c9223_0_4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8cd5c9223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78cd5c9223_0_4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A la hora del Break, entre 5 y 10 minutos. Considerar ubicar este espacio en un momento adecuado de la clase. Al volver, mostrar los resultados de la pregunta del anterior slide y generar un breve intercambio.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e29fa399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ae29fa3992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af90c141b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af90c141b4_0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af90c141b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af90c141b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af90c141b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af90c141b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af90c141b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af90c141b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af90c141b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af90c141b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af90c141b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af90c141b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af90c141b4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af90c141b4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af90c141b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af90c141b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af90c141b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af90c141b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af90c141b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af90c141b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e29fa399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ae29fa3992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Sólo se muestra la primera clase.</a:t>
            </a:r>
            <a:br>
              <a:rPr lang="en-GB"/>
            </a:br>
            <a:r>
              <a:rPr lang="en-GB"/>
              <a:t>Cuando se haga la presentación de los desafíos en la primera clase, se sugiere complementar con la cantidad que hay de los mismos a lo largo de la cursada.</a:t>
            </a:r>
            <a:endParaRPr/>
          </a:p>
          <a:p>
            <a:pPr indent="0" lvl="0" marL="0" rtl="0" algn="l">
              <a:lnSpc>
                <a:spcPct val="100000"/>
              </a:lnSpc>
              <a:spcBef>
                <a:spcPts val="0"/>
              </a:spcBef>
              <a:spcAft>
                <a:spcPts val="0"/>
              </a:spcAft>
              <a:buSzPts val="1100"/>
              <a:buNone/>
            </a:pPr>
            <a:r>
              <a:rPr b="1" lang="en-GB"/>
              <a:t>Otras sugerencias:</a:t>
            </a:r>
            <a:endParaRPr b="1"/>
          </a:p>
          <a:p>
            <a:pPr indent="-298450" lvl="0" marL="457200" rtl="0" algn="l">
              <a:lnSpc>
                <a:spcPct val="100000"/>
              </a:lnSpc>
              <a:spcBef>
                <a:spcPts val="0"/>
              </a:spcBef>
              <a:spcAft>
                <a:spcPts val="0"/>
              </a:spcAft>
              <a:buSzPts val="1100"/>
              <a:buChar char="-"/>
            </a:pPr>
            <a:r>
              <a:rPr lang="en-GB"/>
              <a:t>No solicitar más de un desafío entregable por clase a los estudiantes.</a:t>
            </a:r>
            <a:endParaRPr/>
          </a:p>
          <a:p>
            <a:pPr indent="-298450" lvl="0" marL="457200" rtl="0" algn="l">
              <a:lnSpc>
                <a:spcPct val="100000"/>
              </a:lnSpc>
              <a:spcBef>
                <a:spcPts val="0"/>
              </a:spcBef>
              <a:spcAft>
                <a:spcPts val="0"/>
              </a:spcAft>
              <a:buSzPts val="1100"/>
              <a:buChar char="-"/>
            </a:pPr>
            <a:r>
              <a:rPr lang="en-GB"/>
              <a:t>Si se utiliza un desafío genérico, si bien no se entregan, que demuestre una finalidad. Por ejemplo, puede utilizarse para solicitar algo puntual de tarea: “Para la próxima clase traer anotado…” o ser la práctica necesaria para otro entregable vinculado con el Proyecto</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af90c141b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gaf90c141b4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subtemas de un módulo.</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af90c141b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gaf90c141b4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desafíos entregables. Editar el número con el número de desafío correspondiente..</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af90c141b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gaf90c141b4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799243597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799243597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af90c141b4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8" name="Google Shape;568;gaf90c141b4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be10ae44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be10ae44b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Portada de Coder Tips</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be10ae44b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be10ae44b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be10ae44b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be10ae44b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ba7fed631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gba7fed631c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ACTIVIDAD “PARA PENSAR” (Optativa)</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Duración estimada:</a:t>
            </a:r>
            <a:r>
              <a:rPr lang="en-GB" sz="1400">
                <a:solidFill>
                  <a:schemeClr val="dk1"/>
                </a:solidFill>
              </a:rPr>
              <a:t> 5/10 minutos (de tarea)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Formato: </a:t>
            </a:r>
            <a:r>
              <a:rPr lang="en-GB" sz="1400">
                <a:solidFill>
                  <a:schemeClr val="dk1"/>
                </a:solidFill>
              </a:rPr>
              <a:t>Google Forms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400">
                <a:solidFill>
                  <a:schemeClr val="dk1"/>
                </a:solidFill>
              </a:rPr>
              <a:t>Compartir el enlace del quizz correspondiente a la CLASE 1 de la carpeta “Quizzes”.</a:t>
            </a:r>
            <a:r>
              <a:rPr b="1" lang="en-GB" sz="1400">
                <a:solidFill>
                  <a:schemeClr val="dk1"/>
                </a:solidFill>
              </a:rPr>
              <a:t> Aclarar que es optativo. </a:t>
            </a:r>
            <a:endParaRPr b="1" sz="1400">
              <a:solidFill>
                <a:schemeClr val="dk1"/>
              </a:solidFill>
            </a:endParaRPr>
          </a:p>
          <a:p>
            <a:pPr indent="0" lvl="0" marL="457200" rtl="0" algn="l">
              <a:lnSpc>
                <a:spcPct val="100000"/>
              </a:lnSpc>
              <a:spcBef>
                <a:spcPts val="0"/>
              </a:spcBef>
              <a:spcAft>
                <a:spcPts val="0"/>
              </a:spcAft>
              <a:buSzPts val="1100"/>
              <a:buNone/>
            </a:pPr>
            <a:r>
              <a:t/>
            </a:r>
            <a:endParaRPr sz="1450">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ba7fed631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ba7fed631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e29fa399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ae29fa3992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Sólo se muestra la primera clase.</a:t>
            </a:r>
            <a:br>
              <a:rPr lang="en-GB"/>
            </a:br>
            <a:r>
              <a:rPr lang="en-GB"/>
              <a:t>Cuando se haga la presentación de los desafíos en la primera clase, se sugiere complementar con la cantidad que hay de los mismos a lo largo de la cursada.</a:t>
            </a:r>
            <a:endParaRPr/>
          </a:p>
          <a:p>
            <a:pPr indent="0" lvl="0" marL="0" rtl="0" algn="l">
              <a:lnSpc>
                <a:spcPct val="100000"/>
              </a:lnSpc>
              <a:spcBef>
                <a:spcPts val="0"/>
              </a:spcBef>
              <a:spcAft>
                <a:spcPts val="0"/>
              </a:spcAft>
              <a:buSzPts val="1100"/>
              <a:buNone/>
            </a:pPr>
            <a:r>
              <a:rPr b="1" lang="en-GB"/>
              <a:t>Otras sugerencias:</a:t>
            </a:r>
            <a:endParaRPr b="1"/>
          </a:p>
          <a:p>
            <a:pPr indent="-298450" lvl="0" marL="457200" rtl="0" algn="l">
              <a:lnSpc>
                <a:spcPct val="100000"/>
              </a:lnSpc>
              <a:spcBef>
                <a:spcPts val="0"/>
              </a:spcBef>
              <a:spcAft>
                <a:spcPts val="0"/>
              </a:spcAft>
              <a:buSzPts val="1100"/>
              <a:buChar char="-"/>
            </a:pPr>
            <a:r>
              <a:rPr lang="en-GB"/>
              <a:t>No solicitar más de un desafío entregable por clase a los estudiantes.</a:t>
            </a:r>
            <a:endParaRPr/>
          </a:p>
          <a:p>
            <a:pPr indent="-298450" lvl="0" marL="457200" rtl="0" algn="l">
              <a:lnSpc>
                <a:spcPct val="100000"/>
              </a:lnSpc>
              <a:spcBef>
                <a:spcPts val="0"/>
              </a:spcBef>
              <a:spcAft>
                <a:spcPts val="0"/>
              </a:spcAft>
              <a:buSzPts val="1100"/>
              <a:buChar char="-"/>
            </a:pPr>
            <a:r>
              <a:rPr lang="en-GB"/>
              <a:t>Si se utiliza un desafío genérico, si bien no se entregan, que demuestre una finalidad. Por ejemplo, puede utilizarse para solicitar algo puntual de tarea: “Para la próxima clase traer anotado…” o ser la práctica necesaria para otro entregable vinculado con el Proyecto</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d5f4ebdc2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gd5f4ebdc22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d9ff88471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5" name="Google Shape;625;gd9ff884717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9" name="Google Shape;639;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5" name="Google Shape;645;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Todas las clases</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Sólo la última clase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e29fa399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ae29fa3992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Primera clase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e29fa399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ae29fa3992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Primera clase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e29fa399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ae29fa3992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Primera clase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 name="Shape 96"/>
        <p:cNvGrpSpPr/>
        <p:nvPr/>
      </p:nvGrpSpPr>
      <p:grpSpPr>
        <a:xfrm>
          <a:off x="0" y="0"/>
          <a:ext cx="0" cy="0"/>
          <a:chOff x="0" y="0"/>
          <a:chExt cx="0" cy="0"/>
        </a:xfrm>
      </p:grpSpPr>
      <p:sp>
        <p:nvSpPr>
          <p:cNvPr id="97" name="Google Shape;9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98" name="Google Shape;98;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9" name="Google Shape;9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bcoalova.github.io/CODER-js-Tienda/" TargetMode="External"/><Relationship Id="rId4" Type="http://schemas.openxmlformats.org/officeDocument/2006/relationships/hyperlink" Target="https://vanifederici.github.io/mono-galactico/" TargetMode="External"/><Relationship Id="rId9" Type="http://schemas.openxmlformats.org/officeDocument/2006/relationships/image" Target="../media/image15.png"/><Relationship Id="rId5" Type="http://schemas.openxmlformats.org/officeDocument/2006/relationships/hyperlink" Target="https://conversor-de-monedas.000webhostapp.com/index.html" TargetMode="External"/><Relationship Id="rId6" Type="http://schemas.openxmlformats.org/officeDocument/2006/relationships/hyperlink" Target="https://antopr.github.io/Javascript-Coder/#" TargetMode="External"/><Relationship Id="rId7" Type="http://schemas.openxmlformats.org/officeDocument/2006/relationships/hyperlink" Target="https://mguidocaruso.github.io/AlPrestamo/" TargetMode="External"/><Relationship Id="rId8"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4.png"/><Relationship Id="rId6"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hyperlink" Target="https://docs.google.com/document/d/1Yf_sagrEMv4dmlCTXn3z1h2KDP-9TMRJ/edit?usp=sharing&amp;ouid=118038072515497498973&amp;rtpof=true&amp;sd=true" TargetMode="External"/><Relationship Id="rId6" Type="http://schemas.openxmlformats.org/officeDocument/2006/relationships/hyperlink" Target="https://forms.gle/WsrSj1xuhECiasRp8" TargetMode="External"/><Relationship Id="rId7" Type="http://schemas.openxmlformats.org/officeDocument/2006/relationships/hyperlink" Target="https://drive.google.com/drive/folders/1jIH9-1B7r39bzu1td2P1Nc1a-eDInnzD?usp=sharing" TargetMode="External"/><Relationship Id="rId8" Type="http://schemas.openxmlformats.org/officeDocument/2006/relationships/hyperlink" Target="https://docs.google.com/document/d/1aJ5X0ZnK_auCcBxw2rP-QxiyzDMJosejr6Otx3jThzM/edit?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4.png"/><Relationship Id="rId4" Type="http://schemas.openxmlformats.org/officeDocument/2006/relationships/image" Target="../media/image2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29.png"/></Relationships>
</file>

<file path=ppt/slides/_rels/slide24.xml.rels><?xml version="1.0" encoding="UTF-8" standalone="yes"?><Relationships xmlns="http://schemas.openxmlformats.org/package/2006/relationships"><Relationship Id="rId11" Type="http://schemas.openxmlformats.org/officeDocument/2006/relationships/hyperlink" Target="https://atom.io/" TargetMode="External"/><Relationship Id="rId10" Type="http://schemas.openxmlformats.org/officeDocument/2006/relationships/hyperlink" Target="https://www.sublimetext.com/3" TargetMode="External"/><Relationship Id="rId13" Type="http://schemas.openxmlformats.org/officeDocument/2006/relationships/hyperlink" Target="https://getbootstrap.com/docs/5.0/getting-started/download/" TargetMode="External"/><Relationship Id="rId12" Type="http://schemas.openxmlformats.org/officeDocument/2006/relationships/hyperlink" Target="https://getbootstrap.com/docs/4.1/getting-started/introduction/"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1.png"/><Relationship Id="rId4" Type="http://schemas.openxmlformats.org/officeDocument/2006/relationships/image" Target="../media/image32.png"/><Relationship Id="rId9" Type="http://schemas.openxmlformats.org/officeDocument/2006/relationships/hyperlink" Target="https://code.visualstudio.com/" TargetMode="External"/><Relationship Id="rId15" Type="http://schemas.openxmlformats.org/officeDocument/2006/relationships/hyperlink" Target="https://milligram.io/#getting-started" TargetMode="External"/><Relationship Id="rId14" Type="http://schemas.openxmlformats.org/officeDocument/2006/relationships/hyperlink" Target="https://bulma.io/" TargetMode="External"/><Relationship Id="rId17" Type="http://schemas.openxmlformats.org/officeDocument/2006/relationships/hyperlink" Target="https://marketplace.visualstudio.com/items?itemName=ritwickdey.LiveServer" TargetMode="External"/><Relationship Id="rId16" Type="http://schemas.openxmlformats.org/officeDocument/2006/relationships/hyperlink" Target="https://jquery.com/" TargetMode="External"/><Relationship Id="rId5" Type="http://schemas.openxmlformats.org/officeDocument/2006/relationships/hyperlink" Target="https://www.google.com/intl/es/chrome/?brand=UUXU&amp;gclid=Cj0KCQiA3Y-ABhCnARIsAKYDH7siyIILz6sp-rc9s7Gz41xrMQsGR3WyCY2D0t0XDIvQ3VnIZj_d43MaAhbJEALw_wcB&amp;gclsrc=aw.ds" TargetMode="External"/><Relationship Id="rId19" Type="http://schemas.openxmlformats.org/officeDocument/2006/relationships/hyperlink" Target="https://www.wampserver.com/en/" TargetMode="External"/><Relationship Id="rId6" Type="http://schemas.openxmlformats.org/officeDocument/2006/relationships/hyperlink" Target="https://www.mozilla.org/es-AR/firefox/new/" TargetMode="External"/><Relationship Id="rId18" Type="http://schemas.openxmlformats.org/officeDocument/2006/relationships/hyperlink" Target="https://www.apachefriends.org/es/index.html" TargetMode="External"/><Relationship Id="rId7" Type="http://schemas.openxmlformats.org/officeDocument/2006/relationships/hyperlink" Target="https://www.microsoft.com/es-es/edge" TargetMode="External"/><Relationship Id="rId8" Type="http://schemas.openxmlformats.org/officeDocument/2006/relationships/hyperlink" Target="https://www.opera.com/es?utm_campaign=%2300%20-%20WW%20-%20Search%20-%20EN%20-%20Branded&amp;gclid=Cj0KCQiA3Y-ABhCnARIsAKYDH7vItKUMYx5DDNUo76Dwilx3LpB4d2-ic9M79xoQbXf6O2RPKUVVlugaAhVkEALw_wcB"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8.png"/><Relationship Id="rId4" Type="http://schemas.openxmlformats.org/officeDocument/2006/relationships/image" Target="../media/image4.png"/><Relationship Id="rId5"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30.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9.png"/><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plataforma.coderhouse.com/video-tutoriales" TargetMode="External"/><Relationship Id="rId5"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40.png"/><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40.png"/><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40.png"/><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4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40.png"/><Relationship Id="rId4" Type="http://schemas.openxmlformats.org/officeDocument/2006/relationships/image" Target="../media/image54.png"/><Relationship Id="rId5" Type="http://schemas.openxmlformats.org/officeDocument/2006/relationships/image" Target="../media/image4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44.png"/><Relationship Id="rId4" Type="http://schemas.openxmlformats.org/officeDocument/2006/relationships/image" Target="../media/image4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44.png"/><Relationship Id="rId4" Type="http://schemas.openxmlformats.org/officeDocument/2006/relationships/image" Target="../media/image5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44.png"/><Relationship Id="rId4" Type="http://schemas.openxmlformats.org/officeDocument/2006/relationships/image" Target="../media/image5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4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image" Target="../media/image50.png"/><Relationship Id="rId4" Type="http://schemas.openxmlformats.org/officeDocument/2006/relationships/image" Target="../media/image6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51.png"/><Relationship Id="rId4" Type="http://schemas.openxmlformats.org/officeDocument/2006/relationships/image" Target="../media/image4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hyperlink" Target="https://www.youtube.com/playlist?list=PL_-j_Nxetw-GGSiu_0KAQKktto9-lOtaO" TargetMode="External"/><Relationship Id="rId4" Type="http://schemas.openxmlformats.org/officeDocument/2006/relationships/hyperlink" Target="https://www.youtube.com/playlist?list=PL_-j_Nxetw-HUemJyXLr18G5l5t3VU_Eh" TargetMode="External"/><Relationship Id="rId5" Type="http://schemas.openxmlformats.org/officeDocument/2006/relationships/hyperlink" Target="https://www.youtube.com/playlist?list=PL_-j_Nxetw-E1YOlrXMfvF3TQPa0VJDhE" TargetMode="External"/><Relationship Id="rId6" Type="http://schemas.openxmlformats.org/officeDocument/2006/relationships/image" Target="../media/image52.png"/><Relationship Id="rId7" Type="http://schemas.openxmlformats.org/officeDocument/2006/relationships/image" Target="../media/image62.png"/><Relationship Id="rId8" Type="http://schemas.openxmlformats.org/officeDocument/2006/relationships/image" Target="../media/image58.png"/></Relationships>
</file>

<file path=ppt/slides/_rels/slide57.xml.rels><?xml version="1.0" encoding="UTF-8" standalone="yes"?><Relationships xmlns="http://schemas.openxmlformats.org/package/2006/relationships"><Relationship Id="rId11" Type="http://schemas.openxmlformats.org/officeDocument/2006/relationships/image" Target="../media/image58.png"/><Relationship Id="rId10" Type="http://schemas.openxmlformats.org/officeDocument/2006/relationships/image" Target="../media/image62.png"/><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hyperlink" Target="https://www.youtube.com/playlist?list=PL_-j_Nxetw-GmxCsP17k61NjLyoOMRzDM" TargetMode="External"/><Relationship Id="rId4" Type="http://schemas.openxmlformats.org/officeDocument/2006/relationships/hyperlink" Target="https://www.youtube.com/playlist?list=PL_-j_Nxetw-FhVw9cwTayaFTaOPTUBC7y" TargetMode="External"/><Relationship Id="rId9" Type="http://schemas.openxmlformats.org/officeDocument/2006/relationships/image" Target="../media/image52.png"/><Relationship Id="rId5" Type="http://schemas.openxmlformats.org/officeDocument/2006/relationships/hyperlink" Target="https://www.youtube.com/playlist?list=PL_-j_Nxetw-EfDh9iHJ7s_iQykEF9Mpwe" TargetMode="External"/><Relationship Id="rId6" Type="http://schemas.openxmlformats.org/officeDocument/2006/relationships/hyperlink" Target="https://www.youtube.com/playlist?list=PL_-j_Nxetw-FbSqZtazzt9GkuNDaKxJBB" TargetMode="External"/><Relationship Id="rId7" Type="http://schemas.openxmlformats.org/officeDocument/2006/relationships/hyperlink" Target="https://www.youtube.com/playlist?list=PL_-j_Nxetw-FaOxk6-PzpmujOYNhToNlt" TargetMode="External"/><Relationship Id="rId8" Type="http://schemas.openxmlformats.org/officeDocument/2006/relationships/hyperlink" Target="https://www.youtube.com/playlist?list=PL_-j_Nxetw-HUc0MTf8MVj3oFtT_Oeff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57.png"/><Relationship Id="rId4" Type="http://schemas.openxmlformats.org/officeDocument/2006/relationships/image" Target="../media/image69.png"/></Relationships>
</file>

<file path=ppt/slides/_rels/slide59.xml.rels><?xml version="1.0" encoding="UTF-8" standalone="yes"?><Relationships xmlns="http://schemas.openxmlformats.org/package/2006/relationships"><Relationship Id="rId10" Type="http://schemas.openxmlformats.org/officeDocument/2006/relationships/hyperlink" Target="https://www.notion.so/coderhouse/Repositorio-de-Contenidos-ba8d3057a1e34049944ee4ba3a575999" TargetMode="External"/><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https://drive.google.com/file/d/11Qd_2a9YfHq7Yt4IGLXwWRs6OFpSu-6o/view" TargetMode="External"/><Relationship Id="rId4" Type="http://schemas.openxmlformats.org/officeDocument/2006/relationships/hyperlink" Target="https://teloexplicocongatitos.com/poster/tlecg08" TargetMode="External"/><Relationship Id="rId9" Type="http://schemas.openxmlformats.org/officeDocument/2006/relationships/image" Target="../media/image61.png"/><Relationship Id="rId5" Type="http://schemas.openxmlformats.org/officeDocument/2006/relationships/hyperlink" Target="http://little-dot.toxicode.fr/?hour-of-code" TargetMode="External"/><Relationship Id="rId6" Type="http://schemas.openxmlformats.org/officeDocument/2006/relationships/hyperlink" Target="https://code.visualstudio.com/" TargetMode="External"/><Relationship Id="rId7" Type="http://schemas.openxmlformats.org/officeDocument/2006/relationships/image" Target="../media/image70.png"/><Relationship Id="rId8" Type="http://schemas.openxmlformats.org/officeDocument/2006/relationships/image" Target="../media/image5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0.xml"/><Relationship Id="rId3" Type="http://schemas.openxmlformats.org/officeDocument/2006/relationships/image" Target="../media/image56.png"/><Relationship Id="rId4" Type="http://schemas.openxmlformats.org/officeDocument/2006/relationships/image" Target="../media/image6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1.xml"/><Relationship Id="rId3" Type="http://schemas.openxmlformats.org/officeDocument/2006/relationships/hyperlink" Target="https://plataforma.coderhouse.com/beneficios" TargetMode="External"/><Relationship Id="rId4" Type="http://schemas.openxmlformats.org/officeDocument/2006/relationships/image" Target="../media/image60.png"/><Relationship Id="rId5" Type="http://schemas.openxmlformats.org/officeDocument/2006/relationships/image" Target="../media/image6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6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68.png"/><Relationship Id="rId4" Type="http://schemas.openxmlformats.org/officeDocument/2006/relationships/image" Target="../media/image6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7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6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27"/>
          <p:cNvSpPr txBox="1"/>
          <p:nvPr/>
        </p:nvSpPr>
        <p:spPr>
          <a:xfrm>
            <a:off x="2259600" y="2252413"/>
            <a:ext cx="4624800" cy="117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¡LES DAMOS LA BIENVENIDA!</a:t>
            </a:r>
            <a:endParaRPr b="0" i="1" sz="4800" u="none" cap="none" strike="noStrike">
              <a:solidFill>
                <a:srgbClr val="E0FF00"/>
              </a:solidFill>
              <a:latin typeface="Anton"/>
              <a:ea typeface="Anton"/>
              <a:cs typeface="Anton"/>
              <a:sym typeface="Anton"/>
            </a:endParaRPr>
          </a:p>
        </p:txBody>
      </p:sp>
      <p:sp>
        <p:nvSpPr>
          <p:cNvPr id="105" name="Google Shape;105;p27"/>
          <p:cNvSpPr txBox="1"/>
          <p:nvPr/>
        </p:nvSpPr>
        <p:spPr>
          <a:xfrm>
            <a:off x="3071988" y="3725500"/>
            <a:ext cx="3000000" cy="561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rgbClr val="E0FF00"/>
                </a:solidFill>
                <a:latin typeface="Helvetica Neue Light"/>
                <a:ea typeface="Helvetica Neue Light"/>
                <a:cs typeface="Helvetica Neue Light"/>
                <a:sym typeface="Helvetica Neue Light"/>
              </a:rPr>
              <a:t>¿Están listos?</a:t>
            </a:r>
            <a:endParaRPr b="0" i="0" sz="1400" u="none" cap="none" strike="noStrike">
              <a:solidFill>
                <a:srgbClr val="E0FF00"/>
              </a:solidFill>
              <a:latin typeface="Helvetica Neue Light"/>
              <a:ea typeface="Helvetica Neue Light"/>
              <a:cs typeface="Helvetica Neue Light"/>
              <a:sym typeface="Helvetica Neue Light"/>
            </a:endParaRPr>
          </a:p>
        </p:txBody>
      </p:sp>
      <p:pic>
        <p:nvPicPr>
          <p:cNvPr descr="Man Dancing on Apple iOS 12.2" id="106" name="Google Shape;106;p27"/>
          <p:cNvPicPr preferRelativeResize="0"/>
          <p:nvPr/>
        </p:nvPicPr>
        <p:blipFill rotWithShape="1">
          <a:blip r:embed="rId4">
            <a:alphaModFix/>
          </a:blip>
          <a:srcRect b="0" l="0" r="0" t="0"/>
          <a:stretch/>
        </p:blipFill>
        <p:spPr>
          <a:xfrm>
            <a:off x="3983400" y="631749"/>
            <a:ext cx="1177200" cy="117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sp>
        <p:nvSpPr>
          <p:cNvPr id="182" name="Google Shape;182;p36"/>
          <p:cNvSpPr txBox="1"/>
          <p:nvPr/>
        </p:nvSpPr>
        <p:spPr>
          <a:xfrm>
            <a:off x="369100" y="1666875"/>
            <a:ext cx="8565900" cy="2992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t/>
            </a:r>
            <a:endParaRPr sz="1800">
              <a:solidFill>
                <a:srgbClr val="333333"/>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rgbClr val="3CEFAB"/>
              </a:buClr>
              <a:buSzPts val="1800"/>
              <a:buFont typeface="Helvetica Neue Light"/>
              <a:buChar char="●"/>
            </a:pPr>
            <a:r>
              <a:rPr lang="en-GB" sz="1800">
                <a:solidFill>
                  <a:srgbClr val="333333"/>
                </a:solidFill>
                <a:latin typeface="Helvetica Neue Light"/>
                <a:ea typeface="Helvetica Neue Light"/>
                <a:cs typeface="Helvetica Neue Light"/>
                <a:sym typeface="Helvetica Neue Light"/>
              </a:rPr>
              <a:t>Tienda de PC: 			</a:t>
            </a:r>
            <a:r>
              <a:rPr lang="en-GB" sz="1600" u="sng">
                <a:solidFill>
                  <a:schemeClr val="hlink"/>
                </a:solidFill>
                <a:latin typeface="Helvetica Neue Light"/>
                <a:ea typeface="Helvetica Neue Light"/>
                <a:cs typeface="Helvetica Neue Light"/>
                <a:sym typeface="Helvetica Neue Light"/>
                <a:hlinkClick r:id="rId3"/>
              </a:rPr>
              <a:t>https://bcoalova.github.io/CODER-js-Tienda/</a:t>
            </a:r>
            <a:endParaRPr sz="1600">
              <a:solidFill>
                <a:srgbClr val="333333"/>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rgbClr val="3CEFAB"/>
              </a:buClr>
              <a:buSzPts val="1800"/>
              <a:buFont typeface="Helvetica Neue Light"/>
              <a:buChar char="●"/>
            </a:pPr>
            <a:r>
              <a:rPr lang="en-GB" sz="1800">
                <a:solidFill>
                  <a:srgbClr val="333333"/>
                </a:solidFill>
                <a:latin typeface="Helvetica Neue Light"/>
                <a:ea typeface="Helvetica Neue Light"/>
                <a:cs typeface="Helvetica Neue Light"/>
                <a:sym typeface="Helvetica Neue Light"/>
              </a:rPr>
              <a:t>Tienda de Bebidas: 		</a:t>
            </a:r>
            <a:r>
              <a:rPr lang="en-GB" sz="1600" u="sng">
                <a:solidFill>
                  <a:schemeClr val="hlink"/>
                </a:solidFill>
                <a:latin typeface="Helvetica Neue Light"/>
                <a:ea typeface="Helvetica Neue Light"/>
                <a:cs typeface="Helvetica Neue Light"/>
                <a:sym typeface="Helvetica Neue Light"/>
                <a:hlinkClick r:id="rId4"/>
              </a:rPr>
              <a:t>https://vanifederici.github.io/mono-galactico/</a:t>
            </a:r>
            <a:endParaRPr sz="1600">
              <a:solidFill>
                <a:srgbClr val="333333"/>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rgbClr val="3CEFAB"/>
              </a:buClr>
              <a:buSzPts val="1800"/>
              <a:buFont typeface="Helvetica Neue Light"/>
              <a:buChar char="●"/>
            </a:pPr>
            <a:r>
              <a:rPr lang="en-GB" sz="1800">
                <a:solidFill>
                  <a:srgbClr val="333333"/>
                </a:solidFill>
                <a:latin typeface="Helvetica Neue Light"/>
                <a:ea typeface="Helvetica Neue Light"/>
                <a:cs typeface="Helvetica Neue Light"/>
                <a:sym typeface="Helvetica Neue Light"/>
              </a:rPr>
              <a:t>Conversor de divisas:  		</a:t>
            </a:r>
            <a:r>
              <a:rPr lang="en-GB" u="sng">
                <a:solidFill>
                  <a:schemeClr val="hlink"/>
                </a:solidFill>
                <a:latin typeface="Helvetica Neue Light"/>
                <a:ea typeface="Helvetica Neue Light"/>
                <a:cs typeface="Helvetica Neue Light"/>
                <a:sym typeface="Helvetica Neue Light"/>
                <a:hlinkClick r:id="rId5"/>
              </a:rPr>
              <a:t>https://conversor-de-monedas.000webhostapp.com/index.html</a:t>
            </a:r>
            <a:endParaRPr>
              <a:solidFill>
                <a:srgbClr val="333333"/>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rgbClr val="3CEFAB"/>
              </a:buClr>
              <a:buSzPts val="1800"/>
              <a:buFont typeface="Helvetica Neue Light"/>
              <a:buChar char="●"/>
            </a:pPr>
            <a:r>
              <a:rPr lang="en-GB" sz="1800">
                <a:solidFill>
                  <a:srgbClr val="333333"/>
                </a:solidFill>
                <a:latin typeface="Helvetica Neue Light"/>
                <a:ea typeface="Helvetica Neue Light"/>
                <a:cs typeface="Helvetica Neue Light"/>
                <a:sym typeface="Helvetica Neue Light"/>
              </a:rPr>
              <a:t>Buscador de reservar:		</a:t>
            </a:r>
            <a:r>
              <a:rPr lang="en-GB" sz="1600" u="sng">
                <a:solidFill>
                  <a:schemeClr val="hlink"/>
                </a:solidFill>
                <a:latin typeface="Helvetica Neue Light"/>
                <a:ea typeface="Helvetica Neue Light"/>
                <a:cs typeface="Helvetica Neue Light"/>
                <a:sym typeface="Helvetica Neue Light"/>
                <a:hlinkClick r:id="rId6"/>
              </a:rPr>
              <a:t>https://antopr.github.io/Javascript-Coder/#</a:t>
            </a:r>
            <a:endParaRPr sz="1600">
              <a:solidFill>
                <a:srgbClr val="333333"/>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rgbClr val="3CEFAB"/>
              </a:buClr>
              <a:buSzPts val="1800"/>
              <a:buFont typeface="Helvetica Neue Light"/>
              <a:buChar char="●"/>
            </a:pPr>
            <a:r>
              <a:rPr lang="en-GB" sz="1800">
                <a:solidFill>
                  <a:srgbClr val="333333"/>
                </a:solidFill>
                <a:latin typeface="Helvetica Neue Light"/>
                <a:ea typeface="Helvetica Neue Light"/>
                <a:cs typeface="Helvetica Neue Light"/>
                <a:sym typeface="Helvetica Neue Light"/>
              </a:rPr>
              <a:t>Simulador de préstamos:</a:t>
            </a:r>
            <a:r>
              <a:rPr lang="en-GB" sz="1600">
                <a:solidFill>
                  <a:srgbClr val="333333"/>
                </a:solidFill>
                <a:latin typeface="Helvetica Neue Light"/>
                <a:ea typeface="Helvetica Neue Light"/>
                <a:cs typeface="Helvetica Neue Light"/>
                <a:sym typeface="Helvetica Neue Light"/>
              </a:rPr>
              <a:t> 	</a:t>
            </a:r>
            <a:r>
              <a:rPr lang="en-GB" sz="1600" u="sng">
                <a:solidFill>
                  <a:schemeClr val="hlink"/>
                </a:solidFill>
                <a:latin typeface="Helvetica Neue Light"/>
                <a:ea typeface="Helvetica Neue Light"/>
                <a:cs typeface="Helvetica Neue Light"/>
                <a:sym typeface="Helvetica Neue Light"/>
                <a:hlinkClick r:id="rId7"/>
              </a:rPr>
              <a:t>https://mguidocaruso.github.io/AlPrestamo/</a:t>
            </a:r>
            <a:endParaRPr sz="1600">
              <a:solidFill>
                <a:srgbClr val="333333"/>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rgbClr val="333333"/>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1000"/>
              </a:spcAft>
              <a:buClr>
                <a:srgbClr val="000000"/>
              </a:buClr>
              <a:buSzPts val="1100"/>
              <a:buFont typeface="Arial"/>
              <a:buNone/>
            </a:pPr>
            <a:br>
              <a:rPr b="0" i="0" lang="en-GB" sz="2000" u="none" cap="none" strike="noStrike">
                <a:solidFill>
                  <a:srgbClr val="000000"/>
                </a:solidFill>
                <a:latin typeface="Helvetica Neue Light"/>
                <a:ea typeface="Helvetica Neue Light"/>
                <a:cs typeface="Helvetica Neue Light"/>
                <a:sym typeface="Helvetica Neue Light"/>
              </a:rPr>
            </a:br>
            <a:endParaRPr b="0" i="0" sz="1400" u="none" cap="none" strike="noStrike">
              <a:solidFill>
                <a:srgbClr val="FFFFFF"/>
              </a:solidFill>
              <a:latin typeface="Helvetica Neue Light"/>
              <a:ea typeface="Helvetica Neue Light"/>
              <a:cs typeface="Helvetica Neue Light"/>
              <a:sym typeface="Helvetica Neue Light"/>
            </a:endParaRPr>
          </a:p>
        </p:txBody>
      </p:sp>
      <p:sp>
        <p:nvSpPr>
          <p:cNvPr id="183" name="Google Shape;183;p36"/>
          <p:cNvSpPr txBox="1"/>
          <p:nvPr>
            <p:ph type="ctrTitle"/>
          </p:nvPr>
        </p:nvSpPr>
        <p:spPr>
          <a:xfrm>
            <a:off x="1186650" y="862313"/>
            <a:ext cx="6770700" cy="72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i="1" lang="en-GB" sz="3600">
                <a:latin typeface="Anton"/>
                <a:ea typeface="Anton"/>
                <a:cs typeface="Anton"/>
                <a:sym typeface="Anton"/>
              </a:rPr>
              <a:t>PROYECTOS DE NUESTROS ESTUDIANTES</a:t>
            </a:r>
            <a:endParaRPr i="1" sz="3600">
              <a:latin typeface="Anton"/>
              <a:ea typeface="Anton"/>
              <a:cs typeface="Anton"/>
              <a:sym typeface="Anton"/>
            </a:endParaRPr>
          </a:p>
        </p:txBody>
      </p:sp>
      <p:pic>
        <p:nvPicPr>
          <p:cNvPr id="184" name="Google Shape;184;p36"/>
          <p:cNvPicPr preferRelativeResize="0"/>
          <p:nvPr/>
        </p:nvPicPr>
        <p:blipFill rotWithShape="1">
          <a:blip r:embed="rId8">
            <a:alphaModFix/>
          </a:blip>
          <a:srcRect b="0" l="0" r="0" t="0"/>
          <a:stretch/>
        </p:blipFill>
        <p:spPr>
          <a:xfrm>
            <a:off x="7567925" y="4659625"/>
            <a:ext cx="1186526" cy="330675"/>
          </a:xfrm>
          <a:prstGeom prst="rect">
            <a:avLst/>
          </a:prstGeom>
          <a:noFill/>
          <a:ln>
            <a:noFill/>
          </a:ln>
        </p:spPr>
      </p:pic>
      <p:pic>
        <p:nvPicPr>
          <p:cNvPr id="185" name="Google Shape;185;p36"/>
          <p:cNvPicPr preferRelativeResize="0"/>
          <p:nvPr/>
        </p:nvPicPr>
        <p:blipFill rotWithShape="1">
          <a:blip r:embed="rId9">
            <a:alphaModFix/>
          </a:blip>
          <a:srcRect b="0" l="0" r="0" t="0"/>
          <a:stretch/>
        </p:blipFill>
        <p:spPr>
          <a:xfrm>
            <a:off x="7300750" y="222475"/>
            <a:ext cx="1634174" cy="63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aphicFrame>
        <p:nvGraphicFramePr>
          <p:cNvPr id="190" name="Google Shape;190;p37"/>
          <p:cNvGraphicFramePr/>
          <p:nvPr/>
        </p:nvGraphicFramePr>
        <p:xfrm>
          <a:off x="338650" y="607775"/>
          <a:ext cx="3000000" cy="3000000"/>
        </p:xfrm>
        <a:graphic>
          <a:graphicData uri="http://schemas.openxmlformats.org/drawingml/2006/table">
            <a:tbl>
              <a:tblPr>
                <a:noFill/>
                <a:tableStyleId>{2D248ECA-9C50-46A3-9BE8-7990D14E4625}</a:tableStyleId>
              </a:tblPr>
              <a:tblGrid>
                <a:gridCol w="1713375"/>
                <a:gridCol w="3547575"/>
                <a:gridCol w="1625500"/>
              </a:tblGrid>
              <a:tr h="100000">
                <a:tc>
                  <a:txBody>
                    <a:bodyPr/>
                    <a:lstStyle/>
                    <a:p>
                      <a:pPr indent="0" lvl="0" marL="0" marR="0" rtl="0" algn="ctr">
                        <a:lnSpc>
                          <a:spcPct val="100000"/>
                        </a:lnSpc>
                        <a:spcBef>
                          <a:spcPts val="0"/>
                        </a:spcBef>
                        <a:spcAft>
                          <a:spcPts val="0"/>
                        </a:spcAft>
                        <a:buClr>
                          <a:srgbClr val="000000"/>
                        </a:buClr>
                        <a:buSzPts val="1800"/>
                        <a:buFont typeface="Arial"/>
                        <a:buNone/>
                      </a:pPr>
                      <a:r>
                        <a:rPr i="1" lang="en-GB" sz="1800" u="none" cap="none" strike="noStrike">
                          <a:latin typeface="Anton"/>
                          <a:ea typeface="Anton"/>
                          <a:cs typeface="Anton"/>
                          <a:sym typeface="Anton"/>
                        </a:rPr>
                        <a:t>ENTREGA</a:t>
                      </a:r>
                      <a:endParaRPr i="1" sz="1800" u="none" cap="none" strike="noStrike">
                        <a:latin typeface="Anton"/>
                        <a:ea typeface="Anton"/>
                        <a:cs typeface="Anton"/>
                        <a:sym typeface="Anto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EFF4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i="1" lang="en-GB" sz="1800" u="none" cap="none" strike="noStrike">
                          <a:latin typeface="Anton"/>
                          <a:ea typeface="Anton"/>
                          <a:cs typeface="Anton"/>
                          <a:sym typeface="Anton"/>
                        </a:rPr>
                        <a:t>REQUISITO</a:t>
                      </a:r>
                      <a:endParaRPr i="1" sz="1800" u="none" cap="none" strike="noStrike">
                        <a:latin typeface="Anton"/>
                        <a:ea typeface="Anton"/>
                        <a:cs typeface="Anton"/>
                        <a:sym typeface="Anto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EFF4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i="1" lang="en-GB" sz="1800" u="none" cap="none" strike="noStrike">
                          <a:latin typeface="Anton"/>
                          <a:ea typeface="Anton"/>
                          <a:cs typeface="Anton"/>
                          <a:sym typeface="Anton"/>
                        </a:rPr>
                        <a:t>FECHA</a:t>
                      </a:r>
                      <a:endParaRPr i="1" sz="1800" u="none" cap="none" strike="noStrike">
                        <a:latin typeface="Anton"/>
                        <a:ea typeface="Anton"/>
                        <a:cs typeface="Anton"/>
                        <a:sym typeface="Anto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EFF41"/>
                    </a:solidFill>
                  </a:tcPr>
                </a:tc>
              </a:tr>
              <a:tr h="609825">
                <a:tc>
                  <a:txBody>
                    <a:bodyPr/>
                    <a:lstStyle/>
                    <a:p>
                      <a:pPr indent="0" lvl="0" marL="0" marR="0" rtl="0" algn="ctr">
                        <a:lnSpc>
                          <a:spcPct val="100000"/>
                        </a:lnSpc>
                        <a:spcBef>
                          <a:spcPts val="0"/>
                        </a:spcBef>
                        <a:spcAft>
                          <a:spcPts val="0"/>
                        </a:spcAft>
                        <a:buClr>
                          <a:srgbClr val="000000"/>
                        </a:buClr>
                        <a:buSzPts val="1300"/>
                        <a:buFont typeface="Arial"/>
                        <a:buNone/>
                      </a:pPr>
                      <a:r>
                        <a:rPr b="1" lang="en-GB" sz="1300" u="none" cap="none" strike="noStrike">
                          <a:latin typeface="Helvetica Neue"/>
                          <a:ea typeface="Helvetica Neue"/>
                          <a:cs typeface="Helvetica Neue"/>
                          <a:sym typeface="Helvetica Neue"/>
                        </a:rPr>
                        <a:t>1° entrega</a:t>
                      </a:r>
                      <a:endParaRPr b="1"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GB" sz="1300">
                          <a:latin typeface="Helvetica Neue"/>
                          <a:ea typeface="Helvetica Neue"/>
                          <a:cs typeface="Helvetica Neue"/>
                          <a:sym typeface="Helvetica Neue"/>
                        </a:rPr>
                        <a:t>Estructura HTML y CSS del proyecto. Variables de JS necesarias. Objetos de JS.</a:t>
                      </a:r>
                      <a:endParaRPr sz="1300">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1" lang="en-GB" sz="1300" u="none" cap="none" strike="noStrike">
                          <a:latin typeface="Helvetica Neue"/>
                          <a:ea typeface="Helvetica Neue"/>
                          <a:cs typeface="Helvetica Neue"/>
                          <a:sym typeface="Helvetica Neue"/>
                        </a:rPr>
                        <a:t>Clase N° 6</a:t>
                      </a:r>
                      <a:endParaRPr b="1"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9825">
                <a:tc>
                  <a:txBody>
                    <a:bodyPr/>
                    <a:lstStyle/>
                    <a:p>
                      <a:pPr indent="0" lvl="0" marL="0" marR="0" rtl="0" algn="ctr">
                        <a:lnSpc>
                          <a:spcPct val="100000"/>
                        </a:lnSpc>
                        <a:spcBef>
                          <a:spcPts val="0"/>
                        </a:spcBef>
                        <a:spcAft>
                          <a:spcPts val="0"/>
                        </a:spcAft>
                        <a:buClr>
                          <a:srgbClr val="000000"/>
                        </a:buClr>
                        <a:buSzPts val="1300"/>
                        <a:buFont typeface="Arial"/>
                        <a:buNone/>
                      </a:pPr>
                      <a:r>
                        <a:rPr b="1" lang="en-GB" sz="1300" u="none" cap="none" strike="noStrike">
                          <a:latin typeface="Helvetica Neue"/>
                          <a:ea typeface="Helvetica Neue"/>
                          <a:cs typeface="Helvetica Neue"/>
                          <a:sym typeface="Helvetica Neue"/>
                        </a:rPr>
                        <a:t>2° entrega</a:t>
                      </a:r>
                      <a:endParaRPr b="1"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GB" sz="1300">
                          <a:solidFill>
                            <a:schemeClr val="dk1"/>
                          </a:solidFill>
                          <a:latin typeface="Helvetica Neue"/>
                          <a:ea typeface="Helvetica Neue"/>
                          <a:cs typeface="Helvetica Neue"/>
                          <a:sym typeface="Helvetica Neue"/>
                        </a:rPr>
                        <a:t>Agregar uso de JSON y Storage. DOM y eventos del usuario.</a:t>
                      </a:r>
                      <a:endParaRPr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b="1" lang="en-GB" sz="1300" u="none" cap="none" strike="noStrike">
                          <a:solidFill>
                            <a:schemeClr val="dk1"/>
                          </a:solidFill>
                          <a:latin typeface="Helvetica Neue"/>
                          <a:ea typeface="Helvetica Neue"/>
                          <a:cs typeface="Helvetica Neue"/>
                          <a:sym typeface="Helvetica Neue"/>
                        </a:rPr>
                        <a:t>Clase N° 10</a:t>
                      </a:r>
                      <a:endParaRPr b="1"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5825">
                <a:tc>
                  <a:txBody>
                    <a:bodyPr/>
                    <a:lstStyle/>
                    <a:p>
                      <a:pPr indent="0" lvl="0" marL="0" marR="0" rtl="0" algn="ctr">
                        <a:lnSpc>
                          <a:spcPct val="100000"/>
                        </a:lnSpc>
                        <a:spcBef>
                          <a:spcPts val="0"/>
                        </a:spcBef>
                        <a:spcAft>
                          <a:spcPts val="0"/>
                        </a:spcAft>
                        <a:buClr>
                          <a:srgbClr val="000000"/>
                        </a:buClr>
                        <a:buSzPts val="1300"/>
                        <a:buFont typeface="Arial"/>
                        <a:buNone/>
                      </a:pPr>
                      <a:r>
                        <a:rPr b="1" lang="en-GB" sz="1300" u="none" cap="none" strike="noStrike">
                          <a:latin typeface="Helvetica Neue"/>
                          <a:ea typeface="Helvetica Neue"/>
                          <a:cs typeface="Helvetica Neue"/>
                          <a:sym typeface="Helvetica Neue"/>
                        </a:rPr>
                        <a:t>3° entrega</a:t>
                      </a:r>
                      <a:endParaRPr b="1"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GB" sz="1300">
                          <a:solidFill>
                            <a:schemeClr val="dk1"/>
                          </a:solidFill>
                          <a:latin typeface="Helvetica Neue"/>
                          <a:ea typeface="Helvetica Neue"/>
                          <a:cs typeface="Helvetica Neue"/>
                          <a:sym typeface="Helvetica Neue"/>
                        </a:rPr>
                        <a:t>Incorporar JQuery para controlar elementos. Sumar efectos y animaciones. Optimizar diseño HTML y CSS</a:t>
                      </a:r>
                      <a:endParaRPr sz="1300">
                        <a:solidFill>
                          <a:schemeClr val="dk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t/>
                      </a:r>
                      <a:endParaRPr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b="1" lang="en-GB" sz="1300" u="none" cap="none" strike="noStrike">
                          <a:solidFill>
                            <a:schemeClr val="dk1"/>
                          </a:solidFill>
                          <a:latin typeface="Helvetica Neue"/>
                          <a:ea typeface="Helvetica Neue"/>
                          <a:cs typeface="Helvetica Neue"/>
                          <a:sym typeface="Helvetica Neue"/>
                        </a:rPr>
                        <a:t>Clase N° 1</a:t>
                      </a:r>
                      <a:r>
                        <a:rPr b="1" lang="en-GB" sz="1300">
                          <a:solidFill>
                            <a:schemeClr val="dk1"/>
                          </a:solidFill>
                          <a:latin typeface="Helvetica Neue"/>
                          <a:ea typeface="Helvetica Neue"/>
                          <a:cs typeface="Helvetica Neue"/>
                          <a:sym typeface="Helvetica Neue"/>
                        </a:rPr>
                        <a:t>4</a:t>
                      </a:r>
                      <a:endParaRPr b="1"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8725">
                <a:tc>
                  <a:txBody>
                    <a:bodyPr/>
                    <a:lstStyle/>
                    <a:p>
                      <a:pPr indent="0" lvl="0" marL="0" marR="0" rtl="0" algn="ctr">
                        <a:lnSpc>
                          <a:spcPct val="100000"/>
                        </a:lnSpc>
                        <a:spcBef>
                          <a:spcPts val="0"/>
                        </a:spcBef>
                        <a:spcAft>
                          <a:spcPts val="0"/>
                        </a:spcAft>
                        <a:buClr>
                          <a:srgbClr val="000000"/>
                        </a:buClr>
                        <a:buSzPts val="1300"/>
                        <a:buFont typeface="Arial"/>
                        <a:buNone/>
                      </a:pPr>
                      <a:r>
                        <a:rPr b="1" lang="en-GB" sz="1300" u="none" cap="none" strike="noStrike">
                          <a:latin typeface="Helvetica Neue"/>
                          <a:ea typeface="Helvetica Neue"/>
                          <a:cs typeface="Helvetica Neue"/>
                          <a:sym typeface="Helvetica Neue"/>
                        </a:rPr>
                        <a:t>Proyecto Final </a:t>
                      </a:r>
                      <a:endParaRPr b="1"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chemeClr val="dk1"/>
                        </a:buClr>
                        <a:buSzPts val="1100"/>
                        <a:buFont typeface="Arial"/>
                        <a:buNone/>
                      </a:pPr>
                      <a:r>
                        <a:rPr lang="en-GB" sz="1300">
                          <a:solidFill>
                            <a:schemeClr val="dk1"/>
                          </a:solidFill>
                          <a:latin typeface="Helvetica Neue"/>
                          <a:ea typeface="Helvetica Neue"/>
                          <a:cs typeface="Helvetica Neue"/>
                          <a:sym typeface="Helvetica Neue"/>
                        </a:rPr>
                        <a:t>Simulador final funcionando en un archivo HTML con sus archivos JS complementarios.</a:t>
                      </a:r>
                      <a:endParaRPr sz="1300">
                        <a:solidFill>
                          <a:schemeClr val="dk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100"/>
                        <a:buFont typeface="Arial"/>
                        <a:buNone/>
                      </a:pPr>
                      <a:r>
                        <a:t/>
                      </a:r>
                      <a:endParaRPr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chemeClr val="dk1"/>
                        </a:buClr>
                        <a:buSzPts val="1100"/>
                        <a:buFont typeface="Arial"/>
                        <a:buNone/>
                      </a:pPr>
                      <a:r>
                        <a:rPr b="1" lang="en-GB" sz="1300" u="none" cap="none" strike="noStrike">
                          <a:solidFill>
                            <a:schemeClr val="dk1"/>
                          </a:solidFill>
                          <a:latin typeface="Helvetica Neue"/>
                          <a:ea typeface="Helvetica Neue"/>
                          <a:cs typeface="Helvetica Neue"/>
                          <a:sym typeface="Helvetica Neue"/>
                        </a:rPr>
                        <a:t>Clase N° 16</a:t>
                      </a:r>
                      <a:endParaRPr b="1"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r>
            </a:tbl>
          </a:graphicData>
        </a:graphic>
      </p:graphicFrame>
      <p:pic>
        <p:nvPicPr>
          <p:cNvPr id="191" name="Google Shape;191;p37"/>
          <p:cNvPicPr preferRelativeResize="0"/>
          <p:nvPr/>
        </p:nvPicPr>
        <p:blipFill rotWithShape="1">
          <a:blip r:embed="rId3">
            <a:alphaModFix/>
          </a:blip>
          <a:srcRect b="0" l="0" r="0" t="0"/>
          <a:stretch/>
        </p:blipFill>
        <p:spPr>
          <a:xfrm>
            <a:off x="7300750" y="222475"/>
            <a:ext cx="1634174" cy="639850"/>
          </a:xfrm>
          <a:prstGeom prst="rect">
            <a:avLst/>
          </a:prstGeom>
          <a:noFill/>
          <a:ln>
            <a:noFill/>
          </a:ln>
        </p:spPr>
      </p:pic>
      <p:pic>
        <p:nvPicPr>
          <p:cNvPr id="192" name="Google Shape;192;p37"/>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96" name="Shape 196"/>
        <p:cNvGrpSpPr/>
        <p:nvPr/>
      </p:nvGrpSpPr>
      <p:grpSpPr>
        <a:xfrm>
          <a:off x="0" y="0"/>
          <a:ext cx="0" cy="0"/>
          <a:chOff x="0" y="0"/>
          <a:chExt cx="0" cy="0"/>
        </a:xfrm>
      </p:grpSpPr>
      <p:sp>
        <p:nvSpPr>
          <p:cNvPr id="197" name="Google Shape;197;p38"/>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198" name="Google Shape;198;p38"/>
          <p:cNvSpPr txBox="1"/>
          <p:nvPr/>
        </p:nvSpPr>
        <p:spPr>
          <a:xfrm>
            <a:off x="1996050" y="533750"/>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000000"/>
                </a:solidFill>
                <a:latin typeface="Anton"/>
                <a:ea typeface="Anton"/>
                <a:cs typeface="Anton"/>
                <a:sym typeface="Anton"/>
              </a:rPr>
              <a:t>¡IMPORTANTE!</a:t>
            </a:r>
            <a:endParaRPr b="0" i="1" sz="4000" u="none" cap="none" strike="noStrike">
              <a:solidFill>
                <a:srgbClr val="000000"/>
              </a:solidFill>
              <a:latin typeface="Anton"/>
              <a:ea typeface="Anton"/>
              <a:cs typeface="Anton"/>
              <a:sym typeface="Anton"/>
            </a:endParaRPr>
          </a:p>
        </p:txBody>
      </p:sp>
      <p:sp>
        <p:nvSpPr>
          <p:cNvPr id="199" name="Google Shape;199;p38"/>
          <p:cNvSpPr txBox="1"/>
          <p:nvPr/>
        </p:nvSpPr>
        <p:spPr>
          <a:xfrm>
            <a:off x="1130675" y="1522850"/>
            <a:ext cx="7257900" cy="1099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rgbClr val="000000"/>
                </a:solidFill>
                <a:latin typeface="Helvetica Neue Light"/>
                <a:ea typeface="Helvetica Neue Light"/>
                <a:cs typeface="Helvetica Neue Light"/>
                <a:sym typeface="Helvetica Neue Light"/>
              </a:rPr>
              <a:t>Los desafíos y entregas de proyecto se deben cargar hasta siete días después de finalizada la clase. Te sugerimos llevarlos al día. </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200" name="Google Shape;200;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01" name="Google Shape;201;p38"/>
          <p:cNvPicPr preferRelativeResize="0"/>
          <p:nvPr/>
        </p:nvPicPr>
        <p:blipFill rotWithShape="1">
          <a:blip r:embed="rId4">
            <a:alphaModFix/>
          </a:blip>
          <a:srcRect b="0" l="0" r="0" t="0"/>
          <a:stretch/>
        </p:blipFill>
        <p:spPr>
          <a:xfrm>
            <a:off x="1004550" y="2622357"/>
            <a:ext cx="7287301" cy="15759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39"/>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CONCEPTOS GENERALES: SINTAXIS Y VARIABLES </a:t>
            </a:r>
            <a:endParaRPr b="0" i="1" sz="3600" u="none" cap="none" strike="noStrike">
              <a:solidFill>
                <a:srgbClr val="121212"/>
              </a:solidFill>
              <a:latin typeface="Anton"/>
              <a:ea typeface="Anton"/>
              <a:cs typeface="Anton"/>
              <a:sym typeface="Anton"/>
            </a:endParaRPr>
          </a:p>
        </p:txBody>
      </p:sp>
      <p:sp>
        <p:nvSpPr>
          <p:cNvPr id="207" name="Google Shape;207;p39"/>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
        <p:nvSpPr>
          <p:cNvPr id="208" name="Google Shape;208;p39"/>
          <p:cNvSpPr txBox="1"/>
          <p:nvPr/>
        </p:nvSpPr>
        <p:spPr>
          <a:xfrm>
            <a:off x="1631850" y="1643300"/>
            <a:ext cx="58803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0</a:t>
            </a:r>
            <a:r>
              <a:rPr b="1" lang="en-GB" sz="2000">
                <a:solidFill>
                  <a:srgbClr val="121212"/>
                </a:solidFill>
                <a:latin typeface="Helvetica Neue"/>
                <a:ea typeface="Helvetica Neue"/>
                <a:cs typeface="Helvetica Neue"/>
                <a:sym typeface="Helvetica Neue"/>
              </a:rPr>
              <a:t>1</a:t>
            </a:r>
            <a:r>
              <a:rPr b="1" i="0" lang="en-GB" sz="2000" u="none" cap="none" strike="noStrike">
                <a:solidFill>
                  <a:srgbClr val="121212"/>
                </a:solidFill>
                <a:latin typeface="Helvetica Neue"/>
                <a:ea typeface="Helvetica Neue"/>
                <a:cs typeface="Helvetica Neue"/>
                <a:sym typeface="Helvetica Neue"/>
              </a:rPr>
              <a:t>. </a:t>
            </a:r>
            <a:r>
              <a:rPr b="0" i="0" lang="en-GB" sz="2000" u="none" cap="none" strike="noStrike">
                <a:solidFill>
                  <a:srgbClr val="121212"/>
                </a:solidFill>
                <a:latin typeface="Helvetica Neue Light"/>
                <a:ea typeface="Helvetica Neue Light"/>
                <a:cs typeface="Helvetica Neue Light"/>
                <a:sym typeface="Helvetica Neue Light"/>
              </a:rPr>
              <a:t> </a:t>
            </a:r>
            <a:r>
              <a:rPr lang="en-GB" sz="2000">
                <a:solidFill>
                  <a:srgbClr val="121212"/>
                </a:solidFill>
                <a:latin typeface="Helvetica Neue Light"/>
                <a:ea typeface="Helvetica Neue Light"/>
                <a:cs typeface="Helvetica Neue Light"/>
                <a:sym typeface="Helvetica Neue Light"/>
              </a:rPr>
              <a:t>JAVASCRIPT</a:t>
            </a:r>
            <a:endParaRPr b="0" i="0" sz="1400" u="none" cap="none" strike="noStrike">
              <a:solidFill>
                <a:srgbClr val="121212"/>
              </a:solidFill>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12" name="Shape 212"/>
        <p:cNvGrpSpPr/>
        <p:nvPr/>
      </p:nvGrpSpPr>
      <p:grpSpPr>
        <a:xfrm>
          <a:off x="0" y="0"/>
          <a:ext cx="0" cy="0"/>
          <a:chOff x="0" y="0"/>
          <a:chExt cx="0" cy="0"/>
        </a:xfrm>
      </p:grpSpPr>
      <p:sp>
        <p:nvSpPr>
          <p:cNvPr id="213" name="Google Shape;213;p40"/>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Reconocer qué es </a:t>
            </a:r>
            <a:r>
              <a:rPr lang="en-GB" sz="1800">
                <a:latin typeface="Helvetica Neue Light"/>
                <a:ea typeface="Helvetica Neue Light"/>
                <a:cs typeface="Helvetica Neue Light"/>
                <a:sym typeface="Helvetica Neue Light"/>
              </a:rPr>
              <a:t>un algoritmo, elementos de entrada, salida y proceso.</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Aprender qué es una variable y cómo declararla.</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Indagar cómo asignar y cambiar el valor de una variable.</a:t>
            </a:r>
            <a:endParaRPr sz="1800">
              <a:latin typeface="Helvetica Neue Light"/>
              <a:ea typeface="Helvetica Neue Light"/>
              <a:cs typeface="Helvetica Neue Light"/>
              <a:sym typeface="Helvetica Neue Light"/>
            </a:endParaRPr>
          </a:p>
        </p:txBody>
      </p:sp>
      <p:pic>
        <p:nvPicPr>
          <p:cNvPr id="214" name="Google Shape;214;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5" name="Google Shape;215;p40"/>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216" name="Google Shape;216;p40"/>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20" name="Shape 220"/>
        <p:cNvGrpSpPr/>
        <p:nvPr/>
      </p:nvGrpSpPr>
      <p:grpSpPr>
        <a:xfrm>
          <a:off x="0" y="0"/>
          <a:ext cx="0" cy="0"/>
          <a:chOff x="0" y="0"/>
          <a:chExt cx="0" cy="0"/>
        </a:xfrm>
      </p:grpSpPr>
      <p:sp>
        <p:nvSpPr>
          <p:cNvPr id="221" name="Google Shape;221;p41"/>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222" name="Google Shape;222;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6" name="Shape 226"/>
        <p:cNvGrpSpPr/>
        <p:nvPr/>
      </p:nvGrpSpPr>
      <p:grpSpPr>
        <a:xfrm>
          <a:off x="0" y="0"/>
          <a:ext cx="0" cy="0"/>
          <a:chOff x="0" y="0"/>
          <a:chExt cx="0" cy="0"/>
        </a:xfrm>
      </p:grpSpPr>
      <p:sp>
        <p:nvSpPr>
          <p:cNvPr id="227" name="Google Shape;227;p42"/>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n-GB" sz="2000">
                <a:latin typeface="Anton"/>
                <a:ea typeface="Anton"/>
                <a:cs typeface="Anton"/>
                <a:sym typeface="Anton"/>
              </a:rPr>
              <a:t>MAPA DE CONCEPTOS CLASE 1</a:t>
            </a:r>
            <a:endParaRPr i="1" sz="2000">
              <a:latin typeface="Anton"/>
              <a:ea typeface="Anton"/>
              <a:cs typeface="Anton"/>
              <a:sym typeface="Anton"/>
            </a:endParaRPr>
          </a:p>
        </p:txBody>
      </p:sp>
      <p:pic>
        <p:nvPicPr>
          <p:cNvPr id="228" name="Google Shape;228;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29" name="Google Shape;229;p42"/>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230" name="Google Shape;230;p42"/>
          <p:cNvSpPr/>
          <p:nvPr/>
        </p:nvSpPr>
        <p:spPr>
          <a:xfrm>
            <a:off x="618500" y="18204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300">
                <a:solidFill>
                  <a:srgbClr val="FFFFFF"/>
                </a:solidFill>
                <a:latin typeface="Helvetica Neue"/>
                <a:ea typeface="Helvetica Neue"/>
                <a:cs typeface="Helvetica Neue"/>
                <a:sym typeface="Helvetica Neue"/>
              </a:rPr>
              <a:t>Sintaxis y código</a:t>
            </a:r>
            <a:endParaRPr sz="1300">
              <a:solidFill>
                <a:srgbClr val="FFFFFF"/>
              </a:solidFill>
              <a:latin typeface="Helvetica Neue"/>
              <a:ea typeface="Helvetica Neue"/>
              <a:cs typeface="Helvetica Neue"/>
              <a:sym typeface="Helvetica Neue"/>
            </a:endParaRPr>
          </a:p>
        </p:txBody>
      </p:sp>
      <p:sp>
        <p:nvSpPr>
          <p:cNvPr id="231" name="Google Shape;231;p42"/>
          <p:cNvSpPr/>
          <p:nvPr/>
        </p:nvSpPr>
        <p:spPr>
          <a:xfrm>
            <a:off x="618500" y="7719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FFFFFF"/>
                </a:solidFill>
                <a:latin typeface="Helvetica Neue"/>
                <a:ea typeface="Helvetica Neue"/>
                <a:cs typeface="Helvetica Neue"/>
                <a:sym typeface="Helvetica Neue"/>
              </a:rPr>
              <a:t>JavaScript</a:t>
            </a:r>
            <a:endParaRPr b="0" i="0" sz="1300" u="none" cap="none" strike="noStrike">
              <a:solidFill>
                <a:srgbClr val="FFFFFF"/>
              </a:solidFill>
              <a:latin typeface="Helvetica Neue"/>
              <a:ea typeface="Helvetica Neue"/>
              <a:cs typeface="Helvetica Neue"/>
              <a:sym typeface="Helvetica Neue"/>
            </a:endParaRPr>
          </a:p>
        </p:txBody>
      </p:sp>
      <p:cxnSp>
        <p:nvCxnSpPr>
          <p:cNvPr id="232" name="Google Shape;232;p42"/>
          <p:cNvCxnSpPr/>
          <p:nvPr/>
        </p:nvCxnSpPr>
        <p:spPr>
          <a:xfrm>
            <a:off x="2071525" y="1089675"/>
            <a:ext cx="664500" cy="0"/>
          </a:xfrm>
          <a:prstGeom prst="straightConnector1">
            <a:avLst/>
          </a:prstGeom>
          <a:noFill/>
          <a:ln cap="flat" cmpd="sng" w="9525">
            <a:solidFill>
              <a:srgbClr val="B7B7B7"/>
            </a:solidFill>
            <a:prstDash val="solid"/>
            <a:round/>
            <a:headEnd len="med" w="med" type="oval"/>
            <a:tailEnd len="med" w="med" type="oval"/>
          </a:ln>
        </p:spPr>
      </p:cxnSp>
      <p:sp>
        <p:nvSpPr>
          <p:cNvPr id="233" name="Google Shape;233;p42"/>
          <p:cNvSpPr/>
          <p:nvPr/>
        </p:nvSpPr>
        <p:spPr>
          <a:xfrm>
            <a:off x="2736150" y="870825"/>
            <a:ext cx="1548600" cy="42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222222"/>
                </a:solidFill>
                <a:latin typeface="Helvetica Neue"/>
                <a:ea typeface="Helvetica Neue"/>
                <a:cs typeface="Helvetica Neue"/>
                <a:sym typeface="Helvetica Neue"/>
              </a:rPr>
              <a:t>Fundamentos</a:t>
            </a:r>
            <a:endParaRPr b="0" i="0" sz="1300" u="none" cap="none" strike="noStrike">
              <a:solidFill>
                <a:srgbClr val="222222"/>
              </a:solidFill>
              <a:latin typeface="Helvetica Neue"/>
              <a:ea typeface="Helvetica Neue"/>
              <a:cs typeface="Helvetica Neue"/>
              <a:sym typeface="Helvetica Neue"/>
            </a:endParaRPr>
          </a:p>
        </p:txBody>
      </p:sp>
      <p:sp>
        <p:nvSpPr>
          <p:cNvPr id="234" name="Google Shape;234;p42"/>
          <p:cNvSpPr/>
          <p:nvPr/>
        </p:nvSpPr>
        <p:spPr>
          <a:xfrm>
            <a:off x="4938400" y="1880175"/>
            <a:ext cx="1548600" cy="42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Escritura y sintaxis</a:t>
            </a:r>
            <a:endParaRPr sz="1300">
              <a:solidFill>
                <a:srgbClr val="222222"/>
              </a:solidFill>
              <a:latin typeface="Helvetica Neue"/>
              <a:ea typeface="Helvetica Neue"/>
              <a:cs typeface="Helvetica Neue"/>
              <a:sym typeface="Helvetica Neue"/>
            </a:endParaRPr>
          </a:p>
        </p:txBody>
      </p:sp>
      <p:cxnSp>
        <p:nvCxnSpPr>
          <p:cNvPr id="235" name="Google Shape;235;p42"/>
          <p:cNvCxnSpPr/>
          <p:nvPr/>
        </p:nvCxnSpPr>
        <p:spPr>
          <a:xfrm>
            <a:off x="1344950" y="1374378"/>
            <a:ext cx="0" cy="446100"/>
          </a:xfrm>
          <a:prstGeom prst="straightConnector1">
            <a:avLst/>
          </a:prstGeom>
          <a:noFill/>
          <a:ln cap="flat" cmpd="sng" w="9525">
            <a:solidFill>
              <a:srgbClr val="B7B7B7"/>
            </a:solidFill>
            <a:prstDash val="solid"/>
            <a:round/>
            <a:headEnd len="med" w="med" type="oval"/>
            <a:tailEnd len="med" w="med" type="oval"/>
          </a:ln>
        </p:spPr>
      </p:cxnSp>
      <p:sp>
        <p:nvSpPr>
          <p:cNvPr id="236" name="Google Shape;236;p42"/>
          <p:cNvSpPr/>
          <p:nvPr/>
        </p:nvSpPr>
        <p:spPr>
          <a:xfrm>
            <a:off x="2736150" y="1880175"/>
            <a:ext cx="1634100" cy="42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Código JavaScript</a:t>
            </a:r>
            <a:endParaRPr sz="1300">
              <a:solidFill>
                <a:srgbClr val="222222"/>
              </a:solidFill>
              <a:latin typeface="Helvetica Neue"/>
              <a:ea typeface="Helvetica Neue"/>
              <a:cs typeface="Helvetica Neue"/>
              <a:sym typeface="Helvetica Neue"/>
            </a:endParaRPr>
          </a:p>
        </p:txBody>
      </p:sp>
      <p:cxnSp>
        <p:nvCxnSpPr>
          <p:cNvPr id="237" name="Google Shape;237;p42"/>
          <p:cNvCxnSpPr/>
          <p:nvPr/>
        </p:nvCxnSpPr>
        <p:spPr>
          <a:xfrm>
            <a:off x="2071525" y="2121675"/>
            <a:ext cx="664500" cy="0"/>
          </a:xfrm>
          <a:prstGeom prst="straightConnector1">
            <a:avLst/>
          </a:prstGeom>
          <a:noFill/>
          <a:ln cap="flat" cmpd="sng" w="9525">
            <a:solidFill>
              <a:srgbClr val="B7B7B7"/>
            </a:solidFill>
            <a:prstDash val="solid"/>
            <a:round/>
            <a:headEnd len="med" w="med" type="oval"/>
            <a:tailEnd len="med" w="med" type="oval"/>
          </a:ln>
        </p:spPr>
      </p:cxnSp>
      <p:cxnSp>
        <p:nvCxnSpPr>
          <p:cNvPr id="238" name="Google Shape;238;p42"/>
          <p:cNvCxnSpPr/>
          <p:nvPr/>
        </p:nvCxnSpPr>
        <p:spPr>
          <a:xfrm>
            <a:off x="4284750" y="2121675"/>
            <a:ext cx="664500" cy="0"/>
          </a:xfrm>
          <a:prstGeom prst="straightConnector1">
            <a:avLst/>
          </a:prstGeom>
          <a:noFill/>
          <a:ln cap="flat" cmpd="sng" w="9525">
            <a:solidFill>
              <a:srgbClr val="B7B7B7"/>
            </a:solidFill>
            <a:prstDash val="solid"/>
            <a:round/>
            <a:headEnd len="med" w="med" type="oval"/>
            <a:tailEnd len="med" w="med" type="oval"/>
          </a:ln>
        </p:spPr>
      </p:cxnSp>
      <p:sp>
        <p:nvSpPr>
          <p:cNvPr id="239" name="Google Shape;239;p42"/>
          <p:cNvSpPr/>
          <p:nvPr/>
        </p:nvSpPr>
        <p:spPr>
          <a:xfrm>
            <a:off x="570713" y="289042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300">
                <a:solidFill>
                  <a:srgbClr val="FFFFFF"/>
                </a:solidFill>
                <a:latin typeface="Helvetica Neue"/>
                <a:ea typeface="Helvetica Neue"/>
                <a:cs typeface="Helvetica Neue"/>
                <a:sym typeface="Helvetica Neue"/>
              </a:rPr>
              <a:t>Variables y valores</a:t>
            </a:r>
            <a:endParaRPr sz="1100">
              <a:solidFill>
                <a:srgbClr val="FFFFFF"/>
              </a:solidFill>
              <a:latin typeface="Helvetica Neue"/>
              <a:ea typeface="Helvetica Neue"/>
              <a:cs typeface="Helvetica Neue"/>
              <a:sym typeface="Helvetica Neue"/>
            </a:endParaRPr>
          </a:p>
        </p:txBody>
      </p:sp>
      <p:sp>
        <p:nvSpPr>
          <p:cNvPr id="240" name="Google Shape;240;p42"/>
          <p:cNvSpPr/>
          <p:nvPr/>
        </p:nvSpPr>
        <p:spPr>
          <a:xfrm>
            <a:off x="2688251" y="2950125"/>
            <a:ext cx="1634100" cy="42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222222"/>
                </a:solidFill>
                <a:latin typeface="Helvetica Neue"/>
                <a:ea typeface="Helvetica Neue"/>
                <a:cs typeface="Helvetica Neue"/>
                <a:sym typeface="Helvetica Neue"/>
              </a:rPr>
              <a:t>Definiciones</a:t>
            </a:r>
            <a:endParaRPr sz="1300">
              <a:solidFill>
                <a:srgbClr val="222222"/>
              </a:solidFill>
              <a:latin typeface="Helvetica Neue"/>
              <a:ea typeface="Helvetica Neue"/>
              <a:cs typeface="Helvetica Neue"/>
              <a:sym typeface="Helvetica Neue"/>
            </a:endParaRPr>
          </a:p>
        </p:txBody>
      </p:sp>
      <p:cxnSp>
        <p:nvCxnSpPr>
          <p:cNvPr id="241" name="Google Shape;241;p42"/>
          <p:cNvCxnSpPr/>
          <p:nvPr/>
        </p:nvCxnSpPr>
        <p:spPr>
          <a:xfrm>
            <a:off x="2023613" y="3191625"/>
            <a:ext cx="664500" cy="0"/>
          </a:xfrm>
          <a:prstGeom prst="straightConnector1">
            <a:avLst/>
          </a:prstGeom>
          <a:noFill/>
          <a:ln cap="flat" cmpd="sng" w="9525">
            <a:solidFill>
              <a:srgbClr val="B7B7B7"/>
            </a:solidFill>
            <a:prstDash val="solid"/>
            <a:round/>
            <a:headEnd len="med" w="med" type="oval"/>
            <a:tailEnd len="med" w="med" type="oval"/>
          </a:ln>
        </p:spPr>
      </p:cxnSp>
      <p:sp>
        <p:nvSpPr>
          <p:cNvPr id="242" name="Google Shape;242;p42"/>
          <p:cNvSpPr/>
          <p:nvPr/>
        </p:nvSpPr>
        <p:spPr>
          <a:xfrm>
            <a:off x="618500" y="39603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300">
                <a:solidFill>
                  <a:srgbClr val="FFFFFF"/>
                </a:solidFill>
                <a:latin typeface="Helvetica Neue"/>
                <a:ea typeface="Helvetica Neue"/>
                <a:cs typeface="Helvetica Neue"/>
                <a:sym typeface="Helvetica Neue"/>
              </a:rPr>
              <a:t>Prompt, consola y alert</a:t>
            </a:r>
            <a:endParaRPr sz="1100">
              <a:solidFill>
                <a:srgbClr val="FFFFFF"/>
              </a:solidFill>
              <a:latin typeface="Helvetica Neue"/>
              <a:ea typeface="Helvetica Neue"/>
              <a:cs typeface="Helvetica Neue"/>
              <a:sym typeface="Helvetica Neue"/>
            </a:endParaRPr>
          </a:p>
        </p:txBody>
      </p:sp>
      <p:cxnSp>
        <p:nvCxnSpPr>
          <p:cNvPr id="243" name="Google Shape;243;p42"/>
          <p:cNvCxnSpPr/>
          <p:nvPr/>
        </p:nvCxnSpPr>
        <p:spPr>
          <a:xfrm>
            <a:off x="1344950" y="2422878"/>
            <a:ext cx="0" cy="446100"/>
          </a:xfrm>
          <a:prstGeom prst="straightConnector1">
            <a:avLst/>
          </a:prstGeom>
          <a:noFill/>
          <a:ln cap="flat" cmpd="sng" w="9525">
            <a:solidFill>
              <a:srgbClr val="B7B7B7"/>
            </a:solidFill>
            <a:prstDash val="solid"/>
            <a:round/>
            <a:headEnd len="med" w="med" type="oval"/>
            <a:tailEnd len="med" w="med" type="oval"/>
          </a:ln>
        </p:spPr>
      </p:cxnSp>
      <p:cxnSp>
        <p:nvCxnSpPr>
          <p:cNvPr id="244" name="Google Shape;244;p42"/>
          <p:cNvCxnSpPr/>
          <p:nvPr/>
        </p:nvCxnSpPr>
        <p:spPr>
          <a:xfrm>
            <a:off x="1344950" y="3492828"/>
            <a:ext cx="0" cy="446100"/>
          </a:xfrm>
          <a:prstGeom prst="straightConnector1">
            <a:avLst/>
          </a:prstGeom>
          <a:noFill/>
          <a:ln cap="flat" cmpd="sng" w="9525">
            <a:solidFill>
              <a:srgbClr val="B7B7B7"/>
            </a:solidFill>
            <a:prstDash val="solid"/>
            <a:round/>
            <a:headEnd len="med" w="med" type="oval"/>
            <a:tailEnd len="med" w="med" type="oval"/>
          </a:ln>
        </p:spPr>
      </p:cxnSp>
      <p:cxnSp>
        <p:nvCxnSpPr>
          <p:cNvPr id="245" name="Google Shape;245;p42"/>
          <p:cNvCxnSpPr/>
          <p:nvPr/>
        </p:nvCxnSpPr>
        <p:spPr>
          <a:xfrm>
            <a:off x="2071525" y="4273750"/>
            <a:ext cx="958200" cy="0"/>
          </a:xfrm>
          <a:prstGeom prst="straightConnector1">
            <a:avLst/>
          </a:prstGeom>
          <a:noFill/>
          <a:ln cap="flat" cmpd="sng" w="9525">
            <a:solidFill>
              <a:srgbClr val="B7B7B7"/>
            </a:solidFill>
            <a:prstDash val="solid"/>
            <a:round/>
            <a:headEnd len="med" w="med" type="oval"/>
            <a:tailEnd len="med" w="med" type="oval"/>
          </a:ln>
        </p:spPr>
      </p:cxnSp>
      <p:sp>
        <p:nvSpPr>
          <p:cNvPr id="246" name="Google Shape;246;p42"/>
          <p:cNvSpPr/>
          <p:nvPr/>
        </p:nvSpPr>
        <p:spPr>
          <a:xfrm>
            <a:off x="3029850" y="3938913"/>
            <a:ext cx="1548600" cy="42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222222"/>
                </a:solidFill>
                <a:latin typeface="Helvetica Neue"/>
                <a:ea typeface="Helvetica Neue"/>
                <a:cs typeface="Helvetica Neue"/>
                <a:sym typeface="Helvetica Neue"/>
              </a:rPr>
              <a:t>¿Qué son?</a:t>
            </a:r>
            <a:endParaRPr sz="1300">
              <a:solidFill>
                <a:srgbClr val="222222"/>
              </a:solidFill>
              <a:latin typeface="Helvetica Neue"/>
              <a:ea typeface="Helvetica Neue"/>
              <a:cs typeface="Helvetica Neue"/>
              <a:sym typeface="Helvetica Neue"/>
            </a:endParaRPr>
          </a:p>
        </p:txBody>
      </p:sp>
      <p:cxnSp>
        <p:nvCxnSpPr>
          <p:cNvPr id="247" name="Google Shape;247;p42"/>
          <p:cNvCxnSpPr/>
          <p:nvPr/>
        </p:nvCxnSpPr>
        <p:spPr>
          <a:xfrm>
            <a:off x="2071525" y="4273750"/>
            <a:ext cx="958200" cy="430800"/>
          </a:xfrm>
          <a:prstGeom prst="bentConnector3">
            <a:avLst>
              <a:gd fmla="val 50000" name="adj1"/>
            </a:avLst>
          </a:prstGeom>
          <a:noFill/>
          <a:ln cap="flat" cmpd="sng" w="9525">
            <a:solidFill>
              <a:srgbClr val="B7B7B7"/>
            </a:solidFill>
            <a:prstDash val="solid"/>
            <a:round/>
            <a:headEnd len="sm" w="sm" type="none"/>
            <a:tailEnd len="med" w="med" type="oval"/>
          </a:ln>
        </p:spPr>
      </p:cxnSp>
      <p:sp>
        <p:nvSpPr>
          <p:cNvPr id="248" name="Google Shape;248;p42"/>
          <p:cNvSpPr/>
          <p:nvPr/>
        </p:nvSpPr>
        <p:spPr>
          <a:xfrm>
            <a:off x="3029850" y="4541300"/>
            <a:ext cx="1548600" cy="42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Algoritmo</a:t>
            </a:r>
            <a:endParaRPr sz="1300">
              <a:solidFill>
                <a:srgbClr val="222222"/>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2" name="Shape 252"/>
        <p:cNvGrpSpPr/>
        <p:nvPr/>
      </p:nvGrpSpPr>
      <p:grpSpPr>
        <a:xfrm>
          <a:off x="0" y="0"/>
          <a:ext cx="0" cy="0"/>
          <a:chOff x="0" y="0"/>
          <a:chExt cx="0" cy="0"/>
        </a:xfrm>
      </p:grpSpPr>
      <p:sp>
        <p:nvSpPr>
          <p:cNvPr id="253" name="Google Shape;253;p43"/>
          <p:cNvSpPr/>
          <p:nvPr/>
        </p:nvSpPr>
        <p:spPr>
          <a:xfrm>
            <a:off x="12088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4" name="Google Shape;254;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55" name="Google Shape;255;p43"/>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43"/>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2</a:t>
            </a:r>
            <a:endParaRPr b="0" i="0" sz="1400" u="none" cap="none" strike="noStrike">
              <a:solidFill>
                <a:srgbClr val="000000"/>
              </a:solidFill>
              <a:latin typeface="Helvetica Neue"/>
              <a:ea typeface="Helvetica Neue"/>
              <a:cs typeface="Helvetica Neue"/>
              <a:sym typeface="Helvetica Neue"/>
            </a:endParaRPr>
          </a:p>
        </p:txBody>
      </p:sp>
      <p:sp>
        <p:nvSpPr>
          <p:cNvPr id="257" name="Google Shape;257;p43"/>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lang="en-GB" sz="1200">
                <a:latin typeface="Helvetica Neue"/>
                <a:ea typeface="Helvetica Neue"/>
                <a:cs typeface="Helvetica Neue"/>
                <a:sym typeface="Helvetica Neue"/>
              </a:rPr>
              <a:t>Control de flujos</a:t>
            </a:r>
            <a:endParaRPr b="1" i="0" sz="1200" u="none" cap="none" strike="noStrike">
              <a:solidFill>
                <a:srgbClr val="000000"/>
              </a:solidFill>
              <a:latin typeface="Helvetica Neue"/>
              <a:ea typeface="Helvetica Neue"/>
              <a:cs typeface="Helvetica Neue"/>
              <a:sym typeface="Helvetica Neue"/>
            </a:endParaRPr>
          </a:p>
        </p:txBody>
      </p:sp>
      <p:cxnSp>
        <p:nvCxnSpPr>
          <p:cNvPr id="258" name="Google Shape;258;p43"/>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59" name="Google Shape;259;p43"/>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60" name="Google Shape;260;p43"/>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61" name="Google Shape;261;p43"/>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62" name="Google Shape;262;p43"/>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263" name="Google Shape;263;p43"/>
          <p:cNvSpPr/>
          <p:nvPr/>
        </p:nvSpPr>
        <p:spPr>
          <a:xfrm>
            <a:off x="120890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43"/>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43"/>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1</a:t>
            </a:r>
            <a:endParaRPr b="0" i="0" sz="1400" u="none" cap="none" strike="noStrike">
              <a:solidFill>
                <a:srgbClr val="000000"/>
              </a:solidFill>
              <a:latin typeface="Helvetica Neue"/>
              <a:ea typeface="Helvetica Neue"/>
              <a:cs typeface="Helvetica Neue"/>
              <a:sym typeface="Helvetica Neue"/>
            </a:endParaRPr>
          </a:p>
        </p:txBody>
      </p:sp>
      <p:sp>
        <p:nvSpPr>
          <p:cNvPr id="266" name="Google Shape;266;p43"/>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Conceptos generales: sintaxis y variables</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267" name="Google Shape;267;p43"/>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68" name="Google Shape;268;p43"/>
          <p:cNvCxnSpPr/>
          <p:nvPr/>
        </p:nvCxnSpPr>
        <p:spPr>
          <a:xfrm>
            <a:off x="1377600" y="28780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69" name="Google Shape;269;p43"/>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70" name="Google Shape;270;p43"/>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71" name="Google Shape;271;p43"/>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272" name="Google Shape;272;p43"/>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43"/>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43"/>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3</a:t>
            </a:r>
            <a:endParaRPr b="0" i="0" sz="1400" u="none" cap="none" strike="noStrike">
              <a:solidFill>
                <a:srgbClr val="000000"/>
              </a:solidFill>
              <a:latin typeface="Helvetica Neue"/>
              <a:ea typeface="Helvetica Neue"/>
              <a:cs typeface="Helvetica Neue"/>
              <a:sym typeface="Helvetica Neue"/>
            </a:endParaRPr>
          </a:p>
        </p:txBody>
      </p:sp>
      <p:sp>
        <p:nvSpPr>
          <p:cNvPr id="275" name="Google Shape;275;p43"/>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Funciones básicas + Ciclos/Iteraciones</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276" name="Google Shape;276;p43"/>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77" name="Google Shape;277;p43"/>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78" name="Google Shape;278;p43"/>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79" name="Google Shape;279;p43"/>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80" name="Google Shape;280;p43"/>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281" name="Google Shape;281;p43"/>
          <p:cNvSpPr txBox="1"/>
          <p:nvPr/>
        </p:nvSpPr>
        <p:spPr>
          <a:xfrm>
            <a:off x="4086188" y="29708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UN ALGORITMO CON UN CONDICIONAL</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82" name="Google Shape;282;p43"/>
          <p:cNvPicPr preferRelativeResize="0"/>
          <p:nvPr/>
        </p:nvPicPr>
        <p:blipFill rotWithShape="1">
          <a:blip r:embed="rId5">
            <a:alphaModFix/>
          </a:blip>
          <a:srcRect b="0" l="0" r="0" t="0"/>
          <a:stretch/>
        </p:blipFill>
        <p:spPr>
          <a:xfrm>
            <a:off x="3767063" y="3030438"/>
            <a:ext cx="307150" cy="307150"/>
          </a:xfrm>
          <a:prstGeom prst="rect">
            <a:avLst/>
          </a:prstGeom>
          <a:noFill/>
          <a:ln>
            <a:noFill/>
          </a:ln>
        </p:spPr>
      </p:pic>
      <p:sp>
        <p:nvSpPr>
          <p:cNvPr id="283" name="Google Shape;283;p43"/>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284" name="Google Shape;284;p43"/>
          <p:cNvSpPr txBox="1"/>
          <p:nvPr/>
        </p:nvSpPr>
        <p:spPr>
          <a:xfrm>
            <a:off x="6502338" y="29709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UN ALGORITMO UTILIZANDO UN CICLO</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85" name="Google Shape;285;p43"/>
          <p:cNvPicPr preferRelativeResize="0"/>
          <p:nvPr/>
        </p:nvPicPr>
        <p:blipFill rotWithShape="1">
          <a:blip r:embed="rId5">
            <a:alphaModFix/>
          </a:blip>
          <a:srcRect b="0" l="0" r="0" t="0"/>
          <a:stretch/>
        </p:blipFill>
        <p:spPr>
          <a:xfrm>
            <a:off x="6195188" y="3030325"/>
            <a:ext cx="307150" cy="307150"/>
          </a:xfrm>
          <a:prstGeom prst="rect">
            <a:avLst/>
          </a:prstGeom>
          <a:noFill/>
          <a:ln>
            <a:noFill/>
          </a:ln>
        </p:spPr>
      </p:pic>
      <p:sp>
        <p:nvSpPr>
          <p:cNvPr id="286" name="Google Shape;286;p43"/>
          <p:cNvSpPr txBox="1"/>
          <p:nvPr/>
        </p:nvSpPr>
        <p:spPr>
          <a:xfrm>
            <a:off x="16945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 EN VIVO</a:t>
            </a:r>
            <a:endParaRPr sz="700">
              <a:latin typeface="Helvetica Neue"/>
              <a:ea typeface="Helvetica Neue"/>
              <a:cs typeface="Helvetica Neue"/>
              <a:sym typeface="Helvetica Neue"/>
            </a:endParaRPr>
          </a:p>
        </p:txBody>
      </p:sp>
      <p:pic>
        <p:nvPicPr>
          <p:cNvPr id="287" name="Google Shape;287;p43"/>
          <p:cNvPicPr preferRelativeResize="0"/>
          <p:nvPr/>
        </p:nvPicPr>
        <p:blipFill rotWithShape="1">
          <a:blip r:embed="rId6">
            <a:alphaModFix/>
          </a:blip>
          <a:srcRect b="0" l="0" r="0" t="0"/>
          <a:stretch/>
        </p:blipFill>
        <p:spPr>
          <a:xfrm>
            <a:off x="1373353" y="2472650"/>
            <a:ext cx="365625" cy="365625"/>
          </a:xfrm>
          <a:prstGeom prst="rect">
            <a:avLst/>
          </a:prstGeom>
          <a:noFill/>
          <a:ln>
            <a:noFill/>
          </a:ln>
        </p:spPr>
      </p:pic>
      <p:sp>
        <p:nvSpPr>
          <p:cNvPr id="288" name="Google Shape;288;p43"/>
          <p:cNvSpPr txBox="1"/>
          <p:nvPr/>
        </p:nvSpPr>
        <p:spPr>
          <a:xfrm>
            <a:off x="1744363" y="2987313"/>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UN ALGORITMO JS SIMPLE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89" name="Google Shape;289;p43"/>
          <p:cNvPicPr preferRelativeResize="0"/>
          <p:nvPr/>
        </p:nvPicPr>
        <p:blipFill rotWithShape="1">
          <a:blip r:embed="rId5">
            <a:alphaModFix/>
          </a:blip>
          <a:srcRect b="0" l="0" r="0" t="0"/>
          <a:stretch/>
        </p:blipFill>
        <p:spPr>
          <a:xfrm>
            <a:off x="1437213" y="3009625"/>
            <a:ext cx="307150" cy="307150"/>
          </a:xfrm>
          <a:prstGeom prst="rect">
            <a:avLst/>
          </a:prstGeom>
          <a:noFill/>
          <a:ln>
            <a:noFill/>
          </a:ln>
        </p:spPr>
      </p:pic>
      <p:sp>
        <p:nvSpPr>
          <p:cNvPr id="290" name="Google Shape;290;p43"/>
          <p:cNvSpPr txBox="1"/>
          <p:nvPr/>
        </p:nvSpPr>
        <p:spPr>
          <a:xfrm>
            <a:off x="40567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EJEMPLOS EN VIVO</a:t>
            </a:r>
            <a:endParaRPr sz="700">
              <a:latin typeface="Helvetica Neue"/>
              <a:ea typeface="Helvetica Neue"/>
              <a:cs typeface="Helvetica Neue"/>
              <a:sym typeface="Helvetica Neue"/>
            </a:endParaRPr>
          </a:p>
        </p:txBody>
      </p:sp>
      <p:pic>
        <p:nvPicPr>
          <p:cNvPr id="291" name="Google Shape;291;p43"/>
          <p:cNvPicPr preferRelativeResize="0"/>
          <p:nvPr/>
        </p:nvPicPr>
        <p:blipFill rotWithShape="1">
          <a:blip r:embed="rId6">
            <a:alphaModFix/>
          </a:blip>
          <a:srcRect b="0" l="0" r="0" t="0"/>
          <a:stretch/>
        </p:blipFill>
        <p:spPr>
          <a:xfrm>
            <a:off x="3735553" y="2472650"/>
            <a:ext cx="365625" cy="365625"/>
          </a:xfrm>
          <a:prstGeom prst="rect">
            <a:avLst/>
          </a:prstGeom>
          <a:noFill/>
          <a:ln>
            <a:noFill/>
          </a:ln>
        </p:spPr>
      </p:pic>
      <p:sp>
        <p:nvSpPr>
          <p:cNvPr id="292" name="Google Shape;292;p43"/>
          <p:cNvSpPr txBox="1"/>
          <p:nvPr/>
        </p:nvSpPr>
        <p:spPr>
          <a:xfrm>
            <a:off x="6465800" y="255225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EJEMPLOS EN VIVO</a:t>
            </a:r>
            <a:endParaRPr sz="700">
              <a:latin typeface="Helvetica Neue"/>
              <a:ea typeface="Helvetica Neue"/>
              <a:cs typeface="Helvetica Neue"/>
              <a:sym typeface="Helvetica Neue"/>
            </a:endParaRPr>
          </a:p>
        </p:txBody>
      </p:sp>
      <p:pic>
        <p:nvPicPr>
          <p:cNvPr id="293" name="Google Shape;293;p43"/>
          <p:cNvPicPr preferRelativeResize="0"/>
          <p:nvPr/>
        </p:nvPicPr>
        <p:blipFill rotWithShape="1">
          <a:blip r:embed="rId6">
            <a:alphaModFix/>
          </a:blip>
          <a:srcRect b="0" l="0" r="0" t="0"/>
          <a:stretch/>
        </p:blipFill>
        <p:spPr>
          <a:xfrm>
            <a:off x="6144603" y="2504500"/>
            <a:ext cx="365625" cy="365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97" name="Shape 297"/>
        <p:cNvGrpSpPr/>
        <p:nvPr/>
      </p:nvGrpSpPr>
      <p:grpSpPr>
        <a:xfrm>
          <a:off x="0" y="0"/>
          <a:ext cx="0" cy="0"/>
          <a:chOff x="0" y="0"/>
          <a:chExt cx="0" cy="0"/>
        </a:xfrm>
      </p:grpSpPr>
      <p:sp>
        <p:nvSpPr>
          <p:cNvPr id="298" name="Google Shape;298;p44"/>
          <p:cNvSpPr txBox="1"/>
          <p:nvPr/>
        </p:nvSpPr>
        <p:spPr>
          <a:xfrm>
            <a:off x="809550" y="1679275"/>
            <a:ext cx="7524900" cy="1087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HERRAMIENTAS </a:t>
            </a:r>
            <a:r>
              <a:rPr i="1" lang="en-GB" sz="4000">
                <a:latin typeface="Anton"/>
                <a:ea typeface="Anton"/>
                <a:cs typeface="Anton"/>
                <a:sym typeface="Anton"/>
              </a:rPr>
              <a:t>DE LA CLASE</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rPr i="1" lang="en-GB" sz="1500">
                <a:latin typeface="Helvetica Neue"/>
                <a:ea typeface="Helvetica Neue"/>
                <a:cs typeface="Helvetica Neue"/>
                <a:sym typeface="Helvetica Neue"/>
              </a:rPr>
              <a:t>Les compartimos algunos recursos para acompañar la clase</a:t>
            </a:r>
            <a:endParaRPr sz="1800">
              <a:latin typeface="Helvetica Neue Light"/>
              <a:ea typeface="Helvetica Neue Light"/>
              <a:cs typeface="Helvetica Neue Light"/>
              <a:sym typeface="Helvetica Neue Light"/>
            </a:endParaRPr>
          </a:p>
        </p:txBody>
      </p:sp>
      <p:pic>
        <p:nvPicPr>
          <p:cNvPr id="299" name="Google Shape;299;p44"/>
          <p:cNvPicPr preferRelativeResize="0"/>
          <p:nvPr/>
        </p:nvPicPr>
        <p:blipFill rotWithShape="1">
          <a:blip r:embed="rId3">
            <a:alphaModFix/>
          </a:blip>
          <a:srcRect b="0" l="0" r="0" t="0"/>
          <a:stretch/>
        </p:blipFill>
        <p:spPr>
          <a:xfrm>
            <a:off x="7748400" y="4727300"/>
            <a:ext cx="1186526" cy="330675"/>
          </a:xfrm>
          <a:prstGeom prst="rect">
            <a:avLst/>
          </a:prstGeom>
          <a:noFill/>
          <a:ln>
            <a:noFill/>
          </a:ln>
        </p:spPr>
      </p:pic>
      <p:pic>
        <p:nvPicPr>
          <p:cNvPr id="300" name="Google Shape;300;p44"/>
          <p:cNvPicPr preferRelativeResize="0"/>
          <p:nvPr/>
        </p:nvPicPr>
        <p:blipFill rotWithShape="1">
          <a:blip r:embed="rId4">
            <a:alphaModFix/>
          </a:blip>
          <a:srcRect b="0" l="0" r="0" t="0"/>
          <a:stretch/>
        </p:blipFill>
        <p:spPr>
          <a:xfrm>
            <a:off x="3978738" y="492750"/>
            <a:ext cx="1186525" cy="1186525"/>
          </a:xfrm>
          <a:prstGeom prst="rect">
            <a:avLst/>
          </a:prstGeom>
          <a:noFill/>
          <a:ln>
            <a:noFill/>
          </a:ln>
        </p:spPr>
      </p:pic>
      <p:sp>
        <p:nvSpPr>
          <p:cNvPr id="301" name="Google Shape;301;p44"/>
          <p:cNvSpPr txBox="1"/>
          <p:nvPr/>
        </p:nvSpPr>
        <p:spPr>
          <a:xfrm>
            <a:off x="2668050" y="2927625"/>
            <a:ext cx="3807900" cy="17085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Guión de clase Nº 1  </a:t>
            </a:r>
            <a:r>
              <a:rPr lang="en-GB" sz="1800" u="sng">
                <a:solidFill>
                  <a:schemeClr val="hlink"/>
                </a:solidFill>
                <a:latin typeface="Helvetica Neue Light"/>
                <a:ea typeface="Helvetica Neue Light"/>
                <a:cs typeface="Helvetica Neue Light"/>
                <a:sym typeface="Helvetica Neue Light"/>
                <a:hlinkClick r:id="rId5"/>
              </a:rPr>
              <a:t>aquí</a:t>
            </a:r>
            <a:r>
              <a:rPr lang="en-GB"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Quizz de clase Nº 1 </a:t>
            </a:r>
            <a:r>
              <a:rPr lang="en-GB" sz="1800" u="sng">
                <a:solidFill>
                  <a:schemeClr val="accent5"/>
                </a:solidFill>
                <a:latin typeface="Helvetica Neue Light"/>
                <a:ea typeface="Helvetica Neue Light"/>
                <a:cs typeface="Helvetica Neue Light"/>
                <a:sym typeface="Helvetica Neue Light"/>
                <a:hlinkClick r:id="rId6">
                  <a:extLst>
                    <a:ext uri="{A12FA001-AC4F-418D-AE19-62706E023703}">
                      <ahyp:hlinkClr val="tx"/>
                    </a:ext>
                  </a:extLst>
                </a:hlinkClick>
              </a:rPr>
              <a:t>aquí</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Booklet de Javascript </a:t>
            </a:r>
            <a:r>
              <a:rPr lang="en-GB" sz="1800" u="sng">
                <a:solidFill>
                  <a:schemeClr val="accent5"/>
                </a:solidFill>
                <a:latin typeface="Helvetica Neue Light"/>
                <a:ea typeface="Helvetica Neue Light"/>
                <a:cs typeface="Helvetica Neue Light"/>
                <a:sym typeface="Helvetica Neue Light"/>
                <a:hlinkClick r:id="rId7">
                  <a:extLst>
                    <a:ext uri="{A12FA001-AC4F-418D-AE19-62706E023703}">
                      <ahyp:hlinkClr val="tx"/>
                    </a:ext>
                  </a:extLst>
                </a:hlinkClick>
              </a:rPr>
              <a:t>aquí</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FAQs de Javascript </a:t>
            </a:r>
            <a:r>
              <a:rPr lang="en-GB" sz="1800" u="sng">
                <a:solidFill>
                  <a:schemeClr val="accent5"/>
                </a:solidFill>
                <a:latin typeface="Helvetica Neue Light"/>
                <a:ea typeface="Helvetica Neue Light"/>
                <a:cs typeface="Helvetica Neue Light"/>
                <a:sym typeface="Helvetica Neue Light"/>
                <a:hlinkClick r:id="rId8">
                  <a:extLst>
                    <a:ext uri="{A12FA001-AC4F-418D-AE19-62706E023703}">
                      <ahyp:hlinkClr val="tx"/>
                    </a:ext>
                  </a:extLst>
                </a:hlinkClick>
              </a:rPr>
              <a:t>aquí</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5" name="Shape 305"/>
        <p:cNvGrpSpPr/>
        <p:nvPr/>
      </p:nvGrpSpPr>
      <p:grpSpPr>
        <a:xfrm>
          <a:off x="0" y="0"/>
          <a:ext cx="0" cy="0"/>
          <a:chOff x="0" y="0"/>
          <a:chExt cx="0" cy="0"/>
        </a:xfrm>
      </p:grpSpPr>
      <p:sp>
        <p:nvSpPr>
          <p:cNvPr id="306" name="Google Shape;306;p4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JAVASCRIPT: FUNDAMENTOS</a:t>
            </a:r>
            <a:endParaRPr i="1" sz="3600">
              <a:solidFill>
                <a:srgbClr val="E0FF00"/>
              </a:solidFill>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10" name="Shape 110"/>
        <p:cNvGrpSpPr/>
        <p:nvPr/>
      </p:nvGrpSpPr>
      <p:grpSpPr>
        <a:xfrm>
          <a:off x="0" y="0"/>
          <a:ext cx="0" cy="0"/>
          <a:chOff x="0" y="0"/>
          <a:chExt cx="0" cy="0"/>
        </a:xfrm>
      </p:grpSpPr>
      <p:sp>
        <p:nvSpPr>
          <p:cNvPr id="111" name="Google Shape;111;p2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12" name="Google Shape;112;p28"/>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13" name="Google Shape;113;p28"/>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6"/>
          <p:cNvSpPr txBox="1"/>
          <p:nvPr/>
        </p:nvSpPr>
        <p:spPr>
          <a:xfrm>
            <a:off x="3808275" y="814305"/>
            <a:ext cx="5015700" cy="3988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JavaScript es un </a:t>
            </a:r>
            <a:r>
              <a:rPr lang="en-GB" sz="2000">
                <a:solidFill>
                  <a:schemeClr val="dk1"/>
                </a:solidFill>
                <a:highlight>
                  <a:srgbClr val="E0FF00"/>
                </a:highlight>
                <a:latin typeface="Helvetica Neue Light"/>
                <a:ea typeface="Helvetica Neue Light"/>
                <a:cs typeface="Helvetica Neue Light"/>
                <a:sym typeface="Helvetica Neue Light"/>
              </a:rPr>
              <a:t>lenguaje de programación</a:t>
            </a:r>
            <a:r>
              <a:rPr lang="en-GB" sz="2000">
                <a:solidFill>
                  <a:schemeClr val="dk1"/>
                </a:solidFill>
                <a:highlight>
                  <a:srgbClr val="FFFFFF"/>
                </a:highlight>
                <a:latin typeface="Helvetica Neue Light"/>
                <a:ea typeface="Helvetica Neue Light"/>
                <a:cs typeface="Helvetica Neue Light"/>
                <a:sym typeface="Helvetica Neue Light"/>
              </a:rPr>
              <a:t> que se utiliza principalmente </a:t>
            </a:r>
            <a:r>
              <a:rPr lang="en-GB" sz="2000">
                <a:solidFill>
                  <a:schemeClr val="dk1"/>
                </a:solidFill>
                <a:highlight>
                  <a:srgbClr val="E0FF00"/>
                </a:highlight>
                <a:latin typeface="Helvetica Neue Light"/>
                <a:ea typeface="Helvetica Neue Light"/>
                <a:cs typeface="Helvetica Neue Light"/>
                <a:sym typeface="Helvetica Neue Light"/>
              </a:rPr>
              <a:t>para aportar dinamismo a </a:t>
            </a:r>
            <a:r>
              <a:rPr i="1" lang="en-GB" sz="2000">
                <a:solidFill>
                  <a:schemeClr val="dk1"/>
                </a:solidFill>
                <a:highlight>
                  <a:srgbClr val="E0FF00"/>
                </a:highlight>
                <a:latin typeface="Helvetica Neue Light"/>
                <a:ea typeface="Helvetica Neue Light"/>
                <a:cs typeface="Helvetica Neue Light"/>
                <a:sym typeface="Helvetica Neue Light"/>
              </a:rPr>
              <a:t>sitios y </a:t>
            </a:r>
            <a:r>
              <a:rPr i="1" lang="en-GB" sz="2000">
                <a:solidFill>
                  <a:schemeClr val="dk1"/>
                </a:solidFill>
                <a:highlight>
                  <a:srgbClr val="E0FF00"/>
                </a:highlight>
                <a:latin typeface="Helvetica Neue Light"/>
                <a:ea typeface="Helvetica Neue Light"/>
                <a:cs typeface="Helvetica Neue Light"/>
                <a:sym typeface="Helvetica Neue Light"/>
              </a:rPr>
              <a:t>aplicaciones</a:t>
            </a:r>
            <a:r>
              <a:rPr i="1" lang="en-GB" sz="2000">
                <a:solidFill>
                  <a:schemeClr val="dk1"/>
                </a:solidFill>
                <a:highlight>
                  <a:srgbClr val="E0FF00"/>
                </a:highlight>
                <a:latin typeface="Helvetica Neue Light"/>
                <a:ea typeface="Helvetica Neue Light"/>
                <a:cs typeface="Helvetica Neue Light"/>
                <a:sym typeface="Helvetica Neue Light"/>
              </a:rPr>
              <a:t> web</a:t>
            </a:r>
            <a:r>
              <a:rPr lang="en-GB" sz="2000">
                <a:solidFill>
                  <a:schemeClr val="dk1"/>
                </a:solidFill>
                <a:highlight>
                  <a:srgbClr val="E0FF00"/>
                </a:highlight>
                <a:latin typeface="Helvetica Neue Light"/>
                <a:ea typeface="Helvetica Neue Light"/>
                <a:cs typeface="Helvetica Neue Light"/>
                <a:sym typeface="Helvetica Neue Light"/>
              </a:rPr>
              <a:t>.</a:t>
            </a:r>
            <a:endParaRPr sz="2000">
              <a:solidFill>
                <a:schemeClr val="dk1"/>
              </a:solidFill>
              <a:highlight>
                <a:srgbClr val="E0FF00"/>
              </a:highlight>
              <a:latin typeface="Helvetica Neue Light"/>
              <a:ea typeface="Helvetica Neue Light"/>
              <a:cs typeface="Helvetica Neue Light"/>
              <a:sym typeface="Helvetica Neue Light"/>
            </a:endParaRPr>
          </a:p>
          <a:p>
            <a:pPr indent="0" lvl="0" marL="0" rtl="0" algn="just">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Técnicamente, JavaScript es un lenguaje de programación interpretado por lo que el código escrito con JavaScript se puede probar directamente en cualquier navegador sin necesidad de procesos intermedios.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just">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JavaScript funciona en complemento con los lenguajes web HTML Y CSS3.</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12" name="Google Shape;312;p46"/>
          <p:cNvSpPr txBox="1"/>
          <p:nvPr/>
        </p:nvSpPr>
        <p:spPr>
          <a:xfrm>
            <a:off x="3858000" y="289100"/>
            <a:ext cx="4776900" cy="5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000">
                <a:latin typeface="Anton"/>
                <a:ea typeface="Anton"/>
                <a:cs typeface="Anton"/>
                <a:sym typeface="Anton"/>
              </a:rPr>
              <a:t>¿QUÉ ES JAVASCRIPT?</a:t>
            </a:r>
            <a:endParaRPr i="1" sz="3000">
              <a:latin typeface="Anton"/>
              <a:ea typeface="Anton"/>
              <a:cs typeface="Anton"/>
              <a:sym typeface="Anton"/>
            </a:endParaRPr>
          </a:p>
        </p:txBody>
      </p:sp>
      <p:pic>
        <p:nvPicPr>
          <p:cNvPr id="313" name="Google Shape;313;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4" name="Google Shape;314;p46"/>
          <p:cNvPicPr preferRelativeResize="0"/>
          <p:nvPr/>
        </p:nvPicPr>
        <p:blipFill rotWithShape="1">
          <a:blip r:embed="rId4">
            <a:alphaModFix/>
          </a:blip>
          <a:srcRect b="-15155" l="11978" r="5865" t="-8362"/>
          <a:stretch/>
        </p:blipFill>
        <p:spPr>
          <a:xfrm>
            <a:off x="0" y="475"/>
            <a:ext cx="3420948"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7"/>
          <p:cNvSpPr txBox="1"/>
          <p:nvPr/>
        </p:nvSpPr>
        <p:spPr>
          <a:xfrm>
            <a:off x="0" y="92000"/>
            <a:ext cx="9144000" cy="7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APLICACIÓN WEB</a:t>
            </a:r>
            <a:endParaRPr i="1" sz="4500">
              <a:latin typeface="Anton"/>
              <a:ea typeface="Anton"/>
              <a:cs typeface="Anton"/>
              <a:sym typeface="Anton"/>
            </a:endParaRPr>
          </a:p>
        </p:txBody>
      </p:sp>
      <p:pic>
        <p:nvPicPr>
          <p:cNvPr id="320" name="Google Shape;320;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1" name="Google Shape;321;p47"/>
          <p:cNvPicPr preferRelativeResize="0"/>
          <p:nvPr/>
        </p:nvPicPr>
        <p:blipFill rotWithShape="1">
          <a:blip r:embed="rId4">
            <a:alphaModFix/>
          </a:blip>
          <a:srcRect b="0" l="0" r="0" t="0"/>
          <a:stretch/>
        </p:blipFill>
        <p:spPr>
          <a:xfrm>
            <a:off x="7274737" y="92000"/>
            <a:ext cx="1634174" cy="639850"/>
          </a:xfrm>
          <a:prstGeom prst="rect">
            <a:avLst/>
          </a:prstGeom>
          <a:noFill/>
          <a:ln>
            <a:noFill/>
          </a:ln>
        </p:spPr>
      </p:pic>
      <p:sp>
        <p:nvSpPr>
          <p:cNvPr id="322" name="Google Shape;322;p47"/>
          <p:cNvSpPr txBox="1"/>
          <p:nvPr/>
        </p:nvSpPr>
        <p:spPr>
          <a:xfrm>
            <a:off x="95250" y="1106900"/>
            <a:ext cx="5286300" cy="3085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lang="en-GB" sz="1800">
                <a:solidFill>
                  <a:srgbClr val="333333"/>
                </a:solidFill>
                <a:latin typeface="Helvetica Neue Light"/>
                <a:ea typeface="Helvetica Neue Light"/>
                <a:cs typeface="Helvetica Neue Light"/>
                <a:sym typeface="Helvetica Neue Light"/>
              </a:rPr>
              <a:t>Mientras que los </a:t>
            </a:r>
            <a:r>
              <a:rPr lang="en-GB" sz="1800">
                <a:solidFill>
                  <a:srgbClr val="333333"/>
                </a:solidFill>
                <a:latin typeface="Helvetica Neue Light"/>
                <a:ea typeface="Helvetica Neue Light"/>
                <a:cs typeface="Helvetica Neue Light"/>
                <a:sym typeface="Helvetica Neue Light"/>
              </a:rPr>
              <a:t>sitios</a:t>
            </a:r>
            <a:r>
              <a:rPr lang="en-GB" sz="1800">
                <a:solidFill>
                  <a:srgbClr val="333333"/>
                </a:solidFill>
                <a:latin typeface="Helvetica Neue Light"/>
                <a:ea typeface="Helvetica Neue Light"/>
                <a:cs typeface="Helvetica Neue Light"/>
                <a:sym typeface="Helvetica Neue Light"/>
              </a:rPr>
              <a:t> web buscan </a:t>
            </a:r>
            <a:r>
              <a:rPr lang="en-GB" sz="1800">
                <a:solidFill>
                  <a:srgbClr val="333333"/>
                </a:solidFill>
                <a:latin typeface="Helvetica Neue Light"/>
                <a:ea typeface="Helvetica Neue Light"/>
                <a:cs typeface="Helvetica Neue Light"/>
                <a:sym typeface="Helvetica Neue Light"/>
              </a:rPr>
              <a:t>brindar</a:t>
            </a:r>
            <a:r>
              <a:rPr lang="en-GB" sz="1800">
                <a:solidFill>
                  <a:srgbClr val="333333"/>
                </a:solidFill>
                <a:latin typeface="Helvetica Neue Light"/>
                <a:ea typeface="Helvetica Neue Light"/>
                <a:cs typeface="Helvetica Neue Light"/>
                <a:sym typeface="Helvetica Neue Light"/>
              </a:rPr>
              <a:t> información </a:t>
            </a:r>
            <a:r>
              <a:rPr lang="en-GB" sz="1800">
                <a:solidFill>
                  <a:srgbClr val="333333"/>
                </a:solidFill>
                <a:latin typeface="Helvetica Neue Light"/>
                <a:ea typeface="Helvetica Neue Light"/>
                <a:cs typeface="Helvetica Neue Light"/>
                <a:sym typeface="Helvetica Neue Light"/>
              </a:rPr>
              <a:t>estática,</a:t>
            </a:r>
            <a:r>
              <a:rPr lang="en-GB" sz="1800">
                <a:solidFill>
                  <a:srgbClr val="333333"/>
                </a:solidFill>
                <a:latin typeface="Helvetica Neue Light"/>
                <a:ea typeface="Helvetica Neue Light"/>
                <a:cs typeface="Helvetica Neue Light"/>
                <a:sym typeface="Helvetica Neue Light"/>
              </a:rPr>
              <a:t> las web apps permiten a los </a:t>
            </a:r>
            <a:r>
              <a:rPr lang="en-GB" sz="1800">
                <a:solidFill>
                  <a:srgbClr val="333333"/>
                </a:solidFill>
                <a:latin typeface="Helvetica Neue Light"/>
                <a:ea typeface="Helvetica Neue Light"/>
                <a:cs typeface="Helvetica Neue Light"/>
                <a:sym typeface="Helvetica Neue Light"/>
              </a:rPr>
              <a:t>usuarios</a:t>
            </a:r>
            <a:r>
              <a:rPr lang="en-GB" sz="1800">
                <a:solidFill>
                  <a:srgbClr val="333333"/>
                </a:solidFill>
                <a:latin typeface="Helvetica Neue Light"/>
                <a:ea typeface="Helvetica Neue Light"/>
                <a:cs typeface="Helvetica Neue Light"/>
                <a:sym typeface="Helvetica Neue Light"/>
              </a:rPr>
              <a:t> realizar </a:t>
            </a:r>
            <a:r>
              <a:rPr lang="en-GB" sz="1800">
                <a:solidFill>
                  <a:srgbClr val="333333"/>
                </a:solidFill>
                <a:latin typeface="Helvetica Neue Light"/>
                <a:ea typeface="Helvetica Neue Light"/>
                <a:cs typeface="Helvetica Neue Light"/>
                <a:sym typeface="Helvetica Neue Light"/>
              </a:rPr>
              <a:t>múltiples</a:t>
            </a:r>
            <a:r>
              <a:rPr lang="en-GB" sz="1800">
                <a:solidFill>
                  <a:srgbClr val="333333"/>
                </a:solidFill>
                <a:latin typeface="Helvetica Neue Light"/>
                <a:ea typeface="Helvetica Neue Light"/>
                <a:cs typeface="Helvetica Neue Light"/>
                <a:sym typeface="Helvetica Neue Light"/>
              </a:rPr>
              <a:t> tareas.</a:t>
            </a:r>
            <a:endParaRPr sz="1800">
              <a:solidFill>
                <a:srgbClr val="333333"/>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t/>
            </a:r>
            <a:endParaRPr sz="1800">
              <a:solidFill>
                <a:srgbClr val="333333"/>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b="1" lang="en-GB" sz="1800">
                <a:solidFill>
                  <a:srgbClr val="333333"/>
                </a:solidFill>
                <a:latin typeface="Helvetica Neue"/>
                <a:ea typeface="Helvetica Neue"/>
                <a:cs typeface="Helvetica Neue"/>
                <a:sym typeface="Helvetica Neue"/>
              </a:rPr>
              <a:t>Las </a:t>
            </a:r>
            <a:r>
              <a:rPr b="1" lang="en-GB" sz="1800">
                <a:solidFill>
                  <a:srgbClr val="333333"/>
                </a:solidFill>
                <a:latin typeface="Helvetica Neue"/>
                <a:ea typeface="Helvetica Neue"/>
                <a:cs typeface="Helvetica Neue"/>
                <a:sym typeface="Helvetica Neue"/>
              </a:rPr>
              <a:t>aplicaciones</a:t>
            </a:r>
            <a:r>
              <a:rPr b="1" lang="en-GB" sz="1800">
                <a:solidFill>
                  <a:srgbClr val="333333"/>
                </a:solidFill>
                <a:latin typeface="Helvetica Neue"/>
                <a:ea typeface="Helvetica Neue"/>
                <a:cs typeface="Helvetica Neue"/>
                <a:sym typeface="Helvetica Neue"/>
              </a:rPr>
              <a:t> web son plataformas </a:t>
            </a:r>
            <a:r>
              <a:rPr b="1" lang="en-GB" sz="1800">
                <a:solidFill>
                  <a:srgbClr val="333333"/>
                </a:solidFill>
                <a:latin typeface="Helvetica Neue"/>
                <a:ea typeface="Helvetica Neue"/>
                <a:cs typeface="Helvetica Neue"/>
                <a:sym typeface="Helvetica Neue"/>
              </a:rPr>
              <a:t>dinámicas</a:t>
            </a:r>
            <a:r>
              <a:rPr b="1" lang="en-GB" sz="1800">
                <a:solidFill>
                  <a:srgbClr val="333333"/>
                </a:solidFill>
                <a:latin typeface="Helvetica Neue"/>
                <a:ea typeface="Helvetica Neue"/>
                <a:cs typeface="Helvetica Neue"/>
                <a:sym typeface="Helvetica Neue"/>
              </a:rPr>
              <a:t> e interactivas</a:t>
            </a:r>
            <a:r>
              <a:rPr lang="en-GB" sz="1800">
                <a:solidFill>
                  <a:srgbClr val="333333"/>
                </a:solidFill>
                <a:latin typeface="Helvetica Neue Light"/>
                <a:ea typeface="Helvetica Neue Light"/>
                <a:cs typeface="Helvetica Neue Light"/>
                <a:sym typeface="Helvetica Neue Light"/>
              </a:rPr>
              <a:t> y sus funcionalidades </a:t>
            </a:r>
            <a:r>
              <a:rPr lang="en-GB" sz="1800">
                <a:solidFill>
                  <a:srgbClr val="333333"/>
                </a:solidFill>
                <a:latin typeface="Helvetica Neue Light"/>
                <a:ea typeface="Helvetica Neue Light"/>
                <a:cs typeface="Helvetica Neue Light"/>
                <a:sym typeface="Helvetica Neue Light"/>
              </a:rPr>
              <a:t>están</a:t>
            </a:r>
            <a:r>
              <a:rPr lang="en-GB" sz="1800">
                <a:solidFill>
                  <a:srgbClr val="333333"/>
                </a:solidFill>
                <a:latin typeface="Helvetica Neue Light"/>
                <a:ea typeface="Helvetica Neue Light"/>
                <a:cs typeface="Helvetica Neue Light"/>
                <a:sym typeface="Helvetica Neue Light"/>
              </a:rPr>
              <a:t> en constante mantenimiento y mejora.</a:t>
            </a:r>
            <a:endParaRPr sz="1800">
              <a:solidFill>
                <a:srgbClr val="333333"/>
              </a:solidFill>
              <a:latin typeface="Helvetica Neue Light"/>
              <a:ea typeface="Helvetica Neue Light"/>
              <a:cs typeface="Helvetica Neue Light"/>
              <a:sym typeface="Helvetica Neue Light"/>
            </a:endParaRPr>
          </a:p>
        </p:txBody>
      </p:sp>
      <p:pic>
        <p:nvPicPr>
          <p:cNvPr id="323" name="Google Shape;323;p47"/>
          <p:cNvPicPr preferRelativeResize="0"/>
          <p:nvPr/>
        </p:nvPicPr>
        <p:blipFill>
          <a:blip r:embed="rId5">
            <a:alphaModFix/>
          </a:blip>
          <a:stretch>
            <a:fillRect/>
          </a:stretch>
        </p:blipFill>
        <p:spPr>
          <a:xfrm>
            <a:off x="5432500" y="909900"/>
            <a:ext cx="3571650" cy="3571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8"/>
          <p:cNvSpPr txBox="1"/>
          <p:nvPr/>
        </p:nvSpPr>
        <p:spPr>
          <a:xfrm>
            <a:off x="0" y="92000"/>
            <a:ext cx="9144000" cy="7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APLICACIÓN WEB</a:t>
            </a:r>
            <a:endParaRPr i="1" sz="4500">
              <a:latin typeface="Anton"/>
              <a:ea typeface="Anton"/>
              <a:cs typeface="Anton"/>
              <a:sym typeface="Anton"/>
            </a:endParaRPr>
          </a:p>
        </p:txBody>
      </p:sp>
      <p:pic>
        <p:nvPicPr>
          <p:cNvPr id="329" name="Google Shape;329;p48"/>
          <p:cNvPicPr preferRelativeResize="0"/>
          <p:nvPr/>
        </p:nvPicPr>
        <p:blipFill rotWithShape="1">
          <a:blip r:embed="rId3">
            <a:alphaModFix/>
          </a:blip>
          <a:srcRect b="0" l="0" r="0" t="0"/>
          <a:stretch/>
        </p:blipFill>
        <p:spPr>
          <a:xfrm>
            <a:off x="7185187" y="141675"/>
            <a:ext cx="1634174" cy="639850"/>
          </a:xfrm>
          <a:prstGeom prst="rect">
            <a:avLst/>
          </a:prstGeom>
          <a:noFill/>
          <a:ln>
            <a:noFill/>
          </a:ln>
        </p:spPr>
      </p:pic>
      <p:sp>
        <p:nvSpPr>
          <p:cNvPr id="330" name="Google Shape;330;p48"/>
          <p:cNvSpPr txBox="1"/>
          <p:nvPr/>
        </p:nvSpPr>
        <p:spPr>
          <a:xfrm>
            <a:off x="804825" y="1082350"/>
            <a:ext cx="74010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600">
                <a:solidFill>
                  <a:srgbClr val="333333"/>
                </a:solidFill>
                <a:latin typeface="Helvetica Neue Light"/>
                <a:ea typeface="Helvetica Neue Light"/>
                <a:cs typeface="Helvetica Neue Light"/>
                <a:sym typeface="Helvetica Neue Light"/>
              </a:rPr>
              <a:t>P</a:t>
            </a:r>
            <a:r>
              <a:rPr lang="en-GB" sz="1600">
                <a:solidFill>
                  <a:srgbClr val="333333"/>
                </a:solidFill>
                <a:latin typeface="Helvetica Neue Light"/>
                <a:ea typeface="Helvetica Neue Light"/>
                <a:cs typeface="Helvetica Neue Light"/>
                <a:sym typeface="Helvetica Neue Light"/>
              </a:rPr>
              <a:t>lataformas como MercadoLibre, Youtube, Gmail, Facebook, CoderHouse son web apps por la cantidad de funcionalidades que ofrecen</a:t>
            </a:r>
            <a:endParaRPr i="1" sz="1600"/>
          </a:p>
        </p:txBody>
      </p:sp>
      <p:pic>
        <p:nvPicPr>
          <p:cNvPr id="331" name="Google Shape;331;p48"/>
          <p:cNvPicPr preferRelativeResize="0"/>
          <p:nvPr/>
        </p:nvPicPr>
        <p:blipFill>
          <a:blip r:embed="rId4">
            <a:alphaModFix/>
          </a:blip>
          <a:stretch>
            <a:fillRect/>
          </a:stretch>
        </p:blipFill>
        <p:spPr>
          <a:xfrm>
            <a:off x="1099087" y="1914025"/>
            <a:ext cx="6711988" cy="2928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9"/>
          <p:cNvSpPr txBox="1"/>
          <p:nvPr/>
        </p:nvSpPr>
        <p:spPr>
          <a:xfrm>
            <a:off x="0" y="92000"/>
            <a:ext cx="9144000" cy="7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FRONT-END y BACK-END</a:t>
            </a:r>
            <a:endParaRPr i="1" sz="4500">
              <a:latin typeface="Anton"/>
              <a:ea typeface="Anton"/>
              <a:cs typeface="Anton"/>
              <a:sym typeface="Anton"/>
            </a:endParaRPr>
          </a:p>
        </p:txBody>
      </p:sp>
      <p:pic>
        <p:nvPicPr>
          <p:cNvPr id="337" name="Google Shape;337;p49"/>
          <p:cNvPicPr preferRelativeResize="0"/>
          <p:nvPr/>
        </p:nvPicPr>
        <p:blipFill>
          <a:blip r:embed="rId3">
            <a:alphaModFix/>
          </a:blip>
          <a:stretch>
            <a:fillRect/>
          </a:stretch>
        </p:blipFill>
        <p:spPr>
          <a:xfrm>
            <a:off x="7815825" y="4659637"/>
            <a:ext cx="1186526" cy="330675"/>
          </a:xfrm>
          <a:prstGeom prst="rect">
            <a:avLst/>
          </a:prstGeom>
          <a:noFill/>
          <a:ln>
            <a:noFill/>
          </a:ln>
        </p:spPr>
      </p:pic>
      <p:pic>
        <p:nvPicPr>
          <p:cNvPr id="338" name="Google Shape;338;p49"/>
          <p:cNvPicPr preferRelativeResize="0"/>
          <p:nvPr/>
        </p:nvPicPr>
        <p:blipFill rotWithShape="1">
          <a:blip r:embed="rId4">
            <a:alphaModFix/>
          </a:blip>
          <a:srcRect b="0" l="0" r="0" t="0"/>
          <a:stretch/>
        </p:blipFill>
        <p:spPr>
          <a:xfrm>
            <a:off x="7393787" y="92000"/>
            <a:ext cx="1634174" cy="639850"/>
          </a:xfrm>
          <a:prstGeom prst="rect">
            <a:avLst/>
          </a:prstGeom>
          <a:noFill/>
          <a:ln>
            <a:noFill/>
          </a:ln>
        </p:spPr>
      </p:pic>
      <p:sp>
        <p:nvSpPr>
          <p:cNvPr id="339" name="Google Shape;339;p49"/>
          <p:cNvSpPr txBox="1"/>
          <p:nvPr/>
        </p:nvSpPr>
        <p:spPr>
          <a:xfrm>
            <a:off x="83325" y="4609425"/>
            <a:ext cx="77325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600">
                <a:solidFill>
                  <a:schemeClr val="dk1"/>
                </a:solidFill>
                <a:highlight>
                  <a:schemeClr val="lt1"/>
                </a:highlight>
                <a:latin typeface="Helvetica Neue"/>
                <a:ea typeface="Helvetica Neue"/>
                <a:cs typeface="Helvetica Neue"/>
                <a:sym typeface="Helvetica Neue"/>
              </a:rPr>
              <a:t>En el curso nos focalizaremos en el desarrollo front-end de la </a:t>
            </a:r>
            <a:r>
              <a:rPr b="1" lang="en-GB" sz="1600">
                <a:solidFill>
                  <a:schemeClr val="dk1"/>
                </a:solidFill>
                <a:highlight>
                  <a:schemeClr val="lt1"/>
                </a:highlight>
                <a:latin typeface="Helvetica Neue"/>
                <a:ea typeface="Helvetica Neue"/>
                <a:cs typeface="Helvetica Neue"/>
                <a:sym typeface="Helvetica Neue"/>
              </a:rPr>
              <a:t>aplicación</a:t>
            </a:r>
            <a:r>
              <a:rPr b="1" lang="en-GB" sz="1600">
                <a:solidFill>
                  <a:schemeClr val="dk1"/>
                </a:solidFill>
                <a:highlight>
                  <a:schemeClr val="lt1"/>
                </a:highlight>
                <a:latin typeface="Helvetica Neue"/>
                <a:ea typeface="Helvetica Neue"/>
                <a:cs typeface="Helvetica Neue"/>
                <a:sym typeface="Helvetica Neue"/>
              </a:rPr>
              <a:t> web</a:t>
            </a:r>
            <a:endParaRPr b="1" sz="1000"/>
          </a:p>
        </p:txBody>
      </p:sp>
      <p:pic>
        <p:nvPicPr>
          <p:cNvPr id="340" name="Google Shape;340;p49"/>
          <p:cNvPicPr preferRelativeResize="0"/>
          <p:nvPr/>
        </p:nvPicPr>
        <p:blipFill>
          <a:blip r:embed="rId5">
            <a:alphaModFix/>
          </a:blip>
          <a:stretch>
            <a:fillRect/>
          </a:stretch>
        </p:blipFill>
        <p:spPr>
          <a:xfrm>
            <a:off x="1423350" y="929525"/>
            <a:ext cx="6297298" cy="3581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0"/>
          <p:cNvSpPr txBox="1"/>
          <p:nvPr/>
        </p:nvSpPr>
        <p:spPr>
          <a:xfrm>
            <a:off x="0" y="92000"/>
            <a:ext cx="9144000" cy="7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HERRAMIENTAS</a:t>
            </a:r>
            <a:endParaRPr i="1" sz="4500">
              <a:latin typeface="Anton"/>
              <a:ea typeface="Anton"/>
              <a:cs typeface="Anton"/>
              <a:sym typeface="Anton"/>
            </a:endParaRPr>
          </a:p>
        </p:txBody>
      </p:sp>
      <p:pic>
        <p:nvPicPr>
          <p:cNvPr id="346" name="Google Shape;346;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7" name="Google Shape;347;p50"/>
          <p:cNvPicPr preferRelativeResize="0"/>
          <p:nvPr/>
        </p:nvPicPr>
        <p:blipFill rotWithShape="1">
          <a:blip r:embed="rId4">
            <a:alphaModFix/>
          </a:blip>
          <a:srcRect b="0" l="0" r="0" t="0"/>
          <a:stretch/>
        </p:blipFill>
        <p:spPr>
          <a:xfrm>
            <a:off x="7508162" y="92000"/>
            <a:ext cx="1634174" cy="639850"/>
          </a:xfrm>
          <a:prstGeom prst="rect">
            <a:avLst/>
          </a:prstGeom>
          <a:noFill/>
          <a:ln>
            <a:noFill/>
          </a:ln>
        </p:spPr>
      </p:pic>
      <p:sp>
        <p:nvSpPr>
          <p:cNvPr id="348" name="Google Shape;348;p50"/>
          <p:cNvSpPr txBox="1"/>
          <p:nvPr/>
        </p:nvSpPr>
        <p:spPr>
          <a:xfrm>
            <a:off x="156450" y="1283625"/>
            <a:ext cx="8831100" cy="3656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GB" sz="1800">
                <a:solidFill>
                  <a:srgbClr val="333333"/>
                </a:solidFill>
                <a:latin typeface="Helvetica Neue Light"/>
                <a:ea typeface="Helvetica Neue Light"/>
                <a:cs typeface="Helvetica Neue Light"/>
                <a:sym typeface="Helvetica Neue Light"/>
              </a:rPr>
              <a:t>Durante el curso emplearemos </a:t>
            </a:r>
            <a:r>
              <a:rPr lang="en-GB" sz="1800">
                <a:solidFill>
                  <a:srgbClr val="333333"/>
                </a:solidFill>
                <a:latin typeface="Helvetica Neue Light"/>
                <a:ea typeface="Helvetica Neue Light"/>
                <a:cs typeface="Helvetica Neue Light"/>
                <a:sym typeface="Helvetica Neue Light"/>
              </a:rPr>
              <a:t>algunas</a:t>
            </a:r>
            <a:r>
              <a:rPr lang="en-GB" sz="1800">
                <a:solidFill>
                  <a:srgbClr val="333333"/>
                </a:solidFill>
                <a:latin typeface="Helvetica Neue Light"/>
                <a:ea typeface="Helvetica Neue Light"/>
                <a:cs typeface="Helvetica Neue Light"/>
                <a:sym typeface="Helvetica Neue Light"/>
              </a:rPr>
              <a:t> de las siguientes herramientas para desarrollar:  </a:t>
            </a:r>
            <a:endParaRPr sz="1800">
              <a:solidFill>
                <a:srgbClr val="333333"/>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rgbClr val="333333"/>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lang="en-GB" sz="1800">
                <a:solidFill>
                  <a:srgbClr val="333333"/>
                </a:solidFill>
                <a:latin typeface="Helvetica Neue Light"/>
                <a:ea typeface="Helvetica Neue Light"/>
                <a:cs typeface="Helvetica Neue Light"/>
                <a:sym typeface="Helvetica Neue Light"/>
              </a:rPr>
              <a:t>Navegador Web: </a:t>
            </a:r>
            <a:r>
              <a:rPr lang="en-GB" sz="1800" u="sng">
                <a:solidFill>
                  <a:schemeClr val="hlink"/>
                </a:solidFill>
                <a:latin typeface="Helvetica Neue Light"/>
                <a:ea typeface="Helvetica Neue Light"/>
                <a:cs typeface="Helvetica Neue Light"/>
                <a:sym typeface="Helvetica Neue Light"/>
                <a:hlinkClick r:id="rId5"/>
              </a:rPr>
              <a:t>Chrome</a:t>
            </a:r>
            <a:r>
              <a:rPr lang="en-GB" sz="1800">
                <a:solidFill>
                  <a:srgbClr val="333333"/>
                </a:solidFill>
                <a:latin typeface="Helvetica Neue Light"/>
                <a:ea typeface="Helvetica Neue Light"/>
                <a:cs typeface="Helvetica Neue Light"/>
                <a:sym typeface="Helvetica Neue Light"/>
              </a:rPr>
              <a:t>, </a:t>
            </a:r>
            <a:r>
              <a:rPr lang="en-GB" sz="1800" u="sng">
                <a:solidFill>
                  <a:schemeClr val="hlink"/>
                </a:solidFill>
                <a:latin typeface="Helvetica Neue Light"/>
                <a:ea typeface="Helvetica Neue Light"/>
                <a:cs typeface="Helvetica Neue Light"/>
                <a:sym typeface="Helvetica Neue Light"/>
                <a:hlinkClick r:id="rId6"/>
              </a:rPr>
              <a:t>Firefox</a:t>
            </a:r>
            <a:r>
              <a:rPr lang="en-GB" sz="1800">
                <a:solidFill>
                  <a:srgbClr val="333333"/>
                </a:solidFill>
                <a:latin typeface="Helvetica Neue Light"/>
                <a:ea typeface="Helvetica Neue Light"/>
                <a:cs typeface="Helvetica Neue Light"/>
                <a:sym typeface="Helvetica Neue Light"/>
              </a:rPr>
              <a:t>, </a:t>
            </a:r>
            <a:r>
              <a:rPr lang="en-GB" sz="1800" u="sng">
                <a:solidFill>
                  <a:schemeClr val="hlink"/>
                </a:solidFill>
                <a:latin typeface="Helvetica Neue Light"/>
                <a:ea typeface="Helvetica Neue Light"/>
                <a:cs typeface="Helvetica Neue Light"/>
                <a:sym typeface="Helvetica Neue Light"/>
                <a:hlinkClick r:id="rId7"/>
              </a:rPr>
              <a:t>Edge</a:t>
            </a:r>
            <a:r>
              <a:rPr lang="en-GB" sz="1800">
                <a:solidFill>
                  <a:srgbClr val="333333"/>
                </a:solidFill>
                <a:latin typeface="Helvetica Neue Light"/>
                <a:ea typeface="Helvetica Neue Light"/>
                <a:cs typeface="Helvetica Neue Light"/>
                <a:sym typeface="Helvetica Neue Light"/>
              </a:rPr>
              <a:t> o </a:t>
            </a:r>
            <a:r>
              <a:rPr lang="en-GB" sz="1800" u="sng">
                <a:solidFill>
                  <a:schemeClr val="hlink"/>
                </a:solidFill>
                <a:latin typeface="Helvetica Neue Light"/>
                <a:ea typeface="Helvetica Neue Light"/>
                <a:cs typeface="Helvetica Neue Light"/>
                <a:sym typeface="Helvetica Neue Light"/>
                <a:hlinkClick r:id="rId8"/>
              </a:rPr>
              <a:t>Opera</a:t>
            </a:r>
            <a:r>
              <a:rPr lang="en-GB" sz="1800">
                <a:solidFill>
                  <a:srgbClr val="333333"/>
                </a:solidFill>
                <a:latin typeface="Helvetica Neue Light"/>
                <a:ea typeface="Helvetica Neue Light"/>
                <a:cs typeface="Helvetica Neue Light"/>
                <a:sym typeface="Helvetica Neue Light"/>
              </a:rPr>
              <a:t>.</a:t>
            </a:r>
            <a:endParaRPr sz="1600">
              <a:solidFill>
                <a:srgbClr val="333333"/>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lang="en-GB" sz="1800">
                <a:solidFill>
                  <a:srgbClr val="333333"/>
                </a:solidFill>
                <a:latin typeface="Helvetica Neue Light"/>
                <a:ea typeface="Helvetica Neue Light"/>
                <a:cs typeface="Helvetica Neue Light"/>
                <a:sym typeface="Helvetica Neue Light"/>
              </a:rPr>
              <a:t>Editor de Código Fuente: </a:t>
            </a:r>
            <a:r>
              <a:rPr lang="en-GB" sz="1800" u="sng">
                <a:solidFill>
                  <a:schemeClr val="hlink"/>
                </a:solidFill>
                <a:latin typeface="Helvetica Neue Light"/>
                <a:ea typeface="Helvetica Neue Light"/>
                <a:cs typeface="Helvetica Neue Light"/>
                <a:sym typeface="Helvetica Neue Light"/>
                <a:hlinkClick r:id="rId9"/>
              </a:rPr>
              <a:t> Visual Studio Code</a:t>
            </a:r>
            <a:r>
              <a:rPr lang="en-GB" sz="1800">
                <a:solidFill>
                  <a:srgbClr val="333333"/>
                </a:solidFill>
                <a:latin typeface="Helvetica Neue Light"/>
                <a:ea typeface="Helvetica Neue Light"/>
                <a:cs typeface="Helvetica Neue Light"/>
                <a:sym typeface="Helvetica Neue Light"/>
              </a:rPr>
              <a:t>, </a:t>
            </a:r>
            <a:r>
              <a:rPr lang="en-GB" sz="1800" u="sng">
                <a:solidFill>
                  <a:schemeClr val="hlink"/>
                </a:solidFill>
                <a:latin typeface="Helvetica Neue Light"/>
                <a:ea typeface="Helvetica Neue Light"/>
                <a:cs typeface="Helvetica Neue Light"/>
                <a:sym typeface="Helvetica Neue Light"/>
                <a:hlinkClick r:id="rId10"/>
              </a:rPr>
              <a:t>Sublime Text 3</a:t>
            </a:r>
            <a:r>
              <a:rPr lang="en-GB" sz="1800">
                <a:solidFill>
                  <a:srgbClr val="333333"/>
                </a:solidFill>
                <a:latin typeface="Helvetica Neue Light"/>
                <a:ea typeface="Helvetica Neue Light"/>
                <a:cs typeface="Helvetica Neue Light"/>
                <a:sym typeface="Helvetica Neue Light"/>
              </a:rPr>
              <a:t> o </a:t>
            </a:r>
            <a:r>
              <a:rPr lang="en-GB" sz="1800" u="sng">
                <a:solidFill>
                  <a:schemeClr val="hlink"/>
                </a:solidFill>
                <a:latin typeface="Helvetica Neue Light"/>
                <a:ea typeface="Helvetica Neue Light"/>
                <a:cs typeface="Helvetica Neue Light"/>
                <a:sym typeface="Helvetica Neue Light"/>
                <a:hlinkClick r:id="rId11"/>
              </a:rPr>
              <a:t>Atom</a:t>
            </a:r>
            <a:r>
              <a:rPr lang="en-GB" sz="1800">
                <a:solidFill>
                  <a:srgbClr val="333333"/>
                </a:solidFill>
                <a:latin typeface="Helvetica Neue Light"/>
                <a:ea typeface="Helvetica Neue Light"/>
                <a:cs typeface="Helvetica Neue Light"/>
                <a:sym typeface="Helvetica Neue Light"/>
              </a:rPr>
              <a:t>.</a:t>
            </a:r>
            <a:endParaRPr sz="1800">
              <a:solidFill>
                <a:srgbClr val="333333"/>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rgbClr val="3CEFAB"/>
              </a:buClr>
              <a:buSzPts val="1800"/>
              <a:buFont typeface="Helvetica Neue Light"/>
              <a:buChar char="●"/>
            </a:pPr>
            <a:r>
              <a:rPr lang="en-GB" sz="1800">
                <a:solidFill>
                  <a:srgbClr val="333333"/>
                </a:solidFill>
                <a:latin typeface="Helvetica Neue Light"/>
                <a:ea typeface="Helvetica Neue Light"/>
                <a:cs typeface="Helvetica Neue Light"/>
                <a:sym typeface="Helvetica Neue Light"/>
              </a:rPr>
              <a:t>Framework CSS: </a:t>
            </a:r>
            <a:r>
              <a:rPr lang="en-GB" sz="1800" u="sng">
                <a:solidFill>
                  <a:schemeClr val="hlink"/>
                </a:solidFill>
                <a:latin typeface="Helvetica Neue Light"/>
                <a:ea typeface="Helvetica Neue Light"/>
                <a:cs typeface="Helvetica Neue Light"/>
                <a:sym typeface="Helvetica Neue Light"/>
                <a:hlinkClick r:id="rId12"/>
              </a:rPr>
              <a:t>Bootstrap 4</a:t>
            </a:r>
            <a:r>
              <a:rPr lang="en-GB" sz="1800">
                <a:solidFill>
                  <a:srgbClr val="333333"/>
                </a:solidFill>
                <a:latin typeface="Helvetica Neue Light"/>
                <a:ea typeface="Helvetica Neue Light"/>
                <a:cs typeface="Helvetica Neue Light"/>
                <a:sym typeface="Helvetica Neue Light"/>
              </a:rPr>
              <a:t>, </a:t>
            </a:r>
            <a:r>
              <a:rPr lang="en-GB" sz="1800" u="sng">
                <a:solidFill>
                  <a:schemeClr val="hlink"/>
                </a:solidFill>
                <a:latin typeface="Helvetica Neue Light"/>
                <a:ea typeface="Helvetica Neue Light"/>
                <a:cs typeface="Helvetica Neue Light"/>
                <a:sym typeface="Helvetica Neue Light"/>
                <a:hlinkClick r:id="rId13"/>
              </a:rPr>
              <a:t>Bootstrap 5</a:t>
            </a:r>
            <a:r>
              <a:rPr lang="en-GB" sz="1800">
                <a:solidFill>
                  <a:srgbClr val="333333"/>
                </a:solidFill>
                <a:latin typeface="Helvetica Neue Light"/>
                <a:ea typeface="Helvetica Neue Light"/>
                <a:cs typeface="Helvetica Neue Light"/>
                <a:sym typeface="Helvetica Neue Light"/>
              </a:rPr>
              <a:t>, </a:t>
            </a:r>
            <a:r>
              <a:rPr lang="en-GB" sz="1800" u="sng">
                <a:solidFill>
                  <a:schemeClr val="hlink"/>
                </a:solidFill>
                <a:latin typeface="Helvetica Neue Light"/>
                <a:ea typeface="Helvetica Neue Light"/>
                <a:cs typeface="Helvetica Neue Light"/>
                <a:sym typeface="Helvetica Neue Light"/>
                <a:hlinkClick r:id="rId14"/>
              </a:rPr>
              <a:t>Bulma</a:t>
            </a:r>
            <a:r>
              <a:rPr lang="en-GB" sz="1800">
                <a:solidFill>
                  <a:srgbClr val="333333"/>
                </a:solidFill>
                <a:latin typeface="Helvetica Neue Light"/>
                <a:ea typeface="Helvetica Neue Light"/>
                <a:cs typeface="Helvetica Neue Light"/>
                <a:sym typeface="Helvetica Neue Light"/>
              </a:rPr>
              <a:t> o </a:t>
            </a:r>
            <a:r>
              <a:rPr lang="en-GB" sz="1800" u="sng">
                <a:solidFill>
                  <a:schemeClr val="hlink"/>
                </a:solidFill>
                <a:latin typeface="Helvetica Neue Light"/>
                <a:ea typeface="Helvetica Neue Light"/>
                <a:cs typeface="Helvetica Neue Light"/>
                <a:sym typeface="Helvetica Neue Light"/>
                <a:hlinkClick r:id="rId15"/>
              </a:rPr>
              <a:t>Milligram</a:t>
            </a:r>
            <a:r>
              <a:rPr lang="en-GB" sz="1800">
                <a:solidFill>
                  <a:srgbClr val="333333"/>
                </a:solidFill>
                <a:latin typeface="Helvetica Neue Light"/>
                <a:ea typeface="Helvetica Neue Light"/>
                <a:cs typeface="Helvetica Neue Light"/>
                <a:sym typeface="Helvetica Neue Light"/>
              </a:rPr>
              <a:t>.</a:t>
            </a:r>
            <a:endParaRPr sz="1800">
              <a:solidFill>
                <a:srgbClr val="333333"/>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rgbClr val="3CEFAB"/>
              </a:buClr>
              <a:buSzPts val="1800"/>
              <a:buFont typeface="Helvetica Neue Light"/>
              <a:buChar char="●"/>
            </a:pPr>
            <a:r>
              <a:rPr lang="en-GB" sz="1800" u="sng">
                <a:solidFill>
                  <a:schemeClr val="hlink"/>
                </a:solidFill>
                <a:latin typeface="Helvetica Neue Light"/>
                <a:ea typeface="Helvetica Neue Light"/>
                <a:cs typeface="Helvetica Neue Light"/>
                <a:sym typeface="Helvetica Neue Light"/>
                <a:hlinkClick r:id="rId16"/>
              </a:rPr>
              <a:t>jQuery</a:t>
            </a:r>
            <a:r>
              <a:rPr lang="en-GB" sz="1800">
                <a:solidFill>
                  <a:srgbClr val="333333"/>
                </a:solidFill>
                <a:latin typeface="Helvetica Neue Light"/>
                <a:ea typeface="Helvetica Neue Light"/>
                <a:cs typeface="Helvetica Neue Light"/>
                <a:sym typeface="Helvetica Neue Light"/>
              </a:rPr>
              <a:t>.</a:t>
            </a:r>
            <a:endParaRPr sz="1600">
              <a:solidFill>
                <a:srgbClr val="333333"/>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rgbClr val="3CEFAB"/>
              </a:buClr>
              <a:buSzPts val="1800"/>
              <a:buFont typeface="Helvetica Neue Light"/>
              <a:buChar char="●"/>
            </a:pPr>
            <a:r>
              <a:rPr lang="en-GB" sz="1800">
                <a:solidFill>
                  <a:srgbClr val="333333"/>
                </a:solidFill>
                <a:latin typeface="Helvetica Neue Light"/>
                <a:ea typeface="Helvetica Neue Light"/>
                <a:cs typeface="Helvetica Neue Light"/>
                <a:sym typeface="Helvetica Neue Light"/>
              </a:rPr>
              <a:t>Servidor Local: </a:t>
            </a:r>
            <a:r>
              <a:rPr lang="en-GB" sz="1800" u="sng">
                <a:solidFill>
                  <a:schemeClr val="hlink"/>
                </a:solidFill>
                <a:latin typeface="Helvetica Neue Light"/>
                <a:ea typeface="Helvetica Neue Light"/>
                <a:cs typeface="Helvetica Neue Light"/>
                <a:sym typeface="Helvetica Neue Light"/>
                <a:hlinkClick r:id="rId17"/>
              </a:rPr>
              <a:t>Live Server (VS Code)</a:t>
            </a:r>
            <a:r>
              <a:rPr lang="en-GB" sz="1800">
                <a:solidFill>
                  <a:srgbClr val="333333"/>
                </a:solidFill>
                <a:latin typeface="Helvetica Neue Light"/>
                <a:ea typeface="Helvetica Neue Light"/>
                <a:cs typeface="Helvetica Neue Light"/>
                <a:sym typeface="Helvetica Neue Light"/>
              </a:rPr>
              <a:t>, </a:t>
            </a:r>
            <a:r>
              <a:rPr lang="en-GB" sz="1800" u="sng">
                <a:solidFill>
                  <a:schemeClr val="hlink"/>
                </a:solidFill>
                <a:latin typeface="Helvetica Neue Light"/>
                <a:ea typeface="Helvetica Neue Light"/>
                <a:cs typeface="Helvetica Neue Light"/>
                <a:sym typeface="Helvetica Neue Light"/>
                <a:hlinkClick r:id="rId18"/>
              </a:rPr>
              <a:t>XAMPP</a:t>
            </a:r>
            <a:r>
              <a:rPr lang="en-GB" sz="1800">
                <a:solidFill>
                  <a:srgbClr val="333333"/>
                </a:solidFill>
                <a:latin typeface="Helvetica Neue Light"/>
                <a:ea typeface="Helvetica Neue Light"/>
                <a:cs typeface="Helvetica Neue Light"/>
                <a:sym typeface="Helvetica Neue Light"/>
              </a:rPr>
              <a:t> , </a:t>
            </a:r>
            <a:r>
              <a:rPr lang="en-GB" sz="1800" u="sng">
                <a:solidFill>
                  <a:schemeClr val="accent5"/>
                </a:solidFill>
                <a:latin typeface="Helvetica Neue Light"/>
                <a:ea typeface="Helvetica Neue Light"/>
                <a:cs typeface="Helvetica Neue Light"/>
                <a:sym typeface="Helvetica Neue Light"/>
                <a:hlinkClick r:id="rId19">
                  <a:extLst>
                    <a:ext uri="{A12FA001-AC4F-418D-AE19-62706E023703}">
                      <ahyp:hlinkClr val="tx"/>
                    </a:ext>
                  </a:extLst>
                </a:hlinkClick>
              </a:rPr>
              <a:t>WampServer</a:t>
            </a:r>
            <a:r>
              <a:rPr lang="en-GB" sz="1800">
                <a:solidFill>
                  <a:srgbClr val="333333"/>
                </a:solidFill>
                <a:latin typeface="Helvetica Neue Light"/>
                <a:ea typeface="Helvetica Neue Light"/>
                <a:cs typeface="Helvetica Neue Light"/>
                <a:sym typeface="Helvetica Neue Light"/>
              </a:rPr>
              <a:t>. </a:t>
            </a:r>
            <a:endParaRPr sz="1800">
              <a:solidFill>
                <a:srgbClr val="333333"/>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rgbClr val="333333"/>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1000"/>
              </a:spcAft>
              <a:buClr>
                <a:srgbClr val="000000"/>
              </a:buClr>
              <a:buSzPts val="1100"/>
              <a:buFont typeface="Arial"/>
              <a:buNone/>
            </a:pPr>
            <a:br>
              <a:rPr b="0" i="0" lang="en-GB" sz="2000" u="none" cap="none" strike="noStrike">
                <a:solidFill>
                  <a:srgbClr val="000000"/>
                </a:solidFill>
                <a:latin typeface="Helvetica Neue Light"/>
                <a:ea typeface="Helvetica Neue Light"/>
                <a:cs typeface="Helvetica Neue Light"/>
                <a:sym typeface="Helvetica Neue Light"/>
              </a:rPr>
            </a:br>
            <a:endParaRPr b="0" i="0" sz="1400" u="none" cap="none" strike="noStrike">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1"/>
          <p:cNvSpPr txBox="1"/>
          <p:nvPr/>
        </p:nvSpPr>
        <p:spPr>
          <a:xfrm>
            <a:off x="0" y="92000"/>
            <a:ext cx="9144000" cy="7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EVOLUCIÓN DE JAVASCRIPT</a:t>
            </a:r>
            <a:endParaRPr i="1" sz="4500">
              <a:latin typeface="Anton"/>
              <a:ea typeface="Anton"/>
              <a:cs typeface="Anton"/>
              <a:sym typeface="Anton"/>
            </a:endParaRPr>
          </a:p>
        </p:txBody>
      </p:sp>
      <p:pic>
        <p:nvPicPr>
          <p:cNvPr id="354" name="Google Shape;354;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5" name="Google Shape;355;p51"/>
          <p:cNvPicPr preferRelativeResize="0"/>
          <p:nvPr/>
        </p:nvPicPr>
        <p:blipFill>
          <a:blip r:embed="rId4">
            <a:alphaModFix/>
          </a:blip>
          <a:stretch>
            <a:fillRect/>
          </a:stretch>
        </p:blipFill>
        <p:spPr>
          <a:xfrm>
            <a:off x="1112088" y="353925"/>
            <a:ext cx="6919816" cy="3888450"/>
          </a:xfrm>
          <a:prstGeom prst="rect">
            <a:avLst/>
          </a:prstGeom>
          <a:noFill/>
          <a:ln>
            <a:noFill/>
          </a:ln>
        </p:spPr>
      </p:pic>
      <p:pic>
        <p:nvPicPr>
          <p:cNvPr id="356" name="Google Shape;356;p51"/>
          <p:cNvPicPr preferRelativeResize="0"/>
          <p:nvPr/>
        </p:nvPicPr>
        <p:blipFill rotWithShape="1">
          <a:blip r:embed="rId5">
            <a:alphaModFix/>
          </a:blip>
          <a:srcRect b="0" l="0" r="0" t="0"/>
          <a:stretch/>
        </p:blipFill>
        <p:spPr>
          <a:xfrm>
            <a:off x="7508162" y="92000"/>
            <a:ext cx="1634174" cy="639850"/>
          </a:xfrm>
          <a:prstGeom prst="rect">
            <a:avLst/>
          </a:prstGeom>
          <a:noFill/>
          <a:ln>
            <a:noFill/>
          </a:ln>
        </p:spPr>
      </p:pic>
      <p:sp>
        <p:nvSpPr>
          <p:cNvPr id="357" name="Google Shape;357;p51"/>
          <p:cNvSpPr txBox="1"/>
          <p:nvPr/>
        </p:nvSpPr>
        <p:spPr>
          <a:xfrm>
            <a:off x="107150" y="4296900"/>
            <a:ext cx="74010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600">
                <a:solidFill>
                  <a:schemeClr val="dk1"/>
                </a:solidFill>
                <a:highlight>
                  <a:schemeClr val="lt1"/>
                </a:highlight>
                <a:latin typeface="Helvetica Neue Light"/>
                <a:ea typeface="Helvetica Neue Light"/>
                <a:cs typeface="Helvetica Neue Light"/>
                <a:sym typeface="Helvetica Neue Light"/>
              </a:rPr>
              <a:t>La primera versión de JavaScript ES1 se lanzó en 1997 y el lenguaje fue cambiando con el tiempo. En el curso nos </a:t>
            </a:r>
            <a:r>
              <a:rPr lang="en-GB" sz="1600">
                <a:solidFill>
                  <a:schemeClr val="dk1"/>
                </a:solidFill>
                <a:highlight>
                  <a:schemeClr val="lt1"/>
                </a:highlight>
                <a:latin typeface="Helvetica Neue Light"/>
                <a:ea typeface="Helvetica Neue Light"/>
                <a:cs typeface="Helvetica Neue Light"/>
                <a:sym typeface="Helvetica Neue Light"/>
              </a:rPr>
              <a:t>focalizamos</a:t>
            </a:r>
            <a:r>
              <a:rPr lang="en-GB" sz="1600">
                <a:solidFill>
                  <a:schemeClr val="dk1"/>
                </a:solidFill>
                <a:highlight>
                  <a:schemeClr val="lt1"/>
                </a:highlight>
                <a:latin typeface="Helvetica Neue Light"/>
                <a:ea typeface="Helvetica Neue Light"/>
                <a:cs typeface="Helvetica Neue Light"/>
                <a:sym typeface="Helvetica Neue Light"/>
              </a:rPr>
              <a:t> en las versio</a:t>
            </a:r>
            <a:r>
              <a:rPr lang="en-GB" sz="1600">
                <a:solidFill>
                  <a:schemeClr val="dk1"/>
                </a:solidFill>
                <a:highlight>
                  <a:schemeClr val="lt1"/>
                </a:highlight>
                <a:latin typeface="Helvetica Neue Light"/>
                <a:ea typeface="Helvetica Neue Light"/>
                <a:cs typeface="Helvetica Neue Light"/>
                <a:sym typeface="Helvetica Neue Light"/>
              </a:rPr>
              <a:t>ne</a:t>
            </a:r>
            <a:r>
              <a:rPr lang="en-GB" sz="1600">
                <a:solidFill>
                  <a:schemeClr val="dk1"/>
                </a:solidFill>
                <a:highlight>
                  <a:schemeClr val="lt1"/>
                </a:highlight>
                <a:latin typeface="Helvetica Neue Light"/>
                <a:ea typeface="Helvetica Neue Light"/>
                <a:cs typeface="Helvetica Neue Light"/>
                <a:sym typeface="Helvetica Neue Light"/>
              </a:rPr>
              <a:t>s ES5 y ES6 </a:t>
            </a:r>
            <a:endParaRPr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1" name="Shape 361"/>
        <p:cNvGrpSpPr/>
        <p:nvPr/>
      </p:nvGrpSpPr>
      <p:grpSpPr>
        <a:xfrm>
          <a:off x="0" y="0"/>
          <a:ext cx="0" cy="0"/>
          <a:chOff x="0" y="0"/>
          <a:chExt cx="0" cy="0"/>
        </a:xfrm>
      </p:grpSpPr>
      <p:sp>
        <p:nvSpPr>
          <p:cNvPr id="362" name="Google Shape;362;p52"/>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SINTAXIS Y CÓDIGO</a:t>
            </a:r>
            <a:endParaRPr i="1" sz="3600">
              <a:solidFill>
                <a:srgbClr val="E0FF00"/>
              </a:solidFill>
              <a:latin typeface="Anton"/>
              <a:ea typeface="Anton"/>
              <a:cs typeface="Anton"/>
              <a:sym typeface="Anto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3"/>
          <p:cNvSpPr txBox="1"/>
          <p:nvPr/>
        </p:nvSpPr>
        <p:spPr>
          <a:xfrm>
            <a:off x="1327800" y="1734450"/>
            <a:ext cx="6488400" cy="167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JavaScript tiene sus propias reglas para la sintaxis, aunque respeta los estándares de muchos lenguajes de programación lógicos. </a:t>
            </a:r>
            <a:r>
              <a:rPr lang="en-GB" sz="2000">
                <a:solidFill>
                  <a:schemeClr val="dk1"/>
                </a:solidFill>
                <a:highlight>
                  <a:srgbClr val="E0FF00"/>
                </a:highlight>
                <a:latin typeface="Helvetica Neue Light"/>
                <a:ea typeface="Helvetica Neue Light"/>
                <a:cs typeface="Helvetica Neue Light"/>
                <a:sym typeface="Helvetica Neue Light"/>
              </a:rPr>
              <a:t>Existen dos maneras de escribir código en JavaScript.</a:t>
            </a:r>
            <a:endParaRPr sz="2000">
              <a:highlight>
                <a:srgbClr val="E0FF00"/>
              </a:highlight>
              <a:latin typeface="Helvetica Neue Light"/>
              <a:ea typeface="Helvetica Neue Light"/>
              <a:cs typeface="Helvetica Neue Light"/>
              <a:sym typeface="Helvetica Neue Light"/>
            </a:endParaRPr>
          </a:p>
        </p:txBody>
      </p:sp>
      <p:sp>
        <p:nvSpPr>
          <p:cNvPr id="368" name="Google Shape;368;p53"/>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CÓDIGO JAVASCRIPT</a:t>
            </a:r>
            <a:endParaRPr i="1" sz="4500">
              <a:latin typeface="Anton"/>
              <a:ea typeface="Anton"/>
              <a:cs typeface="Anton"/>
              <a:sym typeface="Anton"/>
            </a:endParaRPr>
          </a:p>
        </p:txBody>
      </p:sp>
      <p:pic>
        <p:nvPicPr>
          <p:cNvPr id="369" name="Google Shape;369;p5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73" name="Shape 373"/>
        <p:cNvGrpSpPr/>
        <p:nvPr/>
      </p:nvGrpSpPr>
      <p:grpSpPr>
        <a:xfrm>
          <a:off x="0" y="0"/>
          <a:ext cx="0" cy="0"/>
          <a:chOff x="0" y="0"/>
          <a:chExt cx="0" cy="0"/>
        </a:xfrm>
      </p:grpSpPr>
      <p:sp>
        <p:nvSpPr>
          <p:cNvPr id="374" name="Google Shape;374;p54"/>
          <p:cNvSpPr txBox="1"/>
          <p:nvPr/>
        </p:nvSpPr>
        <p:spPr>
          <a:xfrm>
            <a:off x="1946100" y="1727515"/>
            <a:ext cx="6220800" cy="11679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Didact Gothic"/>
              <a:buChar char="●"/>
            </a:pPr>
            <a:r>
              <a:rPr lang="en-GB" sz="2000">
                <a:highlight>
                  <a:srgbClr val="E0FF00"/>
                </a:highlight>
                <a:latin typeface="Helvetica Neue Light"/>
                <a:ea typeface="Helvetica Neue Light"/>
                <a:cs typeface="Helvetica Neue Light"/>
                <a:sym typeface="Helvetica Neue Light"/>
              </a:rPr>
              <a:t>Dentro de un archivo html, entre medio de las etiquetas </a:t>
            </a:r>
            <a:r>
              <a:rPr b="1" lang="en-GB" sz="2000">
                <a:highlight>
                  <a:srgbClr val="E0FF00"/>
                </a:highlight>
                <a:latin typeface="Helvetica Neue"/>
                <a:ea typeface="Helvetica Neue"/>
                <a:cs typeface="Helvetica Neue"/>
                <a:sym typeface="Helvetica Neue"/>
              </a:rPr>
              <a:t>&lt;script&gt;</a:t>
            </a:r>
            <a:br>
              <a:rPr lang="en-GB" sz="2000">
                <a:latin typeface="Helvetica Neue Light"/>
                <a:ea typeface="Helvetica Neue Light"/>
                <a:cs typeface="Helvetica Neue Light"/>
                <a:sym typeface="Helvetica Neue Light"/>
              </a:rPr>
            </a:br>
            <a:r>
              <a:rPr lang="en-GB" sz="2000">
                <a:latin typeface="Helvetica Neue Light"/>
                <a:ea typeface="Helvetica Neue Light"/>
                <a:cs typeface="Helvetica Neue Light"/>
                <a:sym typeface="Helvetica Neue Light"/>
              </a:rPr>
              <a:t>Ejemplo: </a:t>
            </a:r>
            <a:br>
              <a:rPr lang="en-GB" sz="2000">
                <a:latin typeface="Helvetica Neue Light"/>
                <a:ea typeface="Helvetica Neue Light"/>
                <a:cs typeface="Helvetica Neue Light"/>
                <a:sym typeface="Helvetica Neue Light"/>
              </a:rPr>
            </a:br>
            <a:br>
              <a:rPr lang="en-GB" sz="2000">
                <a:latin typeface="Helvetica Neue Light"/>
                <a:ea typeface="Helvetica Neue Light"/>
                <a:cs typeface="Helvetica Neue Light"/>
                <a:sym typeface="Helvetica Neue Light"/>
              </a:rPr>
            </a:br>
            <a:endParaRPr>
              <a:latin typeface="Helvetica Neue Light"/>
              <a:ea typeface="Helvetica Neue Light"/>
              <a:cs typeface="Helvetica Neue Light"/>
              <a:sym typeface="Helvetica Neue Light"/>
            </a:endParaRPr>
          </a:p>
        </p:txBody>
      </p:sp>
      <p:sp>
        <p:nvSpPr>
          <p:cNvPr id="375" name="Google Shape;375;p54"/>
          <p:cNvSpPr txBox="1"/>
          <p:nvPr/>
        </p:nvSpPr>
        <p:spPr>
          <a:xfrm>
            <a:off x="1461600" y="449850"/>
            <a:ext cx="62208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¿CÓMO ESCRIBIR CÓDIGO JS?</a:t>
            </a:r>
            <a:endParaRPr i="1" sz="4000">
              <a:latin typeface="Anton"/>
              <a:ea typeface="Anton"/>
              <a:cs typeface="Anton"/>
              <a:sym typeface="Anton"/>
            </a:endParaRPr>
          </a:p>
        </p:txBody>
      </p:sp>
      <p:pic>
        <p:nvPicPr>
          <p:cNvPr id="376" name="Google Shape;376;p5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77" name="Google Shape;377;p54"/>
          <p:cNvSpPr txBox="1"/>
          <p:nvPr/>
        </p:nvSpPr>
        <p:spPr>
          <a:xfrm>
            <a:off x="1582300" y="2752550"/>
            <a:ext cx="6501900" cy="11679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6272A4"/>
                </a:solidFill>
                <a:latin typeface="Consolas"/>
                <a:ea typeface="Consolas"/>
                <a:cs typeface="Consolas"/>
                <a:sym typeface="Consolas"/>
              </a:rPr>
              <a:t>// Aquí se escribe el código JS </a:t>
            </a:r>
            <a:endParaRPr sz="16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81" name="Shape 381"/>
        <p:cNvGrpSpPr/>
        <p:nvPr/>
      </p:nvGrpSpPr>
      <p:grpSpPr>
        <a:xfrm>
          <a:off x="0" y="0"/>
          <a:ext cx="0" cy="0"/>
          <a:chOff x="0" y="0"/>
          <a:chExt cx="0" cy="0"/>
        </a:xfrm>
      </p:grpSpPr>
      <p:sp>
        <p:nvSpPr>
          <p:cNvPr id="382" name="Google Shape;382;p55"/>
          <p:cNvSpPr txBox="1"/>
          <p:nvPr/>
        </p:nvSpPr>
        <p:spPr>
          <a:xfrm>
            <a:off x="1850850" y="2118975"/>
            <a:ext cx="6220800" cy="16746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Didact Gothic"/>
              <a:buChar char="●"/>
            </a:pPr>
            <a:r>
              <a:rPr lang="en-GB" sz="2000">
                <a:highlight>
                  <a:srgbClr val="E0FF00"/>
                </a:highlight>
                <a:latin typeface="Helvetica Neue Light"/>
                <a:ea typeface="Helvetica Neue Light"/>
                <a:cs typeface="Helvetica Neue Light"/>
                <a:sym typeface="Helvetica Neue Light"/>
              </a:rPr>
              <a:t>En un archivo individual con </a:t>
            </a:r>
            <a:r>
              <a:rPr b="1" lang="en-GB" sz="2000">
                <a:highlight>
                  <a:srgbClr val="E0FF00"/>
                </a:highlight>
                <a:latin typeface="Helvetica Neue"/>
                <a:ea typeface="Helvetica Neue"/>
                <a:cs typeface="Helvetica Neue"/>
                <a:sym typeface="Helvetica Neue"/>
              </a:rPr>
              <a:t>extensión .js</a:t>
            </a:r>
            <a:br>
              <a:rPr lang="en-GB" sz="2000">
                <a:latin typeface="Helvetica Neue Light"/>
                <a:ea typeface="Helvetica Neue Light"/>
                <a:cs typeface="Helvetica Neue Light"/>
                <a:sym typeface="Helvetica Neue Light"/>
              </a:rPr>
            </a:br>
            <a:r>
              <a:rPr lang="en-GB" sz="2000">
                <a:latin typeface="Helvetica Neue Light"/>
                <a:ea typeface="Helvetica Neue Light"/>
                <a:cs typeface="Helvetica Neue Light"/>
                <a:sym typeface="Helvetica Neue Light"/>
              </a:rPr>
              <a:t>Ejemplo: mi-archivo.js</a:t>
            </a:r>
            <a:br>
              <a:rPr lang="en-GB" sz="2000">
                <a:latin typeface="Helvetica Neue Light"/>
                <a:ea typeface="Helvetica Neue Light"/>
                <a:cs typeface="Helvetica Neue Light"/>
                <a:sym typeface="Helvetica Neue Light"/>
              </a:rPr>
            </a:b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rPr i="1" lang="en-GB" sz="2000">
                <a:latin typeface="Helvetica Neue Light"/>
                <a:ea typeface="Helvetica Neue Light"/>
                <a:cs typeface="Helvetica Neue Light"/>
                <a:sym typeface="Helvetica Neue Light"/>
              </a:rPr>
              <a:t>Recuerda no utilizar espacios ni mayúsculas en los nombres de archivo. </a:t>
            </a:r>
            <a:endParaRPr i="1"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latin typeface="Helvetica Neue Light"/>
              <a:ea typeface="Helvetica Neue Light"/>
              <a:cs typeface="Helvetica Neue Light"/>
              <a:sym typeface="Helvetica Neue Light"/>
            </a:endParaRPr>
          </a:p>
        </p:txBody>
      </p:sp>
      <p:sp>
        <p:nvSpPr>
          <p:cNvPr id="383" name="Google Shape;383;p55"/>
          <p:cNvSpPr txBox="1"/>
          <p:nvPr/>
        </p:nvSpPr>
        <p:spPr>
          <a:xfrm>
            <a:off x="1461600" y="901000"/>
            <a:ext cx="62208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¿CÓMO ESCRIBIR CÓDIGO JS?</a:t>
            </a:r>
            <a:endParaRPr i="1" sz="4000">
              <a:latin typeface="Anton"/>
              <a:ea typeface="Anton"/>
              <a:cs typeface="Anton"/>
              <a:sym typeface="Anton"/>
            </a:endParaRPr>
          </a:p>
        </p:txBody>
      </p:sp>
      <p:pic>
        <p:nvPicPr>
          <p:cNvPr id="384" name="Google Shape;384;p5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85" name="Google Shape;385;p55"/>
          <p:cNvSpPr txBox="1"/>
          <p:nvPr/>
        </p:nvSpPr>
        <p:spPr>
          <a:xfrm>
            <a:off x="1793650" y="3714775"/>
            <a:ext cx="6501900" cy="4524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 </a:t>
            </a:r>
            <a:r>
              <a:rPr i="1" lang="en-GB" sz="1600">
                <a:solidFill>
                  <a:srgbClr val="50FA7B"/>
                </a:solidFill>
                <a:latin typeface="Consolas"/>
                <a:ea typeface="Consolas"/>
                <a:cs typeface="Consolas"/>
                <a:sym typeface="Consolas"/>
              </a:rPr>
              <a:t>src</a:t>
            </a:r>
            <a:r>
              <a:rPr lang="en-GB" sz="1600">
                <a:solidFill>
                  <a:srgbClr val="FF79C6"/>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js/main.js</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&gt;&lt;/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17" name="Shape 117"/>
        <p:cNvGrpSpPr/>
        <p:nvPr/>
      </p:nvGrpSpPr>
      <p:grpSpPr>
        <a:xfrm>
          <a:off x="0" y="0"/>
          <a:ext cx="0" cy="0"/>
          <a:chOff x="0" y="0"/>
          <a:chExt cx="0" cy="0"/>
        </a:xfrm>
      </p:grpSpPr>
      <p:sp>
        <p:nvSpPr>
          <p:cNvPr id="118" name="Google Shape;118;p29"/>
          <p:cNvSpPr txBox="1"/>
          <p:nvPr/>
        </p:nvSpPr>
        <p:spPr>
          <a:xfrm>
            <a:off x="1398000" y="552325"/>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PRESENTACIÓN DE ESTUDIANTES</a:t>
            </a:r>
            <a:endParaRPr b="0" i="1" sz="3600" u="none" cap="none" strike="noStrike">
              <a:solidFill>
                <a:srgbClr val="121212"/>
              </a:solidFill>
              <a:latin typeface="Anton"/>
              <a:ea typeface="Anton"/>
              <a:cs typeface="Anton"/>
              <a:sym typeface="Anton"/>
            </a:endParaRPr>
          </a:p>
        </p:txBody>
      </p:sp>
      <p:sp>
        <p:nvSpPr>
          <p:cNvPr id="119" name="Google Shape;119;p29"/>
          <p:cNvSpPr txBox="1"/>
          <p:nvPr/>
        </p:nvSpPr>
        <p:spPr>
          <a:xfrm>
            <a:off x="4310850" y="1317000"/>
            <a:ext cx="3516300" cy="2766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2400" u="none" cap="none" strike="noStrike">
                <a:solidFill>
                  <a:srgbClr val="222222"/>
                </a:solidFill>
                <a:latin typeface="Helvetica Neue"/>
                <a:ea typeface="Helvetica Neue"/>
                <a:cs typeface="Helvetica Neue"/>
                <a:sym typeface="Helvetica Neue"/>
              </a:rPr>
              <a:t>Por encuestas de Zoom:</a:t>
            </a:r>
            <a:endParaRPr b="0" i="0" sz="2400" u="none" cap="none" strike="noStrike">
              <a:solidFill>
                <a:srgbClr val="222222"/>
              </a:solidFill>
              <a:latin typeface="Helvetica Neue"/>
              <a:ea typeface="Helvetica Neue"/>
              <a:cs typeface="Helvetica Neue"/>
              <a:sym typeface="Helvetica Neue"/>
            </a:endParaRPr>
          </a:p>
          <a:p>
            <a:pPr indent="-342900" lvl="0" marL="457200" marR="0" rtl="0" algn="just">
              <a:lnSpc>
                <a:spcPct val="100000"/>
              </a:lnSpc>
              <a:spcBef>
                <a:spcPts val="0"/>
              </a:spcBef>
              <a:spcAft>
                <a:spcPts val="0"/>
              </a:spcAft>
              <a:buClr>
                <a:srgbClr val="222222"/>
              </a:buClr>
              <a:buSzPts val="1800"/>
              <a:buFont typeface="Helvetica Neue Light"/>
              <a:buAutoNum type="arabicPeriod"/>
            </a:pPr>
            <a:r>
              <a:rPr b="0" i="0" lang="en-GB" sz="1800" u="none" cap="none" strike="noStrike">
                <a:solidFill>
                  <a:srgbClr val="222222"/>
                </a:solidFill>
                <a:latin typeface="Helvetica Neue Light"/>
                <a:ea typeface="Helvetica Neue Light"/>
                <a:cs typeface="Helvetica Neue Light"/>
                <a:sym typeface="Helvetica Neue Light"/>
              </a:rPr>
              <a:t>País</a:t>
            </a:r>
            <a:endParaRPr b="0" i="0" sz="1800" u="none" cap="none" strike="noStrike">
              <a:solidFill>
                <a:srgbClr val="222222"/>
              </a:solidFill>
              <a:latin typeface="Helvetica Neue Light"/>
              <a:ea typeface="Helvetica Neue Light"/>
              <a:cs typeface="Helvetica Neue Light"/>
              <a:sym typeface="Helvetica Neue Light"/>
            </a:endParaRPr>
          </a:p>
          <a:p>
            <a:pPr indent="-342900" lvl="0" marL="457200" marR="0" rtl="0" algn="just">
              <a:lnSpc>
                <a:spcPct val="100000"/>
              </a:lnSpc>
              <a:spcBef>
                <a:spcPts val="0"/>
              </a:spcBef>
              <a:spcAft>
                <a:spcPts val="0"/>
              </a:spcAft>
              <a:buClr>
                <a:srgbClr val="222222"/>
              </a:buClr>
              <a:buSzPts val="1800"/>
              <a:buFont typeface="Helvetica Neue Light"/>
              <a:buAutoNum type="arabicPeriod"/>
            </a:pPr>
            <a:r>
              <a:rPr b="0" i="0" lang="en-GB" sz="1800" u="none" cap="none" strike="noStrike">
                <a:solidFill>
                  <a:srgbClr val="222222"/>
                </a:solidFill>
                <a:latin typeface="Helvetica Neue Light"/>
                <a:ea typeface="Helvetica Neue Light"/>
                <a:cs typeface="Helvetica Neue Light"/>
                <a:sym typeface="Helvetica Neue Light"/>
              </a:rPr>
              <a:t>Conocimientos previos en</a:t>
            </a:r>
            <a:r>
              <a:rPr lang="en-GB" sz="1800">
                <a:solidFill>
                  <a:srgbClr val="222222"/>
                </a:solidFill>
                <a:latin typeface="Helvetica Neue Light"/>
                <a:ea typeface="Helvetica Neue Light"/>
                <a:cs typeface="Helvetica Neue Light"/>
                <a:sym typeface="Helvetica Neue Light"/>
              </a:rPr>
              <a:t> HTML, CSS y programación.</a:t>
            </a:r>
            <a:endParaRPr b="0" i="0" sz="1800" u="none" cap="none" strike="noStrike">
              <a:solidFill>
                <a:srgbClr val="222222"/>
              </a:solidFill>
              <a:latin typeface="Helvetica Neue Light"/>
              <a:ea typeface="Helvetica Neue Light"/>
              <a:cs typeface="Helvetica Neue Light"/>
              <a:sym typeface="Helvetica Neue Light"/>
            </a:endParaRPr>
          </a:p>
          <a:p>
            <a:pPr indent="-342900" lvl="0" marL="457200" marR="0" rtl="0" algn="just">
              <a:lnSpc>
                <a:spcPct val="100000"/>
              </a:lnSpc>
              <a:spcBef>
                <a:spcPts val="0"/>
              </a:spcBef>
              <a:spcAft>
                <a:spcPts val="0"/>
              </a:spcAft>
              <a:buClr>
                <a:srgbClr val="222222"/>
              </a:buClr>
              <a:buSzPts val="1800"/>
              <a:buFont typeface="Helvetica Neue Light"/>
              <a:buAutoNum type="arabicPeriod"/>
            </a:pPr>
            <a:r>
              <a:rPr b="0" i="0" lang="en-GB" sz="1800" u="none" cap="none" strike="noStrike">
                <a:solidFill>
                  <a:srgbClr val="222222"/>
                </a:solidFill>
                <a:latin typeface="Helvetica Neue Light"/>
                <a:ea typeface="Helvetica Neue Light"/>
                <a:cs typeface="Helvetica Neue Light"/>
                <a:sym typeface="Helvetica Neue Light"/>
              </a:rPr>
              <a:t>¿Por qué elegiste el curso?</a:t>
            </a:r>
            <a:endParaRPr b="0" i="0" sz="2400" u="none" cap="none" strike="noStrike">
              <a:solidFill>
                <a:srgbClr val="222222"/>
              </a:solidFill>
              <a:latin typeface="Helvetica Neue Light"/>
              <a:ea typeface="Helvetica Neue Light"/>
              <a:cs typeface="Helvetica Neue Light"/>
              <a:sym typeface="Helvetica Neue Light"/>
            </a:endParaRPr>
          </a:p>
        </p:txBody>
      </p:sp>
      <p:sp>
        <p:nvSpPr>
          <p:cNvPr id="120" name="Google Shape;120;p29"/>
          <p:cNvSpPr/>
          <p:nvPr/>
        </p:nvSpPr>
        <p:spPr>
          <a:xfrm>
            <a:off x="1585225" y="1716364"/>
            <a:ext cx="1533000" cy="1533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1" name="Google Shape;121;p29"/>
          <p:cNvPicPr preferRelativeResize="0"/>
          <p:nvPr/>
        </p:nvPicPr>
        <p:blipFill rotWithShape="1">
          <a:blip r:embed="rId3">
            <a:alphaModFix/>
          </a:blip>
          <a:srcRect b="0" l="0" r="0" t="0"/>
          <a:stretch/>
        </p:blipFill>
        <p:spPr>
          <a:xfrm>
            <a:off x="1657621" y="1762239"/>
            <a:ext cx="1549155" cy="1549151"/>
          </a:xfrm>
          <a:prstGeom prst="rect">
            <a:avLst/>
          </a:prstGeom>
          <a:noFill/>
          <a:ln>
            <a:noFill/>
          </a:ln>
        </p:spPr>
      </p:pic>
      <p:pic>
        <p:nvPicPr>
          <p:cNvPr id="122" name="Google Shape;122;p2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123" name="Google Shape;123;p29"/>
          <p:cNvPicPr preferRelativeResize="0"/>
          <p:nvPr/>
        </p:nvPicPr>
        <p:blipFill rotWithShape="1">
          <a:blip r:embed="rId5">
            <a:alphaModFix/>
          </a:blip>
          <a:srcRect b="0" l="-28965" r="0" t="-28965"/>
          <a:stretch/>
        </p:blipFill>
        <p:spPr>
          <a:xfrm>
            <a:off x="4468288" y="3711625"/>
            <a:ext cx="657225" cy="485775"/>
          </a:xfrm>
          <a:prstGeom prst="rect">
            <a:avLst/>
          </a:prstGeom>
          <a:noFill/>
          <a:ln>
            <a:noFill/>
          </a:ln>
          <a:effectLst>
            <a:outerShdw blurRad="57150" rotWithShape="0" algn="bl" dir="5400000" dist="19050">
              <a:srgbClr val="000000">
                <a:alpha val="49410"/>
              </a:srgbClr>
            </a:outerShdw>
            <a:reflection blurRad="0" dir="5400000" dist="38100" endA="0" endPos="30000" fadeDir="5400012" kx="0" rotWithShape="0" algn="bl" stPos="0" sy="-100000" ky="0"/>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89" name="Shape 389"/>
        <p:cNvGrpSpPr/>
        <p:nvPr/>
      </p:nvGrpSpPr>
      <p:grpSpPr>
        <a:xfrm>
          <a:off x="0" y="0"/>
          <a:ext cx="0" cy="0"/>
          <a:chOff x="0" y="0"/>
          <a:chExt cx="0" cy="0"/>
        </a:xfrm>
      </p:grpSpPr>
      <p:sp>
        <p:nvSpPr>
          <p:cNvPr id="390" name="Google Shape;390;p56"/>
          <p:cNvSpPr txBox="1"/>
          <p:nvPr/>
        </p:nvSpPr>
        <p:spPr>
          <a:xfrm>
            <a:off x="1082400" y="857925"/>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SINTAXIS: REGLAS BÁSICAS</a:t>
            </a:r>
            <a:endParaRPr i="1" sz="4000">
              <a:latin typeface="Anton"/>
              <a:ea typeface="Anton"/>
              <a:cs typeface="Anton"/>
              <a:sym typeface="Anton"/>
            </a:endParaRPr>
          </a:p>
        </p:txBody>
      </p:sp>
      <p:sp>
        <p:nvSpPr>
          <p:cNvPr id="391" name="Google Shape;391;p56"/>
          <p:cNvSpPr txBox="1"/>
          <p:nvPr/>
        </p:nvSpPr>
        <p:spPr>
          <a:xfrm>
            <a:off x="1061400" y="1626025"/>
            <a:ext cx="7021200" cy="1674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Didact Gothic"/>
              <a:buChar char="●"/>
            </a:pPr>
            <a:r>
              <a:rPr lang="en-GB" sz="2000">
                <a:latin typeface="Helvetica Neue Light"/>
                <a:ea typeface="Helvetica Neue Light"/>
                <a:cs typeface="Helvetica Neue Light"/>
                <a:sym typeface="Helvetica Neue Light"/>
              </a:rPr>
              <a:t>No se tienen en cuenta los espacios en blanco y las nuevas líneas (al igual que HTML).</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Didact Gothic"/>
              <a:buChar char="●"/>
            </a:pPr>
            <a:r>
              <a:rPr lang="en-GB" sz="2000">
                <a:latin typeface="Helvetica Neue Light"/>
                <a:ea typeface="Helvetica Neue Light"/>
                <a:cs typeface="Helvetica Neue Light"/>
                <a:sym typeface="Helvetica Neue Light"/>
              </a:rPr>
              <a:t>Se distinguen las mayúsculas y minúsculas.</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Didact Gothic"/>
              <a:buChar char="●"/>
            </a:pPr>
            <a:r>
              <a:rPr lang="en-GB" sz="2000">
                <a:latin typeface="Helvetica Neue Light"/>
                <a:ea typeface="Helvetica Neue Light"/>
                <a:cs typeface="Helvetica Neue Light"/>
                <a:sym typeface="Helvetica Neue Light"/>
              </a:rPr>
              <a:t>Se pueden incluir bloques de comentarios:</a:t>
            </a:r>
            <a:endParaRPr sz="2000">
              <a:latin typeface="Helvetica Neue Light"/>
              <a:ea typeface="Helvetica Neue Light"/>
              <a:cs typeface="Helvetica Neue Light"/>
              <a:sym typeface="Helvetica Neue Light"/>
            </a:endParaRPr>
          </a:p>
        </p:txBody>
      </p:sp>
      <p:sp>
        <p:nvSpPr>
          <p:cNvPr id="392" name="Google Shape;392;p56"/>
          <p:cNvSpPr txBox="1"/>
          <p:nvPr/>
        </p:nvSpPr>
        <p:spPr>
          <a:xfrm>
            <a:off x="1321050" y="3402725"/>
            <a:ext cx="6501900" cy="15675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457200" lvl="0" marL="0" rtl="0" algn="l">
              <a:lnSpc>
                <a:spcPct val="115000"/>
              </a:lnSpc>
              <a:spcBef>
                <a:spcPts val="0"/>
              </a:spcBef>
              <a:spcAft>
                <a:spcPts val="0"/>
              </a:spcAft>
              <a:buClr>
                <a:schemeClr val="dk1"/>
              </a:buClr>
              <a:buSzPts val="1100"/>
              <a:buFont typeface="Arial"/>
              <a:buNone/>
            </a:pPr>
            <a:r>
              <a:rPr lang="en-GB" sz="1600">
                <a:solidFill>
                  <a:srgbClr val="6272A4"/>
                </a:solidFill>
                <a:latin typeface="Consolas"/>
                <a:ea typeface="Consolas"/>
                <a:cs typeface="Consolas"/>
                <a:sym typeface="Consolas"/>
              </a:rPr>
              <a:t>// Comentario simple: una línea</a:t>
            </a:r>
            <a:endParaRPr sz="1600">
              <a:solidFill>
                <a:srgbClr val="6272A4"/>
              </a:solidFill>
              <a:latin typeface="Consolas"/>
              <a:ea typeface="Consolas"/>
              <a:cs typeface="Consolas"/>
              <a:sym typeface="Consolas"/>
            </a:endParaRPr>
          </a:p>
          <a:p>
            <a:pPr indent="457200" lvl="0" marL="0" rtl="0" algn="l">
              <a:lnSpc>
                <a:spcPct val="115000"/>
              </a:lnSpc>
              <a:spcBef>
                <a:spcPts val="0"/>
              </a:spcBef>
              <a:spcAft>
                <a:spcPts val="0"/>
              </a:spcAft>
              <a:buClr>
                <a:schemeClr val="dk1"/>
              </a:buClr>
              <a:buSzPts val="1100"/>
              <a:buFont typeface="Arial"/>
              <a:buNone/>
            </a:pPr>
            <a:r>
              <a:rPr lang="en-GB" sz="1600">
                <a:solidFill>
                  <a:srgbClr val="6272A4"/>
                </a:solidFill>
                <a:latin typeface="Consolas"/>
                <a:ea typeface="Consolas"/>
                <a:cs typeface="Consolas"/>
                <a:sym typeface="Consolas"/>
              </a:rPr>
              <a:t>/* Comentario de más de una </a:t>
            </a:r>
            <a:r>
              <a:rPr lang="en-GB" sz="1600">
                <a:solidFill>
                  <a:srgbClr val="6272A4"/>
                </a:solidFill>
                <a:latin typeface="Consolas"/>
                <a:ea typeface="Consolas"/>
                <a:cs typeface="Consolas"/>
                <a:sym typeface="Consolas"/>
              </a:rPr>
              <a:t>línea I</a:t>
            </a:r>
            <a:endParaRPr sz="1600">
              <a:solidFill>
                <a:srgbClr val="6272A4"/>
              </a:solidFill>
              <a:latin typeface="Consolas"/>
              <a:ea typeface="Consolas"/>
              <a:cs typeface="Consolas"/>
              <a:sym typeface="Consolas"/>
            </a:endParaRPr>
          </a:p>
          <a:p>
            <a:pPr indent="457200" lvl="0" marL="0" rtl="0" algn="l">
              <a:lnSpc>
                <a:spcPct val="115000"/>
              </a:lnSpc>
              <a:spcBef>
                <a:spcPts val="0"/>
              </a:spcBef>
              <a:spcAft>
                <a:spcPts val="0"/>
              </a:spcAft>
              <a:buClr>
                <a:schemeClr val="dk1"/>
              </a:buClr>
              <a:buSzPts val="1100"/>
              <a:buFont typeface="Arial"/>
              <a:buNone/>
            </a:pPr>
            <a:r>
              <a:rPr lang="en-GB" sz="1600">
                <a:solidFill>
                  <a:srgbClr val="6272A4"/>
                </a:solidFill>
                <a:latin typeface="Consolas"/>
                <a:ea typeface="Consolas"/>
                <a:cs typeface="Consolas"/>
                <a:sym typeface="Consolas"/>
              </a:rPr>
              <a:t>   Comentario de más de una línea II </a:t>
            </a:r>
            <a:r>
              <a:rPr lang="en-GB" sz="1600">
                <a:solidFill>
                  <a:srgbClr val="6272A4"/>
                </a:solidFill>
                <a:latin typeface="Consolas"/>
                <a:ea typeface="Consolas"/>
                <a:cs typeface="Consolas"/>
                <a:sym typeface="Consolas"/>
              </a:rPr>
              <a:t>*/</a:t>
            </a:r>
            <a:endParaRPr sz="1600">
              <a:solidFill>
                <a:srgbClr val="6272A4"/>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pic>
        <p:nvPicPr>
          <p:cNvPr id="393" name="Google Shape;393;p56"/>
          <p:cNvPicPr preferRelativeResize="0"/>
          <p:nvPr/>
        </p:nvPicPr>
        <p:blipFill>
          <a:blip r:embed="rId3">
            <a:alphaModFix/>
          </a:blip>
          <a:stretch>
            <a:fillRect/>
          </a:stretch>
        </p:blipFill>
        <p:spPr>
          <a:xfrm>
            <a:off x="7615550" y="4719150"/>
            <a:ext cx="1186526" cy="330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97" name="Shape 397"/>
        <p:cNvGrpSpPr/>
        <p:nvPr/>
      </p:nvGrpSpPr>
      <p:grpSpPr>
        <a:xfrm>
          <a:off x="0" y="0"/>
          <a:ext cx="0" cy="0"/>
          <a:chOff x="0" y="0"/>
          <a:chExt cx="0" cy="0"/>
        </a:xfrm>
      </p:grpSpPr>
      <p:sp>
        <p:nvSpPr>
          <p:cNvPr id="398" name="Google Shape;398;p57"/>
          <p:cNvSpPr txBox="1"/>
          <p:nvPr/>
        </p:nvSpPr>
        <p:spPr>
          <a:xfrm>
            <a:off x="1082400" y="857925"/>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SINTAXIS: PALABRAS RESERVADAS</a:t>
            </a:r>
            <a:endParaRPr i="1" sz="4000">
              <a:latin typeface="Anton"/>
              <a:ea typeface="Anton"/>
              <a:cs typeface="Anton"/>
              <a:sym typeface="Anton"/>
            </a:endParaRPr>
          </a:p>
        </p:txBody>
      </p:sp>
      <p:pic>
        <p:nvPicPr>
          <p:cNvPr id="399" name="Google Shape;399;p5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00" name="Google Shape;400;p57"/>
          <p:cNvSpPr txBox="1"/>
          <p:nvPr/>
        </p:nvSpPr>
        <p:spPr>
          <a:xfrm>
            <a:off x="1089650" y="1583950"/>
            <a:ext cx="7021200" cy="16746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rgbClr val="3CEFAB"/>
              </a:buClr>
              <a:buSzPts val="2000"/>
              <a:buFont typeface="Didact Gothic"/>
              <a:buChar char="●"/>
            </a:pPr>
            <a:r>
              <a:rPr lang="en-GB" sz="2000">
                <a:latin typeface="Helvetica Neue Light"/>
                <a:ea typeface="Helvetica Neue Light"/>
                <a:cs typeface="Helvetica Neue Light"/>
                <a:sym typeface="Helvetica Neue Light"/>
              </a:rPr>
              <a:t>Palabras reservadas: son las palabras que se utilizan para construir las sentencias de JavaScript y que por tanto no pueden ser utilizadas libremente. </a:t>
            </a:r>
            <a:br>
              <a:rPr lang="en-GB" sz="2000">
                <a:latin typeface="Helvetica Neue Light"/>
                <a:ea typeface="Helvetica Neue Light"/>
                <a:cs typeface="Helvetica Neue Light"/>
                <a:sym typeface="Helvetica Neue Light"/>
              </a:rPr>
            </a:br>
            <a:r>
              <a:rPr lang="en-GB" sz="2000">
                <a:latin typeface="Helvetica Neue Light"/>
                <a:ea typeface="Helvetica Neue Light"/>
                <a:cs typeface="Helvetica Neue Light"/>
                <a:sym typeface="Helvetica Neue Light"/>
              </a:rPr>
              <a:t>Las palabras actualmente reservadas por JavaScript son: </a:t>
            </a:r>
            <a:endParaRPr sz="2000">
              <a:latin typeface="Helvetica Neue Light"/>
              <a:ea typeface="Helvetica Neue Light"/>
              <a:cs typeface="Helvetica Neue Light"/>
              <a:sym typeface="Helvetica Neue Light"/>
            </a:endParaRPr>
          </a:p>
        </p:txBody>
      </p:sp>
      <p:sp>
        <p:nvSpPr>
          <p:cNvPr id="401" name="Google Shape;401;p57"/>
          <p:cNvSpPr txBox="1"/>
          <p:nvPr/>
        </p:nvSpPr>
        <p:spPr>
          <a:xfrm>
            <a:off x="1422200" y="3169150"/>
            <a:ext cx="6356100" cy="1307700"/>
          </a:xfrm>
          <a:prstGeom prst="rect">
            <a:avLst/>
          </a:prstGeom>
          <a:noFill/>
          <a:ln>
            <a:noFill/>
          </a:ln>
        </p:spPr>
        <p:txBody>
          <a:bodyPr anchorCtr="0" anchor="t" bIns="180000" lIns="180000" spcFirstLastPara="1" rIns="180000" wrap="square" tIns="180000">
            <a:noAutofit/>
          </a:bodyPr>
          <a:lstStyle/>
          <a:p>
            <a:pPr indent="0" lvl="0" marL="0" rtl="0" algn="just">
              <a:lnSpc>
                <a:spcPct val="115000"/>
              </a:lnSpc>
              <a:spcBef>
                <a:spcPts val="0"/>
              </a:spcBef>
              <a:spcAft>
                <a:spcPts val="0"/>
              </a:spcAft>
              <a:buClr>
                <a:schemeClr val="dk1"/>
              </a:buClr>
              <a:buSzPts val="1100"/>
              <a:buFont typeface="Arial"/>
              <a:buNone/>
            </a:pPr>
            <a:r>
              <a:rPr lang="en-GB" sz="1600">
                <a:solidFill>
                  <a:srgbClr val="8215BC"/>
                </a:solidFill>
                <a:latin typeface="Courier New"/>
                <a:ea typeface="Courier New"/>
                <a:cs typeface="Courier New"/>
                <a:sym typeface="Courier New"/>
              </a:rPr>
              <a:t>break, case, catch, continue, default, </a:t>
            </a:r>
            <a:r>
              <a:rPr lang="en-GB" sz="1600">
                <a:solidFill>
                  <a:srgbClr val="8215BC"/>
                </a:solidFill>
                <a:latin typeface="Courier New"/>
                <a:ea typeface="Courier New"/>
                <a:cs typeface="Courier New"/>
                <a:sym typeface="Courier New"/>
              </a:rPr>
              <a:t>let</a:t>
            </a:r>
            <a:endParaRPr sz="1600">
              <a:solidFill>
                <a:srgbClr val="8215BC"/>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lang="en-GB" sz="1600">
                <a:solidFill>
                  <a:srgbClr val="8215BC"/>
                </a:solidFill>
                <a:latin typeface="Courier New"/>
                <a:ea typeface="Courier New"/>
                <a:cs typeface="Courier New"/>
                <a:sym typeface="Courier New"/>
              </a:rPr>
              <a:t>delete, do, else, finally, for, function, if, in, instanceof, new, return, switch, this, throw, try, typeof, var, void, while, with, etc</a:t>
            </a:r>
            <a:r>
              <a:rPr lang="en-GB" sz="1600">
                <a:solidFill>
                  <a:srgbClr val="FF79C6"/>
                </a:solidFill>
                <a:latin typeface="Courier New"/>
                <a:ea typeface="Courier New"/>
                <a:cs typeface="Courier New"/>
                <a:sym typeface="Courier New"/>
              </a:rPr>
              <a:t>.</a:t>
            </a:r>
            <a:endParaRPr sz="1600">
              <a:solidFill>
                <a:srgbClr val="FF79C6"/>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5" name="Shape 405"/>
        <p:cNvGrpSpPr/>
        <p:nvPr/>
      </p:nvGrpSpPr>
      <p:grpSpPr>
        <a:xfrm>
          <a:off x="0" y="0"/>
          <a:ext cx="0" cy="0"/>
          <a:chOff x="0" y="0"/>
          <a:chExt cx="0" cy="0"/>
        </a:xfrm>
      </p:grpSpPr>
      <p:sp>
        <p:nvSpPr>
          <p:cNvPr id="406" name="Google Shape;406;p5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VARIABLES Y VALORES</a:t>
            </a:r>
            <a:endParaRPr i="1" sz="3600">
              <a:solidFill>
                <a:srgbClr val="E0FF00"/>
              </a:solidFill>
              <a:latin typeface="Anton"/>
              <a:ea typeface="Anton"/>
              <a:cs typeface="Anton"/>
              <a:sym typeface="Anto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10" name="Shape 410"/>
        <p:cNvGrpSpPr/>
        <p:nvPr/>
      </p:nvGrpSpPr>
      <p:grpSpPr>
        <a:xfrm>
          <a:off x="0" y="0"/>
          <a:ext cx="0" cy="0"/>
          <a:chOff x="0" y="0"/>
          <a:chExt cx="0" cy="0"/>
        </a:xfrm>
      </p:grpSpPr>
      <p:sp>
        <p:nvSpPr>
          <p:cNvPr id="411" name="Google Shape;411;p59"/>
          <p:cNvSpPr txBox="1"/>
          <p:nvPr/>
        </p:nvSpPr>
        <p:spPr>
          <a:xfrm>
            <a:off x="999075" y="465000"/>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VARIABLES</a:t>
            </a:r>
            <a:endParaRPr i="1" sz="4000">
              <a:latin typeface="Anton"/>
              <a:ea typeface="Anton"/>
              <a:cs typeface="Anton"/>
              <a:sym typeface="Anton"/>
            </a:endParaRPr>
          </a:p>
        </p:txBody>
      </p:sp>
      <p:pic>
        <p:nvPicPr>
          <p:cNvPr id="412" name="Google Shape;412;p5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13" name="Google Shape;413;p59"/>
          <p:cNvSpPr txBox="1"/>
          <p:nvPr/>
        </p:nvSpPr>
        <p:spPr>
          <a:xfrm>
            <a:off x="321450" y="1405800"/>
            <a:ext cx="3750600" cy="2933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2000">
                <a:latin typeface="Helvetica Neue Light"/>
                <a:ea typeface="Helvetica Neue Light"/>
                <a:cs typeface="Helvetica Neue Light"/>
                <a:sym typeface="Helvetica Neue Light"/>
              </a:rPr>
              <a:t>Una variable es un espacio reservado en la memoria que, como su nombre indica, puede cambiar de contenido a lo largo de la ejecución de un programa. Podemos almacenar un número, un texto, un listado de números, etcétera. </a:t>
            </a:r>
            <a:endParaRPr sz="2000">
              <a:latin typeface="Helvetica Neue Light"/>
              <a:ea typeface="Helvetica Neue Light"/>
              <a:cs typeface="Helvetica Neue Light"/>
              <a:sym typeface="Helvetica Neue Light"/>
            </a:endParaRPr>
          </a:p>
        </p:txBody>
      </p:sp>
      <p:sp>
        <p:nvSpPr>
          <p:cNvPr id="414" name="Google Shape;414;p59"/>
          <p:cNvSpPr txBox="1"/>
          <p:nvPr/>
        </p:nvSpPr>
        <p:spPr>
          <a:xfrm>
            <a:off x="4214825" y="1377750"/>
            <a:ext cx="4679100" cy="29892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6272A4"/>
                </a:solidFill>
                <a:latin typeface="Consolas"/>
                <a:ea typeface="Consolas"/>
                <a:cs typeface="Consolas"/>
                <a:sym typeface="Consolas"/>
              </a:rPr>
              <a:t>//Declaración de variable ES5. </a:t>
            </a:r>
            <a:endParaRPr sz="16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var</a:t>
            </a:r>
            <a:r>
              <a:rPr lang="en-GB" sz="1600">
                <a:solidFill>
                  <a:srgbClr val="F8F8F2"/>
                </a:solidFill>
                <a:latin typeface="Consolas"/>
                <a:ea typeface="Consolas"/>
                <a:cs typeface="Consolas"/>
                <a:sym typeface="Consolas"/>
              </a:rPr>
              <a:t> nombreVariable1;</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6272A4"/>
                </a:solidFill>
                <a:latin typeface="Consolas"/>
                <a:ea typeface="Consolas"/>
                <a:cs typeface="Consolas"/>
                <a:sym typeface="Consolas"/>
              </a:rPr>
              <a:t>//Declaración de variable ES6.</a:t>
            </a:r>
            <a:endParaRPr sz="16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let</a:t>
            </a:r>
            <a:r>
              <a:rPr lang="en-GB" sz="1600">
                <a:solidFill>
                  <a:srgbClr val="F8F8F2"/>
                </a:solidFill>
                <a:latin typeface="Consolas"/>
                <a:ea typeface="Consolas"/>
                <a:cs typeface="Consolas"/>
                <a:sym typeface="Consolas"/>
              </a:rPr>
              <a:t>   nombreVariable2;</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const</a:t>
            </a:r>
            <a:r>
              <a:rPr lang="en-GB" sz="1600">
                <a:solidFill>
                  <a:srgbClr val="F8F8F2"/>
                </a:solidFill>
                <a:latin typeface="Consolas"/>
                <a:ea typeface="Consolas"/>
                <a:cs typeface="Consolas"/>
                <a:sym typeface="Consolas"/>
              </a:rPr>
              <a:t> </a:t>
            </a:r>
            <a:r>
              <a:rPr lang="en-GB" sz="1600">
                <a:solidFill>
                  <a:srgbClr val="BD93F9"/>
                </a:solidFill>
                <a:latin typeface="Consolas"/>
                <a:ea typeface="Consolas"/>
                <a:cs typeface="Consolas"/>
                <a:sym typeface="Consolas"/>
              </a:rPr>
              <a:t>LENGUAJE</a:t>
            </a: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JAVASCRIPT</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0"/>
          <p:cNvSpPr txBox="1"/>
          <p:nvPr/>
        </p:nvSpPr>
        <p:spPr>
          <a:xfrm>
            <a:off x="1151400" y="548350"/>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VALORES</a:t>
            </a:r>
            <a:endParaRPr i="1" sz="4000">
              <a:latin typeface="Anton"/>
              <a:ea typeface="Anton"/>
              <a:cs typeface="Anton"/>
              <a:sym typeface="Anton"/>
            </a:endParaRPr>
          </a:p>
        </p:txBody>
      </p:sp>
      <p:pic>
        <p:nvPicPr>
          <p:cNvPr id="420" name="Google Shape;420;p60"/>
          <p:cNvPicPr preferRelativeResize="0"/>
          <p:nvPr/>
        </p:nvPicPr>
        <p:blipFill rotWithShape="1">
          <a:blip r:embed="rId3">
            <a:alphaModFix/>
          </a:blip>
          <a:srcRect b="0" l="0" r="0" t="0"/>
          <a:stretch/>
        </p:blipFill>
        <p:spPr>
          <a:xfrm>
            <a:off x="7114862" y="561425"/>
            <a:ext cx="1634174" cy="639850"/>
          </a:xfrm>
          <a:prstGeom prst="rect">
            <a:avLst/>
          </a:prstGeom>
          <a:noFill/>
          <a:ln>
            <a:noFill/>
          </a:ln>
        </p:spPr>
      </p:pic>
      <p:sp>
        <p:nvSpPr>
          <p:cNvPr id="421" name="Google Shape;421;p60"/>
          <p:cNvSpPr txBox="1"/>
          <p:nvPr/>
        </p:nvSpPr>
        <p:spPr>
          <a:xfrm>
            <a:off x="2103750" y="1831000"/>
            <a:ext cx="4936500" cy="1403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GB" sz="2400">
                <a:solidFill>
                  <a:schemeClr val="dk1"/>
                </a:solidFill>
                <a:highlight>
                  <a:schemeClr val="lt1"/>
                </a:highlight>
                <a:latin typeface="Helvetica Neue Light"/>
                <a:ea typeface="Helvetica Neue Light"/>
                <a:cs typeface="Helvetica Neue Light"/>
                <a:sym typeface="Helvetica Neue Light"/>
              </a:rPr>
              <a:t>A una variable a la cual se le asigna un valor al declarar se le dice variable </a:t>
            </a:r>
            <a:r>
              <a:rPr b="1" lang="en-GB" sz="2400">
                <a:solidFill>
                  <a:schemeClr val="dk1"/>
                </a:solidFill>
                <a:highlight>
                  <a:schemeClr val="lt1"/>
                </a:highlight>
                <a:latin typeface="Helvetica Neue"/>
                <a:ea typeface="Helvetica Neue"/>
                <a:cs typeface="Helvetica Neue"/>
                <a:sym typeface="Helvetica Neue"/>
              </a:rPr>
              <a:t>inicializada</a:t>
            </a:r>
            <a:endParaRPr sz="2400"/>
          </a:p>
        </p:txBody>
      </p:sp>
      <p:pic>
        <p:nvPicPr>
          <p:cNvPr id="422" name="Google Shape;422;p60"/>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26" name="Shape 426"/>
        <p:cNvGrpSpPr/>
        <p:nvPr/>
      </p:nvGrpSpPr>
      <p:grpSpPr>
        <a:xfrm>
          <a:off x="0" y="0"/>
          <a:ext cx="0" cy="0"/>
          <a:chOff x="0" y="0"/>
          <a:chExt cx="0" cy="0"/>
        </a:xfrm>
      </p:grpSpPr>
      <p:sp>
        <p:nvSpPr>
          <p:cNvPr id="427" name="Google Shape;427;p61"/>
          <p:cNvSpPr txBox="1"/>
          <p:nvPr/>
        </p:nvSpPr>
        <p:spPr>
          <a:xfrm>
            <a:off x="1151400" y="548350"/>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TIPOS DE VALORES</a:t>
            </a:r>
            <a:endParaRPr i="1" sz="4000">
              <a:latin typeface="Anton"/>
              <a:ea typeface="Anton"/>
              <a:cs typeface="Anton"/>
              <a:sym typeface="Anton"/>
            </a:endParaRPr>
          </a:p>
        </p:txBody>
      </p:sp>
      <p:sp>
        <p:nvSpPr>
          <p:cNvPr id="428" name="Google Shape;428;p61"/>
          <p:cNvSpPr txBox="1"/>
          <p:nvPr/>
        </p:nvSpPr>
        <p:spPr>
          <a:xfrm>
            <a:off x="541800" y="1337575"/>
            <a:ext cx="8060400" cy="81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En una variable podemos asignar distintos tipos de valores, ya sea un número, un texto, o resultados de operaciones entre ambos.</a:t>
            </a:r>
            <a:endParaRPr sz="2000">
              <a:latin typeface="Helvetica Neue Light"/>
              <a:ea typeface="Helvetica Neue Light"/>
              <a:cs typeface="Helvetica Neue Light"/>
              <a:sym typeface="Helvetica Neue Light"/>
            </a:endParaRPr>
          </a:p>
        </p:txBody>
      </p:sp>
      <p:sp>
        <p:nvSpPr>
          <p:cNvPr id="429" name="Google Shape;429;p61"/>
          <p:cNvSpPr txBox="1"/>
          <p:nvPr/>
        </p:nvSpPr>
        <p:spPr>
          <a:xfrm>
            <a:off x="2588700" y="2275000"/>
            <a:ext cx="3966600" cy="27153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45720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nsolas"/>
                <a:ea typeface="Consolas"/>
                <a:cs typeface="Consolas"/>
                <a:sym typeface="Consolas"/>
              </a:rPr>
              <a:t>let</a:t>
            </a:r>
            <a:r>
              <a:rPr lang="en-GB" sz="1600">
                <a:solidFill>
                  <a:srgbClr val="F8F8F2"/>
                </a:solidFill>
                <a:latin typeface="Consolas"/>
                <a:ea typeface="Consolas"/>
                <a:cs typeface="Consolas"/>
                <a:sym typeface="Consolas"/>
              </a:rPr>
              <a:t> variableNumerica;</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var</a:t>
            </a:r>
            <a:r>
              <a:rPr lang="en-GB" sz="1600">
                <a:solidFill>
                  <a:srgbClr val="F8F8F2"/>
                </a:solidFill>
                <a:latin typeface="Consolas"/>
                <a:ea typeface="Consolas"/>
                <a:cs typeface="Consolas"/>
                <a:sym typeface="Consolas"/>
              </a:rPr>
              <a:t> variableTexto;</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variableNumerica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BD93F9"/>
                </a:solidFill>
                <a:latin typeface="Consolas"/>
                <a:ea typeface="Consolas"/>
                <a:cs typeface="Consolas"/>
                <a:sym typeface="Consolas"/>
              </a:rPr>
              <a:t>5</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variableTexto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Mi texto</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variableTexto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Mi texto</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pic>
        <p:nvPicPr>
          <p:cNvPr id="430" name="Google Shape;430;p6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34" name="Shape 434"/>
        <p:cNvGrpSpPr/>
        <p:nvPr/>
      </p:nvGrpSpPr>
      <p:grpSpPr>
        <a:xfrm>
          <a:off x="0" y="0"/>
          <a:ext cx="0" cy="0"/>
          <a:chOff x="0" y="0"/>
          <a:chExt cx="0" cy="0"/>
        </a:xfrm>
      </p:grpSpPr>
      <p:sp>
        <p:nvSpPr>
          <p:cNvPr id="435" name="Google Shape;435;p62"/>
          <p:cNvSpPr txBox="1"/>
          <p:nvPr/>
        </p:nvSpPr>
        <p:spPr>
          <a:xfrm>
            <a:off x="1151400" y="136600"/>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OPERACIONES BÁSICAS</a:t>
            </a:r>
            <a:endParaRPr i="1" sz="4000">
              <a:latin typeface="Anton"/>
              <a:ea typeface="Anton"/>
              <a:cs typeface="Anton"/>
              <a:sym typeface="Anton"/>
            </a:endParaRPr>
          </a:p>
        </p:txBody>
      </p:sp>
      <p:sp>
        <p:nvSpPr>
          <p:cNvPr id="436" name="Google Shape;436;p62"/>
          <p:cNvSpPr txBox="1"/>
          <p:nvPr/>
        </p:nvSpPr>
        <p:spPr>
          <a:xfrm>
            <a:off x="1061400" y="731154"/>
            <a:ext cx="7021200" cy="81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latin typeface="Helvetica Neue Light"/>
                <a:ea typeface="Helvetica Neue Light"/>
                <a:cs typeface="Helvetica Neue Light"/>
                <a:sym typeface="Helvetica Neue Light"/>
              </a:rPr>
              <a:t>Con</a:t>
            </a:r>
            <a:r>
              <a:rPr lang="en-GB" sz="1800">
                <a:latin typeface="Helvetica Neue Light"/>
                <a:ea typeface="Helvetica Neue Light"/>
                <a:cs typeface="Helvetica Neue Light"/>
                <a:sym typeface="Helvetica Neue Light"/>
              </a:rPr>
              <a:t> variables de valores </a:t>
            </a:r>
            <a:r>
              <a:rPr lang="en-GB" sz="1800">
                <a:latin typeface="Helvetica Neue Light"/>
                <a:ea typeface="Helvetica Neue Light"/>
                <a:cs typeface="Helvetica Neue Light"/>
                <a:sym typeface="Helvetica Neue Light"/>
              </a:rPr>
              <a:t>numéricos</a:t>
            </a:r>
            <a:r>
              <a:rPr lang="en-GB" sz="1800">
                <a:latin typeface="Helvetica Neue Light"/>
                <a:ea typeface="Helvetica Neue Light"/>
                <a:cs typeface="Helvetica Neue Light"/>
                <a:sym typeface="Helvetica Neue Light"/>
              </a:rPr>
              <a:t> podes realizar </a:t>
            </a:r>
            <a:r>
              <a:rPr lang="en-GB" sz="1800">
                <a:latin typeface="Helvetica Neue Light"/>
                <a:ea typeface="Helvetica Neue Light"/>
                <a:cs typeface="Helvetica Neue Light"/>
                <a:sym typeface="Helvetica Neue Light"/>
              </a:rPr>
              <a:t>operaciones matemáticas: sumas, restas, multiplicaciones,etc.</a:t>
            </a:r>
            <a:endParaRPr sz="1800">
              <a:latin typeface="Helvetica Neue Light"/>
              <a:ea typeface="Helvetica Neue Light"/>
              <a:cs typeface="Helvetica Neue Light"/>
              <a:sym typeface="Helvetica Neue Light"/>
            </a:endParaRPr>
          </a:p>
        </p:txBody>
      </p:sp>
      <p:sp>
        <p:nvSpPr>
          <p:cNvPr id="437" name="Google Shape;437;p62"/>
          <p:cNvSpPr txBox="1"/>
          <p:nvPr/>
        </p:nvSpPr>
        <p:spPr>
          <a:xfrm>
            <a:off x="1191600" y="1465000"/>
            <a:ext cx="6635400" cy="35385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&lt;</a:t>
            </a:r>
            <a:r>
              <a:rPr lang="en-GB" sz="1500">
                <a:solidFill>
                  <a:srgbClr val="FF79C6"/>
                </a:solidFill>
                <a:latin typeface="Consolas"/>
                <a:ea typeface="Consolas"/>
                <a:cs typeface="Consolas"/>
                <a:sym typeface="Consolas"/>
              </a:rPr>
              <a:t>script</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var</a:t>
            </a:r>
            <a:r>
              <a:rPr lang="en-GB" sz="1500">
                <a:solidFill>
                  <a:srgbClr val="F8F8F2"/>
                </a:solidFill>
                <a:latin typeface="Consolas"/>
                <a:ea typeface="Consolas"/>
                <a:cs typeface="Consolas"/>
                <a:sym typeface="Consolas"/>
              </a:rPr>
              <a:t>   numeroA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BD93F9"/>
                </a:solidFill>
                <a:latin typeface="Consolas"/>
                <a:ea typeface="Consolas"/>
                <a:cs typeface="Consolas"/>
                <a:sym typeface="Consolas"/>
              </a:rPr>
              <a:t>1</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numeroB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BD93F9"/>
                </a:solidFill>
                <a:latin typeface="Consolas"/>
                <a:ea typeface="Consolas"/>
                <a:cs typeface="Consolas"/>
                <a:sym typeface="Consolas"/>
              </a:rPr>
              <a:t>2</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const</a:t>
            </a:r>
            <a:r>
              <a:rPr lang="en-GB" sz="1500">
                <a:solidFill>
                  <a:srgbClr val="F8F8F2"/>
                </a:solidFill>
                <a:latin typeface="Consolas"/>
                <a:ea typeface="Consolas"/>
                <a:cs typeface="Consolas"/>
                <a:sym typeface="Consolas"/>
              </a:rPr>
              <a:t> </a:t>
            </a:r>
            <a:r>
              <a:rPr lang="en-GB" sz="1500">
                <a:solidFill>
                  <a:srgbClr val="BD93F9"/>
                </a:solidFill>
                <a:latin typeface="Consolas"/>
                <a:ea typeface="Consolas"/>
                <a:cs typeface="Consolas"/>
                <a:sym typeface="Consolas"/>
              </a:rPr>
              <a:t>NUMEROC</a:t>
            </a: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BD93F9"/>
                </a:solidFill>
                <a:latin typeface="Consolas"/>
                <a:ea typeface="Consolas"/>
                <a:cs typeface="Consolas"/>
                <a:sym typeface="Consolas"/>
              </a:rPr>
              <a:t>3</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6272A4"/>
                </a:solidFill>
                <a:latin typeface="Consolas"/>
                <a:ea typeface="Consolas"/>
                <a:cs typeface="Consolas"/>
                <a:sym typeface="Consolas"/>
              </a:rPr>
              <a:t>//Suma  de dos números (1 + 2 = 3)</a:t>
            </a:r>
            <a:endParaRPr sz="15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resultadoSuma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numeroA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numeroB;</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6272A4"/>
                </a:solidFill>
                <a:latin typeface="Consolas"/>
                <a:ea typeface="Consolas"/>
                <a:cs typeface="Consolas"/>
                <a:sym typeface="Consolas"/>
              </a:rPr>
              <a:t>//Resta de dos números (2 - 1 = 1)</a:t>
            </a:r>
            <a:endParaRPr sz="15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resultadoResta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numeroB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numeroA;</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6272A4"/>
                </a:solidFill>
                <a:latin typeface="Consolas"/>
                <a:ea typeface="Consolas"/>
                <a:cs typeface="Consolas"/>
                <a:sym typeface="Consolas"/>
              </a:rPr>
              <a:t>//Producto de dos números (2 * 3 = 6)</a:t>
            </a:r>
            <a:endParaRPr sz="15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resultadoProducto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numeroB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BD93F9"/>
                </a:solidFill>
                <a:latin typeface="Consolas"/>
                <a:ea typeface="Consolas"/>
                <a:cs typeface="Consolas"/>
                <a:sym typeface="Consolas"/>
              </a:rPr>
              <a:t>NUMEROC</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&lt;/</a:t>
            </a:r>
            <a:r>
              <a:rPr lang="en-GB" sz="1500">
                <a:solidFill>
                  <a:srgbClr val="FF79C6"/>
                </a:solidFill>
                <a:latin typeface="Consolas"/>
                <a:ea typeface="Consolas"/>
                <a:cs typeface="Consolas"/>
                <a:sym typeface="Consolas"/>
              </a:rPr>
              <a:t>script</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pic>
        <p:nvPicPr>
          <p:cNvPr id="438" name="Google Shape;438;p62"/>
          <p:cNvPicPr preferRelativeResize="0"/>
          <p:nvPr/>
        </p:nvPicPr>
        <p:blipFill>
          <a:blip r:embed="rId3">
            <a:alphaModFix/>
          </a:blip>
          <a:stretch>
            <a:fillRect/>
          </a:stretch>
        </p:blipFill>
        <p:spPr>
          <a:xfrm>
            <a:off x="7887525" y="4753175"/>
            <a:ext cx="1186526" cy="330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42" name="Shape 442"/>
        <p:cNvGrpSpPr/>
        <p:nvPr/>
      </p:nvGrpSpPr>
      <p:grpSpPr>
        <a:xfrm>
          <a:off x="0" y="0"/>
          <a:ext cx="0" cy="0"/>
          <a:chOff x="0" y="0"/>
          <a:chExt cx="0" cy="0"/>
        </a:xfrm>
      </p:grpSpPr>
      <p:sp>
        <p:nvSpPr>
          <p:cNvPr id="443" name="Google Shape;443;p63"/>
          <p:cNvSpPr txBox="1"/>
          <p:nvPr/>
        </p:nvSpPr>
        <p:spPr>
          <a:xfrm>
            <a:off x="1151400" y="136600"/>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OPERACIONES BÁSICAS</a:t>
            </a:r>
            <a:endParaRPr i="1" sz="4000">
              <a:latin typeface="Anton"/>
              <a:ea typeface="Anton"/>
              <a:cs typeface="Anton"/>
              <a:sym typeface="Anton"/>
            </a:endParaRPr>
          </a:p>
        </p:txBody>
      </p:sp>
      <p:sp>
        <p:nvSpPr>
          <p:cNvPr id="444" name="Google Shape;444;p63"/>
          <p:cNvSpPr txBox="1"/>
          <p:nvPr/>
        </p:nvSpPr>
        <p:spPr>
          <a:xfrm>
            <a:off x="885450" y="731150"/>
            <a:ext cx="7356600" cy="81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latin typeface="Helvetica Neue Light"/>
                <a:ea typeface="Helvetica Neue Light"/>
                <a:cs typeface="Helvetica Neue Light"/>
                <a:sym typeface="Helvetica Neue Light"/>
              </a:rPr>
              <a:t>Con variables de tipo string (texto) se puede concatenar los valores, es decir, combinarlas.</a:t>
            </a:r>
            <a:endParaRPr sz="1800">
              <a:latin typeface="Helvetica Neue Light"/>
              <a:ea typeface="Helvetica Neue Light"/>
              <a:cs typeface="Helvetica Neue Light"/>
              <a:sym typeface="Helvetica Neue Light"/>
            </a:endParaRPr>
          </a:p>
        </p:txBody>
      </p:sp>
      <p:sp>
        <p:nvSpPr>
          <p:cNvPr id="445" name="Google Shape;445;p63"/>
          <p:cNvSpPr txBox="1"/>
          <p:nvPr/>
        </p:nvSpPr>
        <p:spPr>
          <a:xfrm>
            <a:off x="142950" y="1545350"/>
            <a:ext cx="8858100" cy="35385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&lt;</a:t>
            </a:r>
            <a:r>
              <a:rPr lang="en-GB" sz="1500">
                <a:solidFill>
                  <a:srgbClr val="FF79C6"/>
                </a:solidFill>
                <a:latin typeface="Consolas"/>
                <a:ea typeface="Consolas"/>
                <a:cs typeface="Consolas"/>
                <a:sym typeface="Consolas"/>
              </a:rPr>
              <a:t>script</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var</a:t>
            </a:r>
            <a:r>
              <a:rPr lang="en-GB" sz="1500">
                <a:solidFill>
                  <a:srgbClr val="F8F8F2"/>
                </a:solidFill>
                <a:latin typeface="Consolas"/>
                <a:ea typeface="Consolas"/>
                <a:cs typeface="Consolas"/>
                <a:sym typeface="Consolas"/>
              </a:rPr>
              <a:t>   textoA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E9F284"/>
                </a:solidFill>
                <a:latin typeface="Consolas"/>
                <a:ea typeface="Consolas"/>
                <a:cs typeface="Consolas"/>
                <a:sym typeface="Consolas"/>
              </a:rPr>
              <a:t>"</a:t>
            </a:r>
            <a:r>
              <a:rPr lang="en-GB" sz="1500">
                <a:solidFill>
                  <a:srgbClr val="F1FA8C"/>
                </a:solidFill>
                <a:latin typeface="Consolas"/>
                <a:ea typeface="Consolas"/>
                <a:cs typeface="Consolas"/>
                <a:sym typeface="Consolas"/>
              </a:rPr>
              <a:t>CODER</a:t>
            </a:r>
            <a:r>
              <a:rPr lang="en-GB" sz="1500">
                <a:solidFill>
                  <a:srgbClr val="E9F284"/>
                </a:solidFill>
                <a:latin typeface="Consolas"/>
                <a:ea typeface="Consolas"/>
                <a:cs typeface="Consolas"/>
                <a:sym typeface="Consolas"/>
              </a:rPr>
              <a:t>"</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textoB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E9F284"/>
                </a:solidFill>
                <a:latin typeface="Consolas"/>
                <a:ea typeface="Consolas"/>
                <a:cs typeface="Consolas"/>
                <a:sym typeface="Consolas"/>
              </a:rPr>
              <a:t>"</a:t>
            </a:r>
            <a:r>
              <a:rPr lang="en-GB" sz="1500">
                <a:solidFill>
                  <a:srgbClr val="F1FA8C"/>
                </a:solidFill>
                <a:latin typeface="Consolas"/>
                <a:ea typeface="Consolas"/>
                <a:cs typeface="Consolas"/>
                <a:sym typeface="Consolas"/>
              </a:rPr>
              <a:t>HOUSE</a:t>
            </a:r>
            <a:r>
              <a:rPr lang="en-GB" sz="1500">
                <a:solidFill>
                  <a:srgbClr val="E9F284"/>
                </a:solidFill>
                <a:latin typeface="Consolas"/>
                <a:ea typeface="Consolas"/>
                <a:cs typeface="Consolas"/>
                <a:sym typeface="Consolas"/>
              </a:rPr>
              <a:t>"</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const</a:t>
            </a:r>
            <a:r>
              <a:rPr lang="en-GB" sz="1500">
                <a:solidFill>
                  <a:srgbClr val="F8F8F2"/>
                </a:solidFill>
                <a:latin typeface="Consolas"/>
                <a:ea typeface="Consolas"/>
                <a:cs typeface="Consolas"/>
                <a:sym typeface="Consolas"/>
              </a:rPr>
              <a:t> </a:t>
            </a:r>
            <a:r>
              <a:rPr lang="en-GB" sz="1500">
                <a:solidFill>
                  <a:srgbClr val="BD93F9"/>
                </a:solidFill>
                <a:latin typeface="Consolas"/>
                <a:ea typeface="Consolas"/>
                <a:cs typeface="Consolas"/>
                <a:sym typeface="Consolas"/>
              </a:rPr>
              <a:t>BLANCO</a:t>
            </a: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E9F284"/>
                </a:solidFill>
                <a:latin typeface="Consolas"/>
                <a:ea typeface="Consolas"/>
                <a:cs typeface="Consolas"/>
                <a:sym typeface="Consolas"/>
              </a:rPr>
              <a:t>"</a:t>
            </a:r>
            <a:r>
              <a:rPr lang="en-GB" sz="1500">
                <a:solidFill>
                  <a:srgbClr val="F1FA8C"/>
                </a:solidFill>
                <a:latin typeface="Consolas"/>
                <a:ea typeface="Consolas"/>
                <a:cs typeface="Consolas"/>
                <a:sym typeface="Consolas"/>
              </a:rPr>
              <a:t> </a:t>
            </a:r>
            <a:r>
              <a:rPr lang="en-GB" sz="1500">
                <a:solidFill>
                  <a:srgbClr val="E9F284"/>
                </a:solidFill>
                <a:latin typeface="Consolas"/>
                <a:ea typeface="Consolas"/>
                <a:cs typeface="Consolas"/>
                <a:sym typeface="Consolas"/>
              </a:rPr>
              <a:t>"</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6272A4"/>
                </a:solidFill>
                <a:latin typeface="Consolas"/>
                <a:ea typeface="Consolas"/>
                <a:cs typeface="Consolas"/>
                <a:sym typeface="Consolas"/>
              </a:rPr>
              <a:t>//Concatenar textoA y textoB ("CODER" + "HOUSE" = "CODERHOUSE")</a:t>
            </a:r>
            <a:endParaRPr sz="15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resultadoA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textoA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textoB;</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6272A4"/>
                </a:solidFill>
                <a:latin typeface="Consolas"/>
                <a:ea typeface="Consolas"/>
                <a:cs typeface="Consolas"/>
                <a:sym typeface="Consolas"/>
              </a:rPr>
              <a:t>//Concatenar textoB y 1 ("HOUSE" + 1 = "HOUSE1")</a:t>
            </a:r>
            <a:endParaRPr sz="15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resultadoB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textoB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BD93F9"/>
                </a:solidFill>
                <a:latin typeface="Consolas"/>
                <a:ea typeface="Consolas"/>
                <a:cs typeface="Consolas"/>
                <a:sym typeface="Consolas"/>
              </a:rPr>
              <a:t>1</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6272A4"/>
                </a:solidFill>
                <a:latin typeface="Consolas"/>
                <a:ea typeface="Consolas"/>
                <a:cs typeface="Consolas"/>
                <a:sym typeface="Consolas"/>
              </a:rPr>
              <a:t>//Concatenar textoA, BLANCO y </a:t>
            </a:r>
            <a:r>
              <a:rPr lang="en-GB" sz="1500">
                <a:solidFill>
                  <a:srgbClr val="6272A4"/>
                </a:solidFill>
                <a:latin typeface="Consolas"/>
                <a:ea typeface="Consolas"/>
                <a:cs typeface="Consolas"/>
                <a:sym typeface="Consolas"/>
              </a:rPr>
              <a:t>textoB </a:t>
            </a:r>
            <a:r>
              <a:rPr lang="en-GB" sz="1500">
                <a:solidFill>
                  <a:srgbClr val="6272A4"/>
                </a:solidFill>
                <a:latin typeface="Consolas"/>
                <a:ea typeface="Consolas"/>
                <a:cs typeface="Consolas"/>
                <a:sym typeface="Consolas"/>
              </a:rPr>
              <a:t>("CODER" + " " + "HOUSE" = "CODER HOUSE")</a:t>
            </a:r>
            <a:endParaRPr sz="15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resultadoC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textoA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BD93F9"/>
                </a:solidFill>
                <a:latin typeface="Consolas"/>
                <a:ea typeface="Consolas"/>
                <a:cs typeface="Consolas"/>
                <a:sym typeface="Consolas"/>
              </a:rPr>
              <a:t>BLANCO</a:t>
            </a: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textoB;</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&lt;/</a:t>
            </a:r>
            <a:r>
              <a:rPr lang="en-GB" sz="1500">
                <a:solidFill>
                  <a:srgbClr val="FF79C6"/>
                </a:solidFill>
                <a:latin typeface="Consolas"/>
                <a:ea typeface="Consolas"/>
                <a:cs typeface="Consolas"/>
                <a:sym typeface="Consolas"/>
              </a:rPr>
              <a:t>script</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49" name="Shape 449"/>
        <p:cNvGrpSpPr/>
        <p:nvPr/>
      </p:nvGrpSpPr>
      <p:grpSpPr>
        <a:xfrm>
          <a:off x="0" y="0"/>
          <a:ext cx="0" cy="0"/>
          <a:chOff x="0" y="0"/>
          <a:chExt cx="0" cy="0"/>
        </a:xfrm>
      </p:grpSpPr>
      <p:sp>
        <p:nvSpPr>
          <p:cNvPr id="450" name="Google Shape;450;p64"/>
          <p:cNvSpPr txBox="1"/>
          <p:nvPr/>
        </p:nvSpPr>
        <p:spPr>
          <a:xfrm>
            <a:off x="1741200" y="2077200"/>
            <a:ext cx="5661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i="1" sz="3600">
              <a:latin typeface="Anton"/>
              <a:ea typeface="Anton"/>
              <a:cs typeface="Anton"/>
              <a:sym typeface="Anton"/>
            </a:endParaRPr>
          </a:p>
        </p:txBody>
      </p:sp>
      <p:pic>
        <p:nvPicPr>
          <p:cNvPr id="451" name="Google Shape;451;p6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52" name="Google Shape;452;p64"/>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6" name="Shape 456"/>
        <p:cNvGrpSpPr/>
        <p:nvPr/>
      </p:nvGrpSpPr>
      <p:grpSpPr>
        <a:xfrm>
          <a:off x="0" y="0"/>
          <a:ext cx="0" cy="0"/>
          <a:chOff x="0" y="0"/>
          <a:chExt cx="0" cy="0"/>
        </a:xfrm>
      </p:grpSpPr>
      <p:sp>
        <p:nvSpPr>
          <p:cNvPr id="457" name="Google Shape;457;p65"/>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GB"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n-GB"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30"/>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129" name="Google Shape;129;p30"/>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130" name="Google Shape;130;p30"/>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1" name="Shape 461"/>
        <p:cNvGrpSpPr/>
        <p:nvPr/>
      </p:nvGrpSpPr>
      <p:grpSpPr>
        <a:xfrm>
          <a:off x="0" y="0"/>
          <a:ext cx="0" cy="0"/>
          <a:chOff x="0" y="0"/>
          <a:chExt cx="0" cy="0"/>
        </a:xfrm>
      </p:grpSpPr>
      <p:sp>
        <p:nvSpPr>
          <p:cNvPr id="462" name="Google Shape;462;p66"/>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PROMPT, CONSOLA Y ALERT</a:t>
            </a:r>
            <a:endParaRPr i="1" sz="3600">
              <a:solidFill>
                <a:srgbClr val="E0FF00"/>
              </a:solidFill>
              <a:latin typeface="Anton"/>
              <a:ea typeface="Anton"/>
              <a:cs typeface="Anton"/>
              <a:sym typeface="Anto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66" name="Shape 466"/>
        <p:cNvGrpSpPr/>
        <p:nvPr/>
      </p:nvGrpSpPr>
      <p:grpSpPr>
        <a:xfrm>
          <a:off x="0" y="0"/>
          <a:ext cx="0" cy="0"/>
          <a:chOff x="0" y="0"/>
          <a:chExt cx="0" cy="0"/>
        </a:xfrm>
      </p:grpSpPr>
      <p:sp>
        <p:nvSpPr>
          <p:cNvPr id="467" name="Google Shape;467;p67"/>
          <p:cNvSpPr txBox="1"/>
          <p:nvPr/>
        </p:nvSpPr>
        <p:spPr>
          <a:xfrm>
            <a:off x="1082400" y="857925"/>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PROMPT</a:t>
            </a:r>
            <a:endParaRPr i="1" sz="4000">
              <a:latin typeface="Anton"/>
              <a:ea typeface="Anton"/>
              <a:cs typeface="Anton"/>
              <a:sym typeface="Anton"/>
            </a:endParaRPr>
          </a:p>
        </p:txBody>
      </p:sp>
      <p:pic>
        <p:nvPicPr>
          <p:cNvPr id="468" name="Google Shape;468;p6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69" name="Google Shape;469;p67"/>
          <p:cNvSpPr txBox="1"/>
          <p:nvPr/>
        </p:nvSpPr>
        <p:spPr>
          <a:xfrm>
            <a:off x="952975" y="1550325"/>
            <a:ext cx="7294500" cy="167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La sentencia  </a:t>
            </a:r>
            <a:r>
              <a:rPr lang="en-GB" sz="2000">
                <a:solidFill>
                  <a:schemeClr val="dk1"/>
                </a:solidFill>
                <a:highlight>
                  <a:srgbClr val="E0FF00"/>
                </a:highlight>
                <a:latin typeface="Helvetica Neue Light"/>
                <a:ea typeface="Helvetica Neue Light"/>
                <a:cs typeface="Helvetica Neue Light"/>
                <a:sym typeface="Helvetica Neue Light"/>
              </a:rPr>
              <a:t>prompt()</a:t>
            </a:r>
            <a:r>
              <a:rPr lang="en-GB" sz="2000">
                <a:latin typeface="Helvetica Neue Light"/>
                <a:ea typeface="Helvetica Neue Light"/>
                <a:cs typeface="Helvetica Neue Light"/>
                <a:sym typeface="Helvetica Neue Light"/>
              </a:rPr>
              <a:t> mostrará un cuadro de diálogo para que el usuario ingrese un dato. Se puede proporcionar un mensaje que se colocará sobre el campo de texto. El valor que devuelve es una cadena que representa lo que el usuario ingresó.</a:t>
            </a:r>
            <a:endParaRPr sz="2000">
              <a:latin typeface="Helvetica Neue Light"/>
              <a:ea typeface="Helvetica Neue Light"/>
              <a:cs typeface="Helvetica Neue Light"/>
              <a:sym typeface="Helvetica Neue Light"/>
            </a:endParaRPr>
          </a:p>
        </p:txBody>
      </p:sp>
      <p:sp>
        <p:nvSpPr>
          <p:cNvPr id="470" name="Google Shape;470;p67"/>
          <p:cNvSpPr txBox="1"/>
          <p:nvPr/>
        </p:nvSpPr>
        <p:spPr>
          <a:xfrm>
            <a:off x="1195498" y="3398850"/>
            <a:ext cx="6753000" cy="1320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let</a:t>
            </a:r>
            <a:r>
              <a:rPr lang="en-GB" sz="1600">
                <a:solidFill>
                  <a:srgbClr val="F8F8F2"/>
                </a:solidFill>
                <a:latin typeface="Consolas"/>
                <a:ea typeface="Consolas"/>
                <a:cs typeface="Consolas"/>
                <a:sym typeface="Consolas"/>
              </a:rPr>
              <a:t> nombreIngresado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50FA7B"/>
                </a:solidFill>
                <a:latin typeface="Consolas"/>
                <a:ea typeface="Consolas"/>
                <a:cs typeface="Consolas"/>
                <a:sym typeface="Consolas"/>
              </a:rPr>
              <a:t>prompt</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Ingrese su nombre</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0434"/>
              </a:lnSpc>
              <a:spcBef>
                <a:spcPts val="0"/>
              </a:spcBef>
              <a:spcAft>
                <a:spcPts val="0"/>
              </a:spcAft>
              <a:buClr>
                <a:schemeClr val="dk1"/>
              </a:buClr>
              <a:buSzPts val="1100"/>
              <a:buFont typeface="Arial"/>
              <a:buNone/>
            </a:pPr>
            <a:r>
              <a:t/>
            </a:r>
            <a:endParaRPr sz="1600">
              <a:solidFill>
                <a:srgbClr val="999999"/>
              </a:solidFill>
              <a:highlight>
                <a:srgbClr val="151515"/>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8"/>
          <p:cNvSpPr txBox="1"/>
          <p:nvPr/>
        </p:nvSpPr>
        <p:spPr>
          <a:xfrm>
            <a:off x="4973875" y="1618325"/>
            <a:ext cx="3740100" cy="259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En la pantalla del navegador, el usuario verá una ventana sobre la web que le solicitará un dato.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Al valor que el usuario ingresa se lo conoce por el </a:t>
            </a:r>
            <a:r>
              <a:rPr lang="en-GB" sz="2000">
                <a:solidFill>
                  <a:schemeClr val="dk1"/>
                </a:solidFill>
                <a:highlight>
                  <a:srgbClr val="FFFFFF"/>
                </a:highlight>
                <a:latin typeface="Helvetica Neue Light"/>
                <a:ea typeface="Helvetica Neue Light"/>
                <a:cs typeface="Helvetica Neue Light"/>
                <a:sym typeface="Helvetica Neue Light"/>
              </a:rPr>
              <a:t>término</a:t>
            </a:r>
            <a:r>
              <a:rPr lang="en-GB" sz="2000">
                <a:solidFill>
                  <a:schemeClr val="dk1"/>
                </a:solidFill>
                <a:highlight>
                  <a:srgbClr val="FFFFFF"/>
                </a:highlight>
                <a:latin typeface="Helvetica Neue Light"/>
                <a:ea typeface="Helvetica Neue Light"/>
                <a:cs typeface="Helvetica Neue Light"/>
                <a:sym typeface="Helvetica Neue Light"/>
              </a:rPr>
              <a:t> de </a:t>
            </a:r>
            <a:r>
              <a:rPr b="1" i="1" lang="en-GB" sz="2000">
                <a:solidFill>
                  <a:schemeClr val="dk1"/>
                </a:solidFill>
                <a:highlight>
                  <a:srgbClr val="FFFFFF"/>
                </a:highlight>
                <a:latin typeface="Helvetica Neue"/>
                <a:ea typeface="Helvetica Neue"/>
                <a:cs typeface="Helvetica Neue"/>
                <a:sym typeface="Helvetica Neue"/>
              </a:rPr>
              <a:t>entrada.</a:t>
            </a:r>
            <a:endParaRPr b="1" i="1" sz="2000">
              <a:solidFill>
                <a:schemeClr val="dk1"/>
              </a:solidFill>
              <a:highlight>
                <a:srgbClr val="FFFFFF"/>
              </a:highlight>
              <a:latin typeface="Helvetica Neue"/>
              <a:ea typeface="Helvetica Neue"/>
              <a:cs typeface="Helvetica Neue"/>
              <a:sym typeface="Helvetica Neue"/>
            </a:endParaRPr>
          </a:p>
        </p:txBody>
      </p:sp>
      <p:sp>
        <p:nvSpPr>
          <p:cNvPr id="476" name="Google Shape;476;p68"/>
          <p:cNvSpPr txBox="1"/>
          <p:nvPr/>
        </p:nvSpPr>
        <p:spPr>
          <a:xfrm>
            <a:off x="4973875" y="800925"/>
            <a:ext cx="47769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DE PROMPT </a:t>
            </a:r>
            <a:endParaRPr i="1" sz="2600">
              <a:latin typeface="Anton"/>
              <a:ea typeface="Anton"/>
              <a:cs typeface="Anton"/>
              <a:sym typeface="Anton"/>
            </a:endParaRPr>
          </a:p>
        </p:txBody>
      </p:sp>
      <p:pic>
        <p:nvPicPr>
          <p:cNvPr id="477" name="Google Shape;477;p6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8" name="Google Shape;478;p68"/>
          <p:cNvPicPr preferRelativeResize="0"/>
          <p:nvPr/>
        </p:nvPicPr>
        <p:blipFill rotWithShape="1">
          <a:blip r:embed="rId4">
            <a:alphaModFix/>
          </a:blip>
          <a:srcRect b="0" l="0" r="0" t="0"/>
          <a:stretch/>
        </p:blipFill>
        <p:spPr>
          <a:xfrm>
            <a:off x="91775" y="1618313"/>
            <a:ext cx="4882099" cy="20306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82" name="Shape 482"/>
        <p:cNvGrpSpPr/>
        <p:nvPr/>
      </p:nvGrpSpPr>
      <p:grpSpPr>
        <a:xfrm>
          <a:off x="0" y="0"/>
          <a:ext cx="0" cy="0"/>
          <a:chOff x="0" y="0"/>
          <a:chExt cx="0" cy="0"/>
        </a:xfrm>
      </p:grpSpPr>
      <p:sp>
        <p:nvSpPr>
          <p:cNvPr id="483" name="Google Shape;483;p69"/>
          <p:cNvSpPr txBox="1"/>
          <p:nvPr/>
        </p:nvSpPr>
        <p:spPr>
          <a:xfrm>
            <a:off x="1082400" y="857925"/>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CONSOLA</a:t>
            </a:r>
            <a:endParaRPr i="1" sz="4000">
              <a:latin typeface="Anton"/>
              <a:ea typeface="Anton"/>
              <a:cs typeface="Anton"/>
              <a:sym typeface="Anton"/>
            </a:endParaRPr>
          </a:p>
        </p:txBody>
      </p:sp>
      <p:pic>
        <p:nvPicPr>
          <p:cNvPr id="484" name="Google Shape;484;p6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85" name="Google Shape;485;p69"/>
          <p:cNvSpPr txBox="1"/>
          <p:nvPr/>
        </p:nvSpPr>
        <p:spPr>
          <a:xfrm>
            <a:off x="952975" y="1550325"/>
            <a:ext cx="7294500" cy="167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La sentencia </a:t>
            </a:r>
            <a:r>
              <a:rPr lang="en-GB" sz="2000">
                <a:highlight>
                  <a:srgbClr val="E0FF00"/>
                </a:highlight>
                <a:latin typeface="Helvetica Neue Light"/>
                <a:ea typeface="Helvetica Neue Light"/>
                <a:cs typeface="Helvetica Neue Light"/>
                <a:sym typeface="Helvetica Neue Light"/>
              </a:rPr>
              <a:t>console.log()</a:t>
            </a:r>
            <a:r>
              <a:rPr lang="en-GB" sz="2000">
                <a:latin typeface="Helvetica Neue Light"/>
                <a:ea typeface="Helvetica Neue Light"/>
                <a:cs typeface="Helvetica Neue Light"/>
                <a:sym typeface="Helvetica Neue Light"/>
              </a:rPr>
              <a:t> muestra el mensaje que pasemos como parámetro a la llamada en la consola JavaScript del Navegador web.</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486" name="Google Shape;486;p69"/>
          <p:cNvSpPr txBox="1"/>
          <p:nvPr/>
        </p:nvSpPr>
        <p:spPr>
          <a:xfrm>
            <a:off x="1170673" y="3191325"/>
            <a:ext cx="6753000" cy="1320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console.</a:t>
            </a:r>
            <a:r>
              <a:rPr lang="en-GB" sz="1600">
                <a:solidFill>
                  <a:srgbClr val="50FA7B"/>
                </a:solidFill>
                <a:latin typeface="Consolas"/>
                <a:ea typeface="Consolas"/>
                <a:cs typeface="Consolas"/>
                <a:sym typeface="Consolas"/>
              </a:rPr>
              <a:t>log</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Mensaje de prueba</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0434"/>
              </a:lnSpc>
              <a:spcBef>
                <a:spcPts val="0"/>
              </a:spcBef>
              <a:spcAft>
                <a:spcPts val="0"/>
              </a:spcAft>
              <a:buClr>
                <a:schemeClr val="dk1"/>
              </a:buClr>
              <a:buSzPts val="1100"/>
              <a:buFont typeface="Arial"/>
              <a:buNone/>
            </a:pPr>
            <a:r>
              <a:t/>
            </a:r>
            <a:endParaRPr sz="1600">
              <a:solidFill>
                <a:srgbClr val="ABB2B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0"/>
          <p:cNvSpPr txBox="1"/>
          <p:nvPr/>
        </p:nvSpPr>
        <p:spPr>
          <a:xfrm>
            <a:off x="4973875" y="1618325"/>
            <a:ext cx="3740100" cy="167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En Chrome, la consola del navegador está disponible accediendo mediante:</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i="1" lang="en-GB" sz="2000">
                <a:solidFill>
                  <a:schemeClr val="dk1"/>
                </a:solidFill>
                <a:highlight>
                  <a:srgbClr val="E0FF00"/>
                </a:highlight>
                <a:latin typeface="Helvetica Neue Light"/>
                <a:ea typeface="Helvetica Neue Light"/>
                <a:cs typeface="Helvetica Neue Light"/>
                <a:sym typeface="Helvetica Neue Light"/>
              </a:rPr>
              <a:t>Botón derecho sobre alguna parte de la web &gt; Inspeccionar &gt; Consola</a:t>
            </a:r>
            <a:endParaRPr i="1" sz="2000">
              <a:solidFill>
                <a:schemeClr val="dk1"/>
              </a:solidFill>
              <a:highlight>
                <a:srgbClr val="E0FF00"/>
              </a:highlight>
              <a:latin typeface="Helvetica Neue Light"/>
              <a:ea typeface="Helvetica Neue Light"/>
              <a:cs typeface="Helvetica Neue Light"/>
              <a:sym typeface="Helvetica Neue Light"/>
            </a:endParaRPr>
          </a:p>
        </p:txBody>
      </p:sp>
      <p:sp>
        <p:nvSpPr>
          <p:cNvPr id="492" name="Google Shape;492;p70"/>
          <p:cNvSpPr txBox="1"/>
          <p:nvPr/>
        </p:nvSpPr>
        <p:spPr>
          <a:xfrm>
            <a:off x="4973875" y="800925"/>
            <a:ext cx="47769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DE CONSOLE.LOG</a:t>
            </a:r>
            <a:endParaRPr i="1" sz="2600">
              <a:latin typeface="Anton"/>
              <a:ea typeface="Anton"/>
              <a:cs typeface="Anton"/>
              <a:sym typeface="Anton"/>
            </a:endParaRPr>
          </a:p>
        </p:txBody>
      </p:sp>
      <p:pic>
        <p:nvPicPr>
          <p:cNvPr id="493" name="Google Shape;493;p7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94" name="Google Shape;494;p70"/>
          <p:cNvPicPr preferRelativeResize="0"/>
          <p:nvPr/>
        </p:nvPicPr>
        <p:blipFill>
          <a:blip r:embed="rId4">
            <a:alphaModFix/>
          </a:blip>
          <a:stretch>
            <a:fillRect/>
          </a:stretch>
        </p:blipFill>
        <p:spPr>
          <a:xfrm>
            <a:off x="3" y="777940"/>
            <a:ext cx="4672200" cy="13304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98" name="Shape 498"/>
        <p:cNvGrpSpPr/>
        <p:nvPr/>
      </p:nvGrpSpPr>
      <p:grpSpPr>
        <a:xfrm>
          <a:off x="0" y="0"/>
          <a:ext cx="0" cy="0"/>
          <a:chOff x="0" y="0"/>
          <a:chExt cx="0" cy="0"/>
        </a:xfrm>
      </p:grpSpPr>
      <p:sp>
        <p:nvSpPr>
          <p:cNvPr id="499" name="Google Shape;499;p71"/>
          <p:cNvSpPr txBox="1"/>
          <p:nvPr/>
        </p:nvSpPr>
        <p:spPr>
          <a:xfrm>
            <a:off x="1082400" y="857925"/>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ALERT</a:t>
            </a:r>
            <a:endParaRPr i="1" sz="4000">
              <a:latin typeface="Anton"/>
              <a:ea typeface="Anton"/>
              <a:cs typeface="Anton"/>
              <a:sym typeface="Anton"/>
            </a:endParaRPr>
          </a:p>
        </p:txBody>
      </p:sp>
      <p:pic>
        <p:nvPicPr>
          <p:cNvPr id="500" name="Google Shape;500;p7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01" name="Google Shape;501;p71"/>
          <p:cNvSpPr txBox="1"/>
          <p:nvPr/>
        </p:nvSpPr>
        <p:spPr>
          <a:xfrm>
            <a:off x="952975" y="1550325"/>
            <a:ext cx="7294500" cy="167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La sentencia </a:t>
            </a:r>
            <a:r>
              <a:rPr lang="en-GB" sz="2000">
                <a:highlight>
                  <a:srgbClr val="E0FF00"/>
                </a:highlight>
                <a:latin typeface="Helvetica Neue Light"/>
                <a:ea typeface="Helvetica Neue Light"/>
                <a:cs typeface="Helvetica Neue Light"/>
                <a:sym typeface="Helvetica Neue Light"/>
              </a:rPr>
              <a:t>alert()</a:t>
            </a:r>
            <a:r>
              <a:rPr lang="en-GB" sz="2000">
                <a:latin typeface="Helvetica Neue Light"/>
                <a:ea typeface="Helvetica Neue Light"/>
                <a:cs typeface="Helvetica Neue Light"/>
                <a:sym typeface="Helvetica Neue Light"/>
              </a:rPr>
              <a:t> mostrará una ventana sobre la página web que estemos accediendo mostrando el mensaje que se pase como parámetro a la llamada.</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502" name="Google Shape;502;p71"/>
          <p:cNvSpPr txBox="1"/>
          <p:nvPr/>
        </p:nvSpPr>
        <p:spPr>
          <a:xfrm>
            <a:off x="1170673" y="3191325"/>
            <a:ext cx="6753000" cy="1320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50FA7B"/>
                </a:solidFill>
                <a:latin typeface="Consolas"/>
                <a:ea typeface="Consolas"/>
                <a:cs typeface="Consolas"/>
                <a:sym typeface="Consolas"/>
              </a:rPr>
              <a:t>alert</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¡Hola Coder!</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nsolas"/>
              <a:ea typeface="Consolas"/>
              <a:cs typeface="Consolas"/>
              <a:sym typeface="Consolas"/>
            </a:endParaRPr>
          </a:p>
          <a:p>
            <a:pPr indent="0" lvl="0" marL="0" rtl="0" algn="l">
              <a:lnSpc>
                <a:spcPct val="130434"/>
              </a:lnSpc>
              <a:spcBef>
                <a:spcPts val="0"/>
              </a:spcBef>
              <a:spcAft>
                <a:spcPts val="0"/>
              </a:spcAft>
              <a:buClr>
                <a:schemeClr val="dk1"/>
              </a:buClr>
              <a:buSzPts val="1100"/>
              <a:buFont typeface="Arial"/>
              <a:buNone/>
            </a:pPr>
            <a:r>
              <a:t/>
            </a:r>
            <a:endParaRPr sz="1600">
              <a:solidFill>
                <a:srgbClr val="ABB2B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2"/>
          <p:cNvSpPr txBox="1"/>
          <p:nvPr/>
        </p:nvSpPr>
        <p:spPr>
          <a:xfrm>
            <a:off x="4973875" y="1618325"/>
            <a:ext cx="3780600" cy="28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En la pantalla del navegador, el usuario verá una ventana sobre la web que muestra un mensaje.</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Al valor que mostramos al </a:t>
            </a:r>
            <a:r>
              <a:rPr lang="en-GB" sz="2000">
                <a:solidFill>
                  <a:schemeClr val="dk1"/>
                </a:solidFill>
                <a:highlight>
                  <a:srgbClr val="FFFFFF"/>
                </a:highlight>
                <a:latin typeface="Helvetica Neue Light"/>
                <a:ea typeface="Helvetica Neue Light"/>
                <a:cs typeface="Helvetica Neue Light"/>
                <a:sym typeface="Helvetica Neue Light"/>
              </a:rPr>
              <a:t>usuario</a:t>
            </a:r>
            <a:r>
              <a:rPr lang="en-GB" sz="2000">
                <a:solidFill>
                  <a:schemeClr val="dk1"/>
                </a:solidFill>
                <a:highlight>
                  <a:srgbClr val="FFFFFF"/>
                </a:highlight>
                <a:latin typeface="Helvetica Neue Light"/>
                <a:ea typeface="Helvetica Neue Light"/>
                <a:cs typeface="Helvetica Neue Light"/>
                <a:sym typeface="Helvetica Neue Light"/>
              </a:rPr>
              <a:t> </a:t>
            </a:r>
            <a:r>
              <a:rPr lang="en-GB" sz="2000">
                <a:solidFill>
                  <a:schemeClr val="dk1"/>
                </a:solidFill>
                <a:highlight>
                  <a:srgbClr val="FFFFFF"/>
                </a:highlight>
                <a:latin typeface="Helvetica Neue Light"/>
                <a:ea typeface="Helvetica Neue Light"/>
                <a:cs typeface="Helvetica Neue Light"/>
                <a:sym typeface="Helvetica Neue Light"/>
              </a:rPr>
              <a:t>como un resultado </a:t>
            </a:r>
            <a:r>
              <a:rPr lang="en-GB" sz="2000">
                <a:solidFill>
                  <a:schemeClr val="dk1"/>
                </a:solidFill>
                <a:highlight>
                  <a:srgbClr val="FFFFFF"/>
                </a:highlight>
                <a:latin typeface="Helvetica Neue Light"/>
                <a:ea typeface="Helvetica Neue Light"/>
                <a:cs typeface="Helvetica Neue Light"/>
                <a:sym typeface="Helvetica Neue Light"/>
              </a:rPr>
              <a:t>se lo conoce por el término de </a:t>
            </a:r>
            <a:r>
              <a:rPr b="1" i="1" lang="en-GB" sz="2000">
                <a:solidFill>
                  <a:schemeClr val="dk1"/>
                </a:solidFill>
                <a:highlight>
                  <a:srgbClr val="FFFFFF"/>
                </a:highlight>
                <a:latin typeface="Helvetica Neue"/>
                <a:ea typeface="Helvetica Neue"/>
                <a:cs typeface="Helvetica Neue"/>
                <a:sym typeface="Helvetica Neue"/>
              </a:rPr>
              <a:t>salida</a:t>
            </a:r>
            <a:r>
              <a:rPr b="1" i="1" lang="en-GB" sz="2000">
                <a:solidFill>
                  <a:schemeClr val="dk1"/>
                </a:solidFill>
                <a:highlight>
                  <a:srgbClr val="FFFFFF"/>
                </a:highlight>
                <a:latin typeface="Helvetica Neue"/>
                <a:ea typeface="Helvetica Neue"/>
                <a:cs typeface="Helvetica Neue"/>
                <a:sym typeface="Helvetica Neue"/>
              </a:rPr>
              <a:t>.</a:t>
            </a:r>
            <a:endParaRPr b="1" i="1" sz="2000">
              <a:solidFill>
                <a:schemeClr val="dk1"/>
              </a:solidFill>
              <a:highlight>
                <a:srgbClr val="FFFFFF"/>
              </a:highlight>
              <a:latin typeface="Helvetica Neue"/>
              <a:ea typeface="Helvetica Neue"/>
              <a:cs typeface="Helvetica Neue"/>
              <a:sym typeface="Helvetica Neue"/>
            </a:endParaRPr>
          </a:p>
        </p:txBody>
      </p:sp>
      <p:sp>
        <p:nvSpPr>
          <p:cNvPr id="508" name="Google Shape;508;p72"/>
          <p:cNvSpPr txBox="1"/>
          <p:nvPr/>
        </p:nvSpPr>
        <p:spPr>
          <a:xfrm>
            <a:off x="4973875" y="800925"/>
            <a:ext cx="47769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DE ALERT </a:t>
            </a:r>
            <a:endParaRPr i="1" sz="2600">
              <a:latin typeface="Anton"/>
              <a:ea typeface="Anton"/>
              <a:cs typeface="Anton"/>
              <a:sym typeface="Anton"/>
            </a:endParaRPr>
          </a:p>
        </p:txBody>
      </p:sp>
      <p:pic>
        <p:nvPicPr>
          <p:cNvPr id="509" name="Google Shape;509;p7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10" name="Google Shape;510;p72"/>
          <p:cNvPicPr preferRelativeResize="0"/>
          <p:nvPr/>
        </p:nvPicPr>
        <p:blipFill>
          <a:blip r:embed="rId4">
            <a:alphaModFix/>
          </a:blip>
          <a:stretch>
            <a:fillRect/>
          </a:stretch>
        </p:blipFill>
        <p:spPr>
          <a:xfrm>
            <a:off x="71575" y="2159175"/>
            <a:ext cx="4902300" cy="1372800"/>
          </a:xfrm>
          <a:prstGeom prst="rect">
            <a:avLst/>
          </a:prstGeom>
          <a:noFill/>
          <a:ln>
            <a:noFill/>
          </a:ln>
          <a:effectLst>
            <a:outerShdw blurRad="57150" rotWithShape="0" algn="bl" dir="5400000" dist="19050">
              <a:schemeClr val="dk1">
                <a:alpha val="50000"/>
              </a:schemeClr>
            </a:outerShdw>
          </a:effectLst>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FFBC"/>
        </a:solidFill>
      </p:bgPr>
    </p:bg>
    <p:spTree>
      <p:nvGrpSpPr>
        <p:cNvPr id="514" name="Shape 514"/>
        <p:cNvGrpSpPr/>
        <p:nvPr/>
      </p:nvGrpSpPr>
      <p:grpSpPr>
        <a:xfrm>
          <a:off x="0" y="0"/>
          <a:ext cx="0" cy="0"/>
          <a:chOff x="0" y="0"/>
          <a:chExt cx="0" cy="0"/>
        </a:xfrm>
      </p:grpSpPr>
      <p:sp>
        <p:nvSpPr>
          <p:cNvPr id="515" name="Google Shape;515;p73"/>
          <p:cNvSpPr txBox="1"/>
          <p:nvPr/>
        </p:nvSpPr>
        <p:spPr>
          <a:xfrm>
            <a:off x="988725" y="912775"/>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ALGORITMO</a:t>
            </a:r>
            <a:endParaRPr i="1" sz="4000">
              <a:latin typeface="Anton"/>
              <a:ea typeface="Anton"/>
              <a:cs typeface="Anton"/>
              <a:sym typeface="Anton"/>
            </a:endParaRPr>
          </a:p>
        </p:txBody>
      </p:sp>
      <p:sp>
        <p:nvSpPr>
          <p:cNvPr id="516" name="Google Shape;516;p73"/>
          <p:cNvSpPr txBox="1"/>
          <p:nvPr/>
        </p:nvSpPr>
        <p:spPr>
          <a:xfrm>
            <a:off x="1153900" y="1976925"/>
            <a:ext cx="7257900" cy="1890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En programación, un algoritmo es un </a:t>
            </a:r>
            <a:r>
              <a:rPr b="1" lang="en-GB" sz="2000">
                <a:latin typeface="Helvetica Neue"/>
                <a:ea typeface="Helvetica Neue"/>
                <a:cs typeface="Helvetica Neue"/>
                <a:sym typeface="Helvetica Neue"/>
              </a:rPr>
              <a:t>conjunto de procedimientos o funciones ordenados que se necesitan para realizar cierta operación o acción.</a:t>
            </a:r>
            <a:r>
              <a:rPr lang="en-GB" sz="2000">
                <a:latin typeface="Helvetica Neue Light"/>
                <a:ea typeface="Helvetica Neue Light"/>
                <a:cs typeface="Helvetica Neue Light"/>
                <a:sym typeface="Helvetica Neue Light"/>
              </a:rPr>
              <a:t> Por ejemplo, en una suma el algoritmo implica tomar un dato, sumarlo a otro y obtener un resultado.</a:t>
            </a:r>
            <a:endParaRPr sz="2000">
              <a:latin typeface="Helvetica Neue Light"/>
              <a:ea typeface="Helvetica Neue Light"/>
              <a:cs typeface="Helvetica Neue Light"/>
              <a:sym typeface="Helvetica Neue Light"/>
            </a:endParaRPr>
          </a:p>
        </p:txBody>
      </p:sp>
      <p:pic>
        <p:nvPicPr>
          <p:cNvPr id="517" name="Google Shape;517;p7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21" name="Shape 521"/>
        <p:cNvGrpSpPr/>
        <p:nvPr/>
      </p:nvGrpSpPr>
      <p:grpSpPr>
        <a:xfrm>
          <a:off x="0" y="0"/>
          <a:ext cx="0" cy="0"/>
          <a:chOff x="0" y="0"/>
          <a:chExt cx="0" cy="0"/>
        </a:xfrm>
      </p:grpSpPr>
      <p:sp>
        <p:nvSpPr>
          <p:cNvPr id="522" name="Google Shape;522;p74"/>
          <p:cNvSpPr txBox="1"/>
          <p:nvPr/>
        </p:nvSpPr>
        <p:spPr>
          <a:xfrm>
            <a:off x="884400" y="223075"/>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EJEMPLO DE SCRIPT COMPLETO</a:t>
            </a:r>
            <a:endParaRPr i="1" sz="4000">
              <a:latin typeface="Anton"/>
              <a:ea typeface="Anton"/>
              <a:cs typeface="Anton"/>
              <a:sym typeface="Anton"/>
            </a:endParaRPr>
          </a:p>
        </p:txBody>
      </p:sp>
      <p:sp>
        <p:nvSpPr>
          <p:cNvPr id="523" name="Google Shape;523;p74"/>
          <p:cNvSpPr txBox="1"/>
          <p:nvPr/>
        </p:nvSpPr>
        <p:spPr>
          <a:xfrm>
            <a:off x="585900" y="1022425"/>
            <a:ext cx="7972200" cy="591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Este es un ejemplo de un Script JS corriendo en un archivo HTML.</a:t>
            </a:r>
            <a:endParaRPr sz="2000">
              <a:latin typeface="Helvetica Neue Light"/>
              <a:ea typeface="Helvetica Neue Light"/>
              <a:cs typeface="Helvetica Neue Light"/>
              <a:sym typeface="Helvetica Neue Light"/>
            </a:endParaRPr>
          </a:p>
        </p:txBody>
      </p:sp>
      <p:sp>
        <p:nvSpPr>
          <p:cNvPr id="524" name="Google Shape;524;p74"/>
          <p:cNvSpPr txBox="1"/>
          <p:nvPr/>
        </p:nvSpPr>
        <p:spPr>
          <a:xfrm>
            <a:off x="1015900" y="1548250"/>
            <a:ext cx="7375200" cy="34422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&lt;!</a:t>
            </a:r>
            <a:r>
              <a:rPr lang="en-GB" sz="1500">
                <a:solidFill>
                  <a:srgbClr val="FF79C6"/>
                </a:solidFill>
                <a:latin typeface="Consolas"/>
                <a:ea typeface="Consolas"/>
                <a:cs typeface="Consolas"/>
                <a:sym typeface="Consolas"/>
              </a:rPr>
              <a:t>DOCTYPE</a:t>
            </a:r>
            <a:r>
              <a:rPr lang="en-GB" sz="1500">
                <a:solidFill>
                  <a:srgbClr val="F8F8F2"/>
                </a:solidFill>
                <a:latin typeface="Consolas"/>
                <a:ea typeface="Consolas"/>
                <a:cs typeface="Consolas"/>
                <a:sym typeface="Consolas"/>
              </a:rPr>
              <a:t> </a:t>
            </a:r>
            <a:r>
              <a:rPr i="1" lang="en-GB" sz="1500">
                <a:solidFill>
                  <a:srgbClr val="50FA7B"/>
                </a:solidFill>
                <a:latin typeface="Consolas"/>
                <a:ea typeface="Consolas"/>
                <a:cs typeface="Consolas"/>
                <a:sym typeface="Consolas"/>
              </a:rPr>
              <a:t>html</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&lt;</a:t>
            </a:r>
            <a:r>
              <a:rPr lang="en-GB" sz="1500">
                <a:solidFill>
                  <a:srgbClr val="FF79C6"/>
                </a:solidFill>
                <a:latin typeface="Consolas"/>
                <a:ea typeface="Consolas"/>
                <a:cs typeface="Consolas"/>
                <a:sym typeface="Consolas"/>
              </a:rPr>
              <a:t>html</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&lt;</a:t>
            </a:r>
            <a:r>
              <a:rPr lang="en-GB" sz="1500">
                <a:solidFill>
                  <a:srgbClr val="FF79C6"/>
                </a:solidFill>
                <a:latin typeface="Consolas"/>
                <a:ea typeface="Consolas"/>
                <a:cs typeface="Consolas"/>
                <a:sym typeface="Consolas"/>
              </a:rPr>
              <a:t>head</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&lt;</a:t>
            </a:r>
            <a:r>
              <a:rPr lang="en-GB" sz="1500">
                <a:solidFill>
                  <a:srgbClr val="FF79C6"/>
                </a:solidFill>
                <a:latin typeface="Consolas"/>
                <a:ea typeface="Consolas"/>
                <a:cs typeface="Consolas"/>
                <a:sym typeface="Consolas"/>
              </a:rPr>
              <a:t>title</a:t>
            </a:r>
            <a:r>
              <a:rPr lang="en-GB" sz="1500">
                <a:solidFill>
                  <a:srgbClr val="F8F8F2"/>
                </a:solidFill>
                <a:latin typeface="Consolas"/>
                <a:ea typeface="Consolas"/>
                <a:cs typeface="Consolas"/>
                <a:sym typeface="Consolas"/>
              </a:rPr>
              <a:t>&gt;Mi primer App - CoderHouse&lt;/</a:t>
            </a:r>
            <a:r>
              <a:rPr lang="en-GB" sz="1500">
                <a:solidFill>
                  <a:srgbClr val="FF79C6"/>
                </a:solidFill>
                <a:latin typeface="Consolas"/>
                <a:ea typeface="Consolas"/>
                <a:cs typeface="Consolas"/>
                <a:sym typeface="Consolas"/>
              </a:rPr>
              <a:t>title</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&lt;</a:t>
            </a:r>
            <a:r>
              <a:rPr lang="en-GB" sz="1500">
                <a:solidFill>
                  <a:srgbClr val="FF79C6"/>
                </a:solidFill>
                <a:latin typeface="Consolas"/>
                <a:ea typeface="Consolas"/>
                <a:cs typeface="Consolas"/>
                <a:sym typeface="Consolas"/>
              </a:rPr>
              <a:t>script</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entrada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50FA7B"/>
                </a:solidFill>
                <a:latin typeface="Consolas"/>
                <a:ea typeface="Consolas"/>
                <a:cs typeface="Consolas"/>
                <a:sym typeface="Consolas"/>
              </a:rPr>
              <a:t>prompt</a:t>
            </a:r>
            <a:r>
              <a:rPr lang="en-GB" sz="1500">
                <a:solidFill>
                  <a:srgbClr val="F8F8F2"/>
                </a:solidFill>
                <a:latin typeface="Consolas"/>
                <a:ea typeface="Consolas"/>
                <a:cs typeface="Consolas"/>
                <a:sym typeface="Consolas"/>
              </a:rPr>
              <a:t>(</a:t>
            </a:r>
            <a:r>
              <a:rPr lang="en-GB" sz="1500">
                <a:solidFill>
                  <a:srgbClr val="E9F284"/>
                </a:solidFill>
                <a:latin typeface="Consolas"/>
                <a:ea typeface="Consolas"/>
                <a:cs typeface="Consolas"/>
                <a:sym typeface="Consolas"/>
              </a:rPr>
              <a:t>"</a:t>
            </a:r>
            <a:r>
              <a:rPr lang="en-GB" sz="1500">
                <a:solidFill>
                  <a:srgbClr val="F1FA8C"/>
                </a:solidFill>
                <a:latin typeface="Consolas"/>
                <a:ea typeface="Consolas"/>
                <a:cs typeface="Consolas"/>
                <a:sym typeface="Consolas"/>
              </a:rPr>
              <a:t>Ingresar una letra</a:t>
            </a:r>
            <a:r>
              <a:rPr lang="en-GB" sz="1500">
                <a:solidFill>
                  <a:srgbClr val="E9F284"/>
                </a:solidFill>
                <a:latin typeface="Consolas"/>
                <a:ea typeface="Consolas"/>
                <a:cs typeface="Consolas"/>
                <a:sym typeface="Consolas"/>
              </a:rPr>
              <a:t>"</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salida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entrada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E9F284"/>
                </a:solidFill>
                <a:latin typeface="Consolas"/>
                <a:ea typeface="Consolas"/>
                <a:cs typeface="Consolas"/>
                <a:sym typeface="Consolas"/>
              </a:rPr>
              <a:t>"</a:t>
            </a:r>
            <a:r>
              <a:rPr lang="en-GB" sz="1500">
                <a:solidFill>
                  <a:srgbClr val="F1FA8C"/>
                </a:solidFill>
                <a:latin typeface="Consolas"/>
                <a:ea typeface="Consolas"/>
                <a:cs typeface="Consolas"/>
                <a:sym typeface="Consolas"/>
              </a:rPr>
              <a:t> </a:t>
            </a:r>
            <a:r>
              <a:rPr lang="en-GB" sz="1500">
                <a:solidFill>
                  <a:srgbClr val="E9F284"/>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E9F284"/>
                </a:solidFill>
                <a:latin typeface="Consolas"/>
                <a:ea typeface="Consolas"/>
                <a:cs typeface="Consolas"/>
                <a:sym typeface="Consolas"/>
              </a:rPr>
              <a:t>"</a:t>
            </a:r>
            <a:r>
              <a:rPr lang="en-GB" sz="1500">
                <a:solidFill>
                  <a:srgbClr val="F1FA8C"/>
                </a:solidFill>
                <a:latin typeface="Consolas"/>
                <a:ea typeface="Consolas"/>
                <a:cs typeface="Consolas"/>
                <a:sym typeface="Consolas"/>
              </a:rPr>
              <a:t>ingresada</a:t>
            </a:r>
            <a:r>
              <a:rPr lang="en-GB" sz="1500">
                <a:solidFill>
                  <a:srgbClr val="E9F284"/>
                </a:solidFill>
                <a:latin typeface="Consolas"/>
                <a:ea typeface="Consolas"/>
                <a:cs typeface="Consolas"/>
                <a:sym typeface="Consolas"/>
              </a:rPr>
              <a:t>"</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50FA7B"/>
                </a:solidFill>
                <a:latin typeface="Consolas"/>
                <a:ea typeface="Consolas"/>
                <a:cs typeface="Consolas"/>
                <a:sym typeface="Consolas"/>
              </a:rPr>
              <a:t>alert</a:t>
            </a:r>
            <a:r>
              <a:rPr lang="en-GB" sz="1500">
                <a:solidFill>
                  <a:srgbClr val="F8F8F2"/>
                </a:solidFill>
                <a:latin typeface="Consolas"/>
                <a:ea typeface="Consolas"/>
                <a:cs typeface="Consolas"/>
                <a:sym typeface="Consolas"/>
              </a:rPr>
              <a:t>(salida);</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&lt;/</a:t>
            </a:r>
            <a:r>
              <a:rPr lang="en-GB" sz="1500">
                <a:solidFill>
                  <a:srgbClr val="FF79C6"/>
                </a:solidFill>
                <a:latin typeface="Consolas"/>
                <a:ea typeface="Consolas"/>
                <a:cs typeface="Consolas"/>
                <a:sym typeface="Consolas"/>
              </a:rPr>
              <a:t>script</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&lt;/</a:t>
            </a:r>
            <a:r>
              <a:rPr lang="en-GB" sz="1500">
                <a:solidFill>
                  <a:srgbClr val="FF79C6"/>
                </a:solidFill>
                <a:latin typeface="Consolas"/>
                <a:ea typeface="Consolas"/>
                <a:cs typeface="Consolas"/>
                <a:sym typeface="Consolas"/>
              </a:rPr>
              <a:t>head</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&lt;</a:t>
            </a:r>
            <a:r>
              <a:rPr lang="en-GB" sz="1500">
                <a:solidFill>
                  <a:srgbClr val="FF79C6"/>
                </a:solidFill>
                <a:latin typeface="Consolas"/>
                <a:ea typeface="Consolas"/>
                <a:cs typeface="Consolas"/>
                <a:sym typeface="Consolas"/>
              </a:rPr>
              <a:t>body</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&lt;</a:t>
            </a:r>
            <a:r>
              <a:rPr lang="en-GB" sz="1500">
                <a:solidFill>
                  <a:srgbClr val="FF79C6"/>
                </a:solidFill>
                <a:latin typeface="Consolas"/>
                <a:ea typeface="Consolas"/>
                <a:cs typeface="Consolas"/>
                <a:sym typeface="Consolas"/>
              </a:rPr>
              <a:t>h2</a:t>
            </a:r>
            <a:r>
              <a:rPr lang="en-GB" sz="1500">
                <a:solidFill>
                  <a:srgbClr val="F8F8F2"/>
                </a:solidFill>
                <a:latin typeface="Consolas"/>
                <a:ea typeface="Consolas"/>
                <a:cs typeface="Consolas"/>
                <a:sym typeface="Consolas"/>
              </a:rPr>
              <a:t>&gt;Esta página contiene una app&lt;/</a:t>
            </a:r>
            <a:r>
              <a:rPr lang="en-GB" sz="1500">
                <a:solidFill>
                  <a:srgbClr val="FF79C6"/>
                </a:solidFill>
                <a:latin typeface="Consolas"/>
                <a:ea typeface="Consolas"/>
                <a:cs typeface="Consolas"/>
                <a:sym typeface="Consolas"/>
              </a:rPr>
              <a:t>h2</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&lt;/</a:t>
            </a:r>
            <a:r>
              <a:rPr lang="en-GB" sz="1500">
                <a:solidFill>
                  <a:srgbClr val="FF79C6"/>
                </a:solidFill>
                <a:latin typeface="Consolas"/>
                <a:ea typeface="Consolas"/>
                <a:cs typeface="Consolas"/>
                <a:sym typeface="Consolas"/>
              </a:rPr>
              <a:t>body</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&lt;/</a:t>
            </a:r>
            <a:r>
              <a:rPr lang="en-GB" sz="1500">
                <a:solidFill>
                  <a:srgbClr val="FF79C6"/>
                </a:solidFill>
                <a:latin typeface="Consolas"/>
                <a:ea typeface="Consolas"/>
                <a:cs typeface="Consolas"/>
                <a:sym typeface="Consolas"/>
              </a:rPr>
              <a:t>html</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nsolas"/>
              <a:ea typeface="Consolas"/>
              <a:cs typeface="Consolas"/>
              <a:sym typeface="Consolas"/>
            </a:endParaRPr>
          </a:p>
          <a:p>
            <a:pPr indent="0" lvl="0" marL="0" rtl="0" algn="l">
              <a:lnSpc>
                <a:spcPct val="130434"/>
              </a:lnSpc>
              <a:spcBef>
                <a:spcPts val="0"/>
              </a:spcBef>
              <a:spcAft>
                <a:spcPts val="0"/>
              </a:spcAft>
              <a:buClr>
                <a:schemeClr val="dk1"/>
              </a:buClr>
              <a:buSzPts val="1100"/>
              <a:buFont typeface="Arial"/>
              <a:buNone/>
            </a:pPr>
            <a:r>
              <a:t/>
            </a:r>
            <a:endParaRPr sz="1600">
              <a:solidFill>
                <a:srgbClr val="ABB2B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pic>
        <p:nvPicPr>
          <p:cNvPr id="525" name="Google Shape;525;p7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pic>
        <p:nvPicPr>
          <p:cNvPr id="530" name="Google Shape;530;p7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31" name="Google Shape;531;p75"/>
          <p:cNvPicPr preferRelativeResize="0"/>
          <p:nvPr/>
        </p:nvPicPr>
        <p:blipFill>
          <a:blip r:embed="rId4">
            <a:alphaModFix/>
          </a:blip>
          <a:stretch>
            <a:fillRect/>
          </a:stretch>
        </p:blipFill>
        <p:spPr>
          <a:xfrm>
            <a:off x="3724275" y="390550"/>
            <a:ext cx="5219700" cy="2019300"/>
          </a:xfrm>
          <a:prstGeom prst="rect">
            <a:avLst/>
          </a:prstGeom>
          <a:noFill/>
          <a:ln>
            <a:noFill/>
          </a:ln>
          <a:effectLst>
            <a:outerShdw blurRad="57150" rotWithShape="0" algn="bl" dir="5400000" dist="19050">
              <a:srgbClr val="000000">
                <a:alpha val="50000"/>
              </a:srgbClr>
            </a:outerShdw>
          </a:effectLst>
        </p:spPr>
      </p:pic>
      <p:pic>
        <p:nvPicPr>
          <p:cNvPr id="532" name="Google Shape;532;p75"/>
          <p:cNvPicPr preferRelativeResize="0"/>
          <p:nvPr/>
        </p:nvPicPr>
        <p:blipFill>
          <a:blip r:embed="rId5">
            <a:alphaModFix/>
          </a:blip>
          <a:stretch>
            <a:fillRect/>
          </a:stretch>
        </p:blipFill>
        <p:spPr>
          <a:xfrm>
            <a:off x="3705225" y="2859875"/>
            <a:ext cx="5257800" cy="1485900"/>
          </a:xfrm>
          <a:prstGeom prst="rect">
            <a:avLst/>
          </a:prstGeom>
          <a:noFill/>
          <a:ln>
            <a:noFill/>
          </a:ln>
          <a:effectLst>
            <a:outerShdw blurRad="57150" rotWithShape="0" algn="bl" dir="5400000" dist="19050">
              <a:srgbClr val="000000">
                <a:alpha val="50000"/>
              </a:srgbClr>
            </a:outerShdw>
          </a:effectLst>
        </p:spPr>
      </p:pic>
      <p:sp>
        <p:nvSpPr>
          <p:cNvPr id="533" name="Google Shape;533;p75"/>
          <p:cNvSpPr txBox="1"/>
          <p:nvPr/>
        </p:nvSpPr>
        <p:spPr>
          <a:xfrm>
            <a:off x="128025" y="1015225"/>
            <a:ext cx="27165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Si ingreso “A”...</a:t>
            </a:r>
            <a:endParaRPr i="1" sz="2600">
              <a:latin typeface="Anton"/>
              <a:ea typeface="Anton"/>
              <a:cs typeface="Anton"/>
              <a:sym typeface="Anton"/>
            </a:endParaRPr>
          </a:p>
        </p:txBody>
      </p:sp>
      <p:sp>
        <p:nvSpPr>
          <p:cNvPr id="534" name="Google Shape;534;p75"/>
          <p:cNvSpPr/>
          <p:nvPr/>
        </p:nvSpPr>
        <p:spPr>
          <a:xfrm>
            <a:off x="2844450" y="1132675"/>
            <a:ext cx="702300" cy="249900"/>
          </a:xfrm>
          <a:prstGeom prst="rightArrow">
            <a:avLst>
              <a:gd fmla="val 50000" name="adj1"/>
              <a:gd fmla="val 50000" name="adj2"/>
            </a:avLst>
          </a:prstGeom>
          <a:solidFill>
            <a:srgbClr val="8215B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5"/>
          <p:cNvSpPr/>
          <p:nvPr/>
        </p:nvSpPr>
        <p:spPr>
          <a:xfrm>
            <a:off x="2844450" y="3321050"/>
            <a:ext cx="702300" cy="249900"/>
          </a:xfrm>
          <a:prstGeom prst="rightArrow">
            <a:avLst>
              <a:gd fmla="val 50000" name="adj1"/>
              <a:gd fmla="val 50000" name="adj2"/>
            </a:avLst>
          </a:prstGeom>
          <a:solidFill>
            <a:srgbClr val="8215B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5"/>
          <p:cNvSpPr txBox="1"/>
          <p:nvPr/>
        </p:nvSpPr>
        <p:spPr>
          <a:xfrm>
            <a:off x="128025" y="3203600"/>
            <a:ext cx="27165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Obtengo...</a:t>
            </a:r>
            <a:endParaRPr i="1" sz="2600">
              <a:latin typeface="Anton"/>
              <a:ea typeface="Anton"/>
              <a:cs typeface="Anton"/>
              <a:sym typeface="Anto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1"/>
          <p:cNvSpPr txBox="1"/>
          <p:nvPr/>
        </p:nvSpPr>
        <p:spPr>
          <a:xfrm>
            <a:off x="207450" y="986850"/>
            <a:ext cx="8729100" cy="725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0000"/>
                </a:solidFill>
                <a:latin typeface="Helvetica Neue Light"/>
                <a:ea typeface="Helvetica Neue Light"/>
                <a:cs typeface="Helvetica Neue Light"/>
                <a:sym typeface="Helvetica Neue Light"/>
              </a:rPr>
              <a:t>Son actividades o ejercicios que se realizan durante la cursada, para enfocarse en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0000"/>
                </a:solidFill>
                <a:latin typeface="Helvetica Neue Light"/>
                <a:ea typeface="Helvetica Neue Light"/>
                <a:cs typeface="Helvetica Neue Light"/>
                <a:sym typeface="Helvetica Neue Light"/>
              </a:rPr>
              <a:t>la práctica.</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Light"/>
              <a:ea typeface="Helvetica Neue Light"/>
              <a:cs typeface="Helvetica Neue Light"/>
              <a:sym typeface="Helvetica Neue Light"/>
            </a:endParaRPr>
          </a:p>
        </p:txBody>
      </p:sp>
      <p:pic>
        <p:nvPicPr>
          <p:cNvPr id="136" name="Google Shape;136;p31"/>
          <p:cNvPicPr preferRelativeResize="0"/>
          <p:nvPr/>
        </p:nvPicPr>
        <p:blipFill rotWithShape="1">
          <a:blip r:embed="rId3">
            <a:alphaModFix/>
          </a:blip>
          <a:srcRect b="0" l="0" r="0" t="0"/>
          <a:stretch/>
        </p:blipFill>
        <p:spPr>
          <a:xfrm>
            <a:off x="7750025" y="4693400"/>
            <a:ext cx="1186526" cy="330675"/>
          </a:xfrm>
          <a:prstGeom prst="rect">
            <a:avLst/>
          </a:prstGeom>
          <a:noFill/>
          <a:ln>
            <a:noFill/>
          </a:ln>
        </p:spPr>
      </p:pic>
      <p:sp>
        <p:nvSpPr>
          <p:cNvPr id="137" name="Google Shape;137;p31"/>
          <p:cNvSpPr txBox="1"/>
          <p:nvPr/>
        </p:nvSpPr>
        <p:spPr>
          <a:xfrm>
            <a:off x="4522125" y="3393931"/>
            <a:ext cx="3651000" cy="928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500"/>
              <a:buFont typeface="Arial"/>
              <a:buNone/>
            </a:pPr>
            <a:r>
              <a:rPr b="1" i="0" lang="en-GB" sz="1500" u="none" cap="none" strike="noStrike">
                <a:solidFill>
                  <a:srgbClr val="000000"/>
                </a:solidFill>
                <a:latin typeface="Helvetica Neue"/>
                <a:ea typeface="Helvetica Neue"/>
                <a:cs typeface="Helvetica Neue"/>
                <a:sym typeface="Helvetica Neue"/>
              </a:rPr>
              <a:t>Desafíos entregables</a:t>
            </a:r>
            <a:endParaRPr b="1" i="0" sz="1500" u="none" cap="none" strike="noStrike">
              <a:solidFill>
                <a:srgbClr val="000000"/>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500"/>
              <a:buFont typeface="Arial"/>
              <a:buNone/>
            </a:pPr>
            <a:r>
              <a:rPr b="0" i="0" lang="en-GB" sz="1400" u="none" cap="none" strike="noStrike">
                <a:solidFill>
                  <a:srgbClr val="000000"/>
                </a:solidFill>
                <a:latin typeface="Helvetica Neue Light"/>
                <a:ea typeface="Helvetica Neue Light"/>
                <a:cs typeface="Helvetica Neue Light"/>
                <a:sym typeface="Helvetica Neue Light"/>
              </a:rPr>
              <a:t>Relacionados completamente con el </a:t>
            </a:r>
            <a:r>
              <a:rPr b="0" i="0" lang="en-GB" sz="1400" u="none" cap="none" strike="noStrike">
                <a:solidFill>
                  <a:srgbClr val="000000"/>
                </a:solidFill>
                <a:latin typeface="Helvetica Neue"/>
                <a:ea typeface="Helvetica Neue"/>
                <a:cs typeface="Helvetica Neue"/>
                <a:sym typeface="Helvetica Neue"/>
              </a:rPr>
              <a:t>Proyecto Final</a:t>
            </a:r>
            <a:r>
              <a:rPr b="0" i="0" lang="en-GB" sz="1400" u="none" cap="none" strike="noStrike">
                <a:solidFill>
                  <a:srgbClr val="000000"/>
                </a:solidFill>
                <a:latin typeface="Helvetica Neue Light"/>
                <a:ea typeface="Helvetica Neue Light"/>
                <a:cs typeface="Helvetica Neue Light"/>
                <a:sym typeface="Helvetica Neue Light"/>
              </a:rPr>
              <a:t>. Deben ser subidos obligatoriamente a la plataforma </a:t>
            </a:r>
            <a:r>
              <a:rPr b="0" i="0" lang="en-GB" sz="1400" u="none" cap="none" strike="noStrike">
                <a:solidFill>
                  <a:schemeClr val="dk1"/>
                </a:solidFill>
                <a:latin typeface="Helvetica Neue Light"/>
                <a:ea typeface="Helvetica Neue Light"/>
                <a:cs typeface="Helvetica Neue Light"/>
                <a:sym typeface="Helvetica Neue Light"/>
              </a:rPr>
              <a:t>hasta 7 días luego de la clase </a:t>
            </a:r>
            <a:r>
              <a:rPr b="0" i="0" lang="en-GB" sz="1400" u="none" cap="none" strike="noStrike">
                <a:solidFill>
                  <a:srgbClr val="000000"/>
                </a:solidFill>
                <a:latin typeface="Helvetica Neue Light"/>
                <a:ea typeface="Helvetica Neue Light"/>
                <a:cs typeface="Helvetica Neue Light"/>
                <a:sym typeface="Helvetica Neue Light"/>
              </a:rPr>
              <a:t>para que sean corregidos. </a:t>
            </a:r>
            <a:endParaRPr b="0" i="0" sz="1400" u="none" cap="none" strike="noStrike">
              <a:solidFill>
                <a:srgbClr val="000000"/>
              </a:solidFill>
              <a:latin typeface="Helvetica Neue Light"/>
              <a:ea typeface="Helvetica Neue Light"/>
              <a:cs typeface="Helvetica Neue Light"/>
              <a:sym typeface="Helvetica Neue Light"/>
            </a:endParaRPr>
          </a:p>
        </p:txBody>
      </p:sp>
      <p:sp>
        <p:nvSpPr>
          <p:cNvPr id="138" name="Google Shape;138;p31"/>
          <p:cNvSpPr txBox="1"/>
          <p:nvPr/>
        </p:nvSpPr>
        <p:spPr>
          <a:xfrm>
            <a:off x="1398000" y="157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DESAFÍOS Y ENTREGABLES</a:t>
            </a:r>
            <a:endParaRPr b="0" i="1" sz="3600" u="none" cap="none" strike="noStrike">
              <a:solidFill>
                <a:srgbClr val="000000"/>
              </a:solidFill>
              <a:latin typeface="Anton"/>
              <a:ea typeface="Anton"/>
              <a:cs typeface="Anton"/>
              <a:sym typeface="Anton"/>
            </a:endParaRPr>
          </a:p>
        </p:txBody>
      </p:sp>
      <p:pic>
        <p:nvPicPr>
          <p:cNvPr id="139" name="Google Shape;139;p31"/>
          <p:cNvPicPr preferRelativeResize="0"/>
          <p:nvPr/>
        </p:nvPicPr>
        <p:blipFill rotWithShape="1">
          <a:blip r:embed="rId4">
            <a:alphaModFix/>
          </a:blip>
          <a:srcRect b="0" l="0" r="0" t="0"/>
          <a:stretch/>
        </p:blipFill>
        <p:spPr>
          <a:xfrm>
            <a:off x="5657900" y="1877899"/>
            <a:ext cx="1379450" cy="1379450"/>
          </a:xfrm>
          <a:prstGeom prst="rect">
            <a:avLst/>
          </a:prstGeom>
          <a:noFill/>
          <a:ln>
            <a:noFill/>
          </a:ln>
        </p:spPr>
      </p:pic>
      <p:pic>
        <p:nvPicPr>
          <p:cNvPr id="140" name="Google Shape;140;p31"/>
          <p:cNvPicPr preferRelativeResize="0"/>
          <p:nvPr/>
        </p:nvPicPr>
        <p:blipFill rotWithShape="1">
          <a:blip r:embed="rId5">
            <a:alphaModFix/>
          </a:blip>
          <a:srcRect b="0" l="0" r="0" t="0"/>
          <a:stretch/>
        </p:blipFill>
        <p:spPr>
          <a:xfrm>
            <a:off x="1717100" y="1877899"/>
            <a:ext cx="1379450" cy="1379450"/>
          </a:xfrm>
          <a:prstGeom prst="rect">
            <a:avLst/>
          </a:prstGeom>
          <a:noFill/>
          <a:ln>
            <a:noFill/>
          </a:ln>
        </p:spPr>
      </p:pic>
      <p:sp>
        <p:nvSpPr>
          <p:cNvPr id="141" name="Google Shape;141;p31"/>
          <p:cNvSpPr/>
          <p:nvPr/>
        </p:nvSpPr>
        <p:spPr>
          <a:xfrm>
            <a:off x="6691025" y="18767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GB">
                <a:solidFill>
                  <a:srgbClr val="FFFFFF"/>
                </a:solidFill>
                <a:latin typeface="Helvetica Neue"/>
                <a:ea typeface="Helvetica Neue"/>
                <a:cs typeface="Helvetica Neue"/>
                <a:sym typeface="Helvetica Neue"/>
              </a:rPr>
              <a:t>8</a:t>
            </a:r>
            <a:endParaRPr b="1" i="0" sz="1400" u="none" cap="none" strike="noStrike">
              <a:solidFill>
                <a:srgbClr val="FFFFFF"/>
              </a:solidFill>
              <a:latin typeface="Helvetica Neue"/>
              <a:ea typeface="Helvetica Neue"/>
              <a:cs typeface="Helvetica Neue"/>
              <a:sym typeface="Helvetica Neue"/>
            </a:endParaRPr>
          </a:p>
        </p:txBody>
      </p:sp>
      <p:sp>
        <p:nvSpPr>
          <p:cNvPr id="142" name="Google Shape;142;p31"/>
          <p:cNvSpPr txBox="1"/>
          <p:nvPr/>
        </p:nvSpPr>
        <p:spPr>
          <a:xfrm>
            <a:off x="581325" y="3393931"/>
            <a:ext cx="3651000" cy="928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500"/>
              <a:buFont typeface="Arial"/>
              <a:buNone/>
            </a:pPr>
            <a:r>
              <a:rPr b="1" i="0" lang="en-GB" sz="1500" u="none" cap="none" strike="noStrike">
                <a:solidFill>
                  <a:schemeClr val="dk1"/>
                </a:solidFill>
                <a:latin typeface="Helvetica Neue"/>
                <a:ea typeface="Helvetica Neue"/>
                <a:cs typeface="Helvetica Neue"/>
                <a:sym typeface="Helvetica Neue"/>
              </a:rPr>
              <a:t>Desafíos genéricos</a:t>
            </a:r>
            <a:endParaRPr b="1" i="0" sz="15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chemeClr val="dk1"/>
              </a:buClr>
              <a:buSzPts val="1500"/>
              <a:buFont typeface="Arial"/>
              <a:buNone/>
            </a:pPr>
            <a:r>
              <a:rPr b="0" i="0" lang="en-GB" sz="1400" u="none" cap="none" strike="noStrike">
                <a:solidFill>
                  <a:schemeClr val="dk1"/>
                </a:solidFill>
                <a:latin typeface="Helvetica Neue Light"/>
                <a:ea typeface="Helvetica Neue Light"/>
                <a:cs typeface="Helvetica Neue Light"/>
                <a:sym typeface="Helvetica Neue Light"/>
              </a:rPr>
              <a:t>Ayudan a poner en práctica los conceptos y la teoría vista en clase No deben ser subidos a la plataforma.</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500"/>
              <a:buFont typeface="Arial"/>
              <a:buNone/>
            </a:pPr>
            <a:r>
              <a:t/>
            </a:r>
            <a:endParaRPr b="1" i="0" sz="15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40" name="Shape 540"/>
        <p:cNvGrpSpPr/>
        <p:nvPr/>
      </p:nvGrpSpPr>
      <p:grpSpPr>
        <a:xfrm>
          <a:off x="0" y="0"/>
          <a:ext cx="0" cy="0"/>
          <a:chOff x="0" y="0"/>
          <a:chExt cx="0" cy="0"/>
        </a:xfrm>
      </p:grpSpPr>
      <p:sp>
        <p:nvSpPr>
          <p:cNvPr id="541" name="Google Shape;541;p76"/>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¡VAMOS A PRACTICAR LO VISTO!</a:t>
            </a:r>
            <a:endParaRPr b="0" i="1" sz="3600" u="none" cap="none" strike="noStrike">
              <a:solidFill>
                <a:srgbClr val="121212"/>
              </a:solidFill>
              <a:latin typeface="Anton"/>
              <a:ea typeface="Anton"/>
              <a:cs typeface="Anton"/>
              <a:sym typeface="Anton"/>
            </a:endParaRPr>
          </a:p>
        </p:txBody>
      </p:sp>
      <p:pic>
        <p:nvPicPr>
          <p:cNvPr id="542" name="Google Shape;542;p7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43" name="Google Shape;543;p76"/>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7"/>
          <p:cNvSpPr txBox="1"/>
          <p:nvPr/>
        </p:nvSpPr>
        <p:spPr>
          <a:xfrm>
            <a:off x="1282650" y="2520825"/>
            <a:ext cx="65787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CREAR UN ALGORITMO JS SIMPLE</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p:txBody>
      </p:sp>
      <p:sp>
        <p:nvSpPr>
          <p:cNvPr id="549" name="Google Shape;549;p77"/>
          <p:cNvSpPr txBox="1"/>
          <p:nvPr/>
        </p:nvSpPr>
        <p:spPr>
          <a:xfrm>
            <a:off x="938100" y="36623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Crea un script en JS que le solicite al usuario ingresar datos y luego, mediante JavaScript, realiza operaciones sobre los mismos.</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550" name="Google Shape;550;p7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51" name="Google Shape;551;p77"/>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552" name="Google Shape;552;p77"/>
          <p:cNvSpPr/>
          <p:nvPr/>
        </p:nvSpPr>
        <p:spPr>
          <a:xfrm>
            <a:off x="487982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GB">
                <a:solidFill>
                  <a:srgbClr val="FFFFFF"/>
                </a:solidFill>
                <a:latin typeface="Helvetica Neue"/>
                <a:ea typeface="Helvetica Neue"/>
                <a:cs typeface="Helvetica Neue"/>
                <a:sym typeface="Helvetica Neue"/>
              </a:rPr>
              <a:t>1</a:t>
            </a:r>
            <a:endParaRPr b="1"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graphicFrame>
        <p:nvGraphicFramePr>
          <p:cNvPr id="557" name="Google Shape;557;p78"/>
          <p:cNvGraphicFramePr/>
          <p:nvPr/>
        </p:nvGraphicFramePr>
        <p:xfrm>
          <a:off x="153263" y="344100"/>
          <a:ext cx="3000000" cy="3000000"/>
        </p:xfrm>
        <a:graphic>
          <a:graphicData uri="http://schemas.openxmlformats.org/drawingml/2006/table">
            <a:tbl>
              <a:tblPr>
                <a:noFill/>
                <a:tableStyleId>{C16D5B1D-61AF-437D-AC80-1FFDB1EE46F5}</a:tableStyleId>
              </a:tblPr>
              <a:tblGrid>
                <a:gridCol w="2945825"/>
                <a:gridCol w="3822275"/>
                <a:gridCol w="2069375"/>
              </a:tblGrid>
              <a:tr h="670500">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CREAR UN ALGORITMO JS SIMPLE</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1522875">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Código fuente en JavaScript</a:t>
                      </a:r>
                      <a:r>
                        <a:rPr lang="en-GB" sz="1600" u="none" cap="none" strike="noStrike">
                          <a:solidFill>
                            <a:schemeClr val="dk1"/>
                          </a:solidFill>
                          <a:latin typeface="Helvetica Neue Light"/>
                          <a:ea typeface="Helvetica Neue Light"/>
                          <a:cs typeface="Helvetica Neue Light"/>
                          <a:sym typeface="Helvetica Neue Light"/>
                        </a:rPr>
                        <a:t>. </a:t>
                      </a:r>
                      <a:r>
                        <a:rPr lang="en-GB" sz="1600">
                          <a:solidFill>
                            <a:schemeClr val="dk1"/>
                          </a:solidFill>
                          <a:latin typeface="Helvetica Neue Light"/>
                          <a:ea typeface="Helvetica Neue Light"/>
                          <a:cs typeface="Helvetica Neue Light"/>
                          <a:sym typeface="Helvetica Neue Light"/>
                        </a:rPr>
                        <a:t>D</a:t>
                      </a:r>
                      <a:r>
                        <a:rPr lang="en-GB" sz="1600" u="none" cap="none" strike="noStrike">
                          <a:solidFill>
                            <a:schemeClr val="dk1"/>
                          </a:solidFill>
                          <a:latin typeface="Helvetica Neue Light"/>
                          <a:ea typeface="Helvetica Neue Light"/>
                          <a:cs typeface="Helvetica Neue Light"/>
                          <a:sym typeface="Helvetica Neue Light"/>
                        </a:rPr>
                        <a:t>ebe</a:t>
                      </a:r>
                      <a:r>
                        <a:rPr lang="en-GB" sz="1600">
                          <a:solidFill>
                            <a:schemeClr val="dk1"/>
                          </a:solidFill>
                          <a:latin typeface="Helvetica Neue Light"/>
                          <a:ea typeface="Helvetica Neue Light"/>
                          <a:cs typeface="Helvetica Neue Light"/>
                          <a:sym typeface="Helvetica Neue Light"/>
                        </a:rPr>
                        <a:t> identificar el apellido del alumno/a en el nombre de archivo por</a:t>
                      </a:r>
                      <a:r>
                        <a:rPr lang="en-GB" sz="1600" u="none" cap="none" strike="noStrike">
                          <a:solidFill>
                            <a:schemeClr val="dk1"/>
                          </a:solidFill>
                          <a:latin typeface="Helvetica Neue Light"/>
                          <a:ea typeface="Helvetica Neue Light"/>
                          <a:cs typeface="Helvetica Neue Light"/>
                          <a:sym typeface="Helvetica Neue Light"/>
                        </a:rPr>
                        <a:t> </a:t>
                      </a:r>
                      <a:r>
                        <a:rPr lang="en-GB" sz="1600" u="none" cap="none" strike="noStrike">
                          <a:solidFill>
                            <a:schemeClr val="dk1"/>
                          </a:solidFill>
                          <a:highlight>
                            <a:srgbClr val="A6FFCA"/>
                          </a:highlight>
                          <a:latin typeface="Helvetica Neue Light"/>
                          <a:ea typeface="Helvetica Neue Light"/>
                          <a:cs typeface="Helvetica Neue Light"/>
                          <a:sym typeface="Helvetica Neue Light"/>
                        </a:rPr>
                        <a:t>“</a:t>
                      </a:r>
                      <a:r>
                        <a:rPr lang="en-GB" sz="1600">
                          <a:solidFill>
                            <a:schemeClr val="dk1"/>
                          </a:solidFill>
                          <a:highlight>
                            <a:srgbClr val="A6FFCA"/>
                          </a:highlight>
                          <a:latin typeface="Helvetica Neue Light"/>
                          <a:ea typeface="Helvetica Neue Light"/>
                          <a:cs typeface="Helvetica Neue Light"/>
                          <a:sym typeface="Helvetica Neue Light"/>
                        </a:rPr>
                        <a:t>clase</a:t>
                      </a:r>
                      <a:r>
                        <a:rPr lang="en-GB" sz="1600" u="none" cap="none" strike="noStrike">
                          <a:solidFill>
                            <a:schemeClr val="dk1"/>
                          </a:solidFill>
                          <a:highlight>
                            <a:srgbClr val="A6FFCA"/>
                          </a:highlight>
                          <a:latin typeface="Helvetica Neue Light"/>
                          <a:ea typeface="Helvetica Neue Light"/>
                          <a:cs typeface="Helvetica Neue Light"/>
                          <a:sym typeface="Helvetica Neue Light"/>
                        </a:rPr>
                        <a:t>Apellido”</a:t>
                      </a:r>
                      <a:r>
                        <a:rPr lang="en-GB" sz="1600" u="none" cap="none" strike="noStrike">
                          <a:solidFill>
                            <a:schemeClr val="dk1"/>
                          </a:solidFill>
                          <a:latin typeface="Helvetica Neue Light"/>
                          <a:ea typeface="Helvetica Neue Light"/>
                          <a:cs typeface="Helvetica Neue Light"/>
                          <a:sym typeface="Helvetica Neue Light"/>
                        </a:rPr>
                        <a:t>. </a:t>
                      </a:r>
                      <a:endParaRPr sz="1600" u="none" cap="none" strike="noStrike">
                        <a:latin typeface="Helvetica Neue Light"/>
                        <a:ea typeface="Helvetica Neue Light"/>
                        <a:cs typeface="Helvetica Neue Light"/>
                        <a:sym typeface="Helvetica Neue Light"/>
                      </a:endParaRPr>
                    </a:p>
                    <a:p>
                      <a:pPr indent="0" lvl="0" marL="0" marR="0" rtl="0" algn="just">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Sugerencia: </a:t>
                      </a:r>
                      <a:r>
                        <a:rPr lang="en-GB" sz="1600">
                          <a:latin typeface="Helvetica Neue Light"/>
                          <a:ea typeface="Helvetica Neue Light"/>
                          <a:cs typeface="Helvetica Neue Light"/>
                          <a:sym typeface="Helvetica Neue Light"/>
                        </a:rPr>
                        <a:t>Usamos prompt() para solicitar datos al usuario y console.log() o alert() para mostrar el resultado de las operaciones realizadas con esos datos. Si vas a sumar una entrada tene en cuenta que tenes que parsearla antes. Usando parseInt() o parseFloat() </a:t>
                      </a:r>
                      <a:endParaRPr sz="16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200925">
                <a:tc gridSpan="3">
                  <a:txBody>
                    <a:bodyPr/>
                    <a:lstStyle/>
                    <a:p>
                      <a:pPr indent="0" lvl="0" marL="0" marR="0" rtl="0" algn="l">
                        <a:lnSpc>
                          <a:spcPct val="100000"/>
                        </a:lnSpc>
                        <a:spcBef>
                          <a:spcPts val="0"/>
                        </a:spcBef>
                        <a:spcAft>
                          <a:spcPts val="0"/>
                        </a:spcAft>
                        <a:buClr>
                          <a:srgbClr val="000000"/>
                        </a:buClr>
                        <a:buSzPts val="200"/>
                        <a:buFont typeface="Arial"/>
                        <a:buNone/>
                      </a:pPr>
                      <a:br>
                        <a:rPr b="1" lang="en-GB" sz="200" u="none" cap="none" strike="noStrike">
                          <a:solidFill>
                            <a:srgbClr val="4D5156"/>
                          </a:solidFill>
                        </a:rPr>
                      </a:br>
                      <a:r>
                        <a:rPr b="1" lang="en-GB" sz="1700" u="none" cap="none" strike="noStrike"/>
                        <a:t>&gt;&gt;</a:t>
                      </a:r>
                      <a:r>
                        <a:rPr b="1" lang="en-GB" sz="1700" u="none" cap="none" strike="noStrike">
                          <a:solidFill>
                            <a:srgbClr val="4D5156"/>
                          </a:solidFill>
                        </a:rPr>
                        <a:t> </a:t>
                      </a:r>
                      <a:r>
                        <a:rPr b="1" lang="en-GB" sz="1700" u="none" cap="none" strike="noStrike">
                          <a:latin typeface="Helvetica Neue"/>
                          <a:ea typeface="Helvetica Neue"/>
                          <a:cs typeface="Helvetica Neue"/>
                          <a:sym typeface="Helvetica Neue"/>
                        </a:rPr>
                        <a:t>Consigna:</a:t>
                      </a:r>
                      <a:r>
                        <a:rPr lang="en-GB" sz="1700" u="none" cap="none" strike="noStrike">
                          <a:latin typeface="Helvetica Neue Light"/>
                          <a:ea typeface="Helvetica Neue Light"/>
                          <a:cs typeface="Helvetica Neue Light"/>
                          <a:sym typeface="Helvetica Neue Light"/>
                        </a:rPr>
                        <a:t> </a:t>
                      </a:r>
                      <a:r>
                        <a:rPr lang="en-GB" sz="1700">
                          <a:solidFill>
                            <a:schemeClr val="dk1"/>
                          </a:solidFill>
                          <a:latin typeface="Helvetica Neue Light"/>
                          <a:ea typeface="Helvetica Neue Light"/>
                          <a:cs typeface="Helvetica Neue Light"/>
                          <a:sym typeface="Helvetica Neue Light"/>
                        </a:rPr>
                        <a:t>Crea un script en JS que le solicite al usuario ingresar uno o más datos. Luego, con JavaScript, realiza operaciones matemáticas o de concatenación sobre las entradas teniendo en cuenta el tipo de dato. Al finalizar mostrar el resultados con alert() o console.log()</a:t>
                      </a: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n-GB" sz="1700" u="none" cap="none" strike="noStrike"/>
                        <a:t>&gt;&gt;</a:t>
                      </a:r>
                      <a:r>
                        <a:rPr b="1" lang="en-GB" sz="1600" u="none" cap="none" strike="noStrike">
                          <a:solidFill>
                            <a:schemeClr val="dk1"/>
                          </a:solidFill>
                          <a:latin typeface="Helvetica Neue"/>
                          <a:ea typeface="Helvetica Neue"/>
                          <a:cs typeface="Helvetica Neue"/>
                          <a:sym typeface="Helvetica Neue"/>
                        </a:rPr>
                        <a:t>Aspectos a incluir en el entregable:</a:t>
                      </a:r>
                      <a:endParaRPr b="1" sz="1600" u="none" cap="none" strike="noStrike">
                        <a:solidFill>
                          <a:schemeClr val="dk1"/>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1600"/>
                        <a:buFont typeface="Arial"/>
                        <a:buNone/>
                      </a:pPr>
                      <a:r>
                        <a:rPr lang="en-GB" sz="1600">
                          <a:solidFill>
                            <a:schemeClr val="dk1"/>
                          </a:solidFill>
                          <a:latin typeface="Helvetica Neue Light"/>
                          <a:ea typeface="Helvetica Neue Light"/>
                          <a:cs typeface="Helvetica Neue Light"/>
                          <a:sym typeface="Helvetica Neue Light"/>
                        </a:rPr>
                        <a:t>Archivo HTML con código JavaScript entre etiquetas &lt;script&gt;&lt;/script&gt;, que incluya la definición de un algoritmo.</a:t>
                      </a:r>
                      <a:endParaRPr b="1"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558" name="Google Shape;558;p78"/>
          <p:cNvPicPr preferRelativeResize="0"/>
          <p:nvPr/>
        </p:nvPicPr>
        <p:blipFill rotWithShape="1">
          <a:blip r:embed="rId3">
            <a:alphaModFix/>
          </a:blip>
          <a:srcRect b="0" l="0" r="0" t="0"/>
          <a:stretch/>
        </p:blipFill>
        <p:spPr>
          <a:xfrm>
            <a:off x="7621175" y="4553600"/>
            <a:ext cx="1186526" cy="330675"/>
          </a:xfrm>
          <a:prstGeom prst="rect">
            <a:avLst/>
          </a:prstGeom>
          <a:noFill/>
          <a:ln>
            <a:noFill/>
          </a:ln>
        </p:spPr>
      </p:pic>
      <p:pic>
        <p:nvPicPr>
          <p:cNvPr id="559" name="Google Shape;559;p78"/>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graphicFrame>
        <p:nvGraphicFramePr>
          <p:cNvPr id="564" name="Google Shape;564;p79"/>
          <p:cNvGraphicFramePr/>
          <p:nvPr/>
        </p:nvGraphicFramePr>
        <p:xfrm>
          <a:off x="153263" y="344100"/>
          <a:ext cx="3000000" cy="3000000"/>
        </p:xfrm>
        <a:graphic>
          <a:graphicData uri="http://schemas.openxmlformats.org/drawingml/2006/table">
            <a:tbl>
              <a:tblPr>
                <a:noFill/>
                <a:tableStyleId>{C16D5B1D-61AF-437D-AC80-1FFDB1EE46F5}</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CREAR UN ALGORITMO JS SIMPLE</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2411750">
                <a:tc gridSpan="3">
                  <a:txBody>
                    <a:bodyPr/>
                    <a:lstStyle/>
                    <a:p>
                      <a:pPr indent="0" lvl="0" marL="0" marR="0" rtl="0" algn="l">
                        <a:lnSpc>
                          <a:spcPct val="100000"/>
                        </a:lnSpc>
                        <a:spcBef>
                          <a:spcPts val="0"/>
                        </a:spcBef>
                        <a:spcAft>
                          <a:spcPts val="0"/>
                        </a:spcAft>
                        <a:buClr>
                          <a:srgbClr val="000000"/>
                        </a:buClr>
                        <a:buSzPts val="200"/>
                        <a:buFont typeface="Arial"/>
                        <a:buNone/>
                      </a:pPr>
                      <a:br>
                        <a:rPr b="1" lang="en-GB" sz="200" u="none" cap="none" strike="noStrike">
                          <a:solidFill>
                            <a:srgbClr val="4D5156"/>
                          </a:solidFill>
                        </a:rPr>
                      </a:br>
                      <a:r>
                        <a:rPr b="1" lang="en-GB" sz="1700" u="none" cap="none" strike="noStrike"/>
                        <a:t>&gt;&gt;Ejemplo:</a:t>
                      </a:r>
                      <a:endParaRPr b="1" sz="1700" u="none" cap="none" strike="noStrike"/>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Pedir nombre mediante prompt y mostrarlo en consola junto con algún texto de saludo. Ejemplo:  ¡Hola, Juan!</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Pedir un número mediante prompt, parsearlo, sumarlo a otro que se encuentre almacenado en una variable y luego mostrar el resultado en consola.</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Pedir un texto mediante prompt, luego otro, concatenarlos y mostrarlo en un alerta.</a:t>
                      </a:r>
                      <a:endParaRPr sz="1600">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t/>
                      </a:r>
                      <a:endParaRPr b="1"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565" name="Google Shape;565;p79"/>
          <p:cNvPicPr preferRelativeResize="0"/>
          <p:nvPr/>
        </p:nvPicPr>
        <p:blipFill rotWithShape="1">
          <a:blip r:embed="rId3">
            <a:alphaModFix/>
          </a:blip>
          <a:srcRect b="0" l="0" r="0" t="0"/>
          <a:stretch/>
        </p:blipFill>
        <p:spPr>
          <a:xfrm>
            <a:off x="7621175" y="4553600"/>
            <a:ext cx="1186526" cy="3306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9" name="Shape 569"/>
        <p:cNvGrpSpPr/>
        <p:nvPr/>
      </p:nvGrpSpPr>
      <p:grpSpPr>
        <a:xfrm>
          <a:off x="0" y="0"/>
          <a:ext cx="0" cy="0"/>
          <a:chOff x="0" y="0"/>
          <a:chExt cx="0" cy="0"/>
        </a:xfrm>
      </p:grpSpPr>
      <p:sp>
        <p:nvSpPr>
          <p:cNvPr id="570" name="Google Shape;570;p80"/>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571" name="Google Shape;571;p80"/>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75" name="Shape 575"/>
        <p:cNvGrpSpPr/>
        <p:nvPr/>
      </p:nvGrpSpPr>
      <p:grpSpPr>
        <a:xfrm>
          <a:off x="0" y="0"/>
          <a:ext cx="0" cy="0"/>
          <a:chOff x="0" y="0"/>
          <a:chExt cx="0" cy="0"/>
        </a:xfrm>
      </p:grpSpPr>
      <p:sp>
        <p:nvSpPr>
          <p:cNvPr id="576" name="Google Shape;576;p81"/>
          <p:cNvSpPr txBox="1"/>
          <p:nvPr/>
        </p:nvSpPr>
        <p:spPr>
          <a:xfrm>
            <a:off x="1310675" y="2758325"/>
            <a:ext cx="67188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TE INVITAMOS A QUE COMPLEMENTES LA CLASE CON LOS SIGUIENTES CODERTIPS</a:t>
            </a:r>
            <a:endParaRPr b="0" i="1" sz="3600" u="none" cap="none" strike="noStrike">
              <a:solidFill>
                <a:srgbClr val="000000"/>
              </a:solidFill>
              <a:latin typeface="Anton"/>
              <a:ea typeface="Anton"/>
              <a:cs typeface="Anton"/>
              <a:sym typeface="Anton"/>
            </a:endParaRPr>
          </a:p>
        </p:txBody>
      </p:sp>
      <p:pic>
        <p:nvPicPr>
          <p:cNvPr id="577" name="Google Shape;577;p81"/>
          <p:cNvPicPr preferRelativeResize="0"/>
          <p:nvPr/>
        </p:nvPicPr>
        <p:blipFill rotWithShape="1">
          <a:blip r:embed="rId3">
            <a:alphaModFix/>
          </a:blip>
          <a:srcRect b="0" l="0" r="0" t="0"/>
          <a:stretch/>
        </p:blipFill>
        <p:spPr>
          <a:xfrm>
            <a:off x="3978725" y="1185925"/>
            <a:ext cx="1186525" cy="1186525"/>
          </a:xfrm>
          <a:prstGeom prst="rect">
            <a:avLst/>
          </a:prstGeom>
          <a:noFill/>
          <a:ln>
            <a:noFill/>
          </a:ln>
        </p:spPr>
      </p:pic>
      <p:pic>
        <p:nvPicPr>
          <p:cNvPr id="578" name="Google Shape;578;p81"/>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82"/>
          <p:cNvSpPr txBox="1"/>
          <p:nvPr/>
        </p:nvSpPr>
        <p:spPr>
          <a:xfrm>
            <a:off x="2577375" y="2432650"/>
            <a:ext cx="5711400" cy="21429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GB" u="sng">
                <a:solidFill>
                  <a:schemeClr val="hlink"/>
                </a:solidFill>
                <a:latin typeface="Helvetica Neue Light"/>
                <a:ea typeface="Helvetica Neue Light"/>
                <a:cs typeface="Helvetica Neue Light"/>
                <a:sym typeface="Helvetica Neue Light"/>
                <a:hlinkClick r:id="rId3"/>
              </a:rPr>
              <a:t>Aprende Programación Web y construye el futuro de nuestra humanidad</a:t>
            </a:r>
            <a:r>
              <a:rPr lang="en-GB">
                <a:solidFill>
                  <a:schemeClr val="dk1"/>
                </a:solidFill>
                <a:latin typeface="Helvetica Neue Light"/>
                <a:ea typeface="Helvetica Neue Light"/>
                <a:cs typeface="Helvetica Neue Light"/>
                <a:sym typeface="Helvetica Neue Light"/>
              </a:rPr>
              <a:t> |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chemeClr val="dk1"/>
              </a:buClr>
              <a:buSzPts val="1400"/>
              <a:buFont typeface="Helvetica Neue"/>
              <a:buChar char="●"/>
            </a:pPr>
            <a:r>
              <a:rPr lang="en-GB" u="sng">
                <a:solidFill>
                  <a:schemeClr val="hlink"/>
                </a:solidFill>
                <a:latin typeface="Helvetica Neue Light"/>
                <a:ea typeface="Helvetica Neue Light"/>
                <a:cs typeface="Helvetica Neue Light"/>
                <a:sym typeface="Helvetica Neue Light"/>
                <a:hlinkClick r:id="rId4"/>
              </a:rPr>
              <a:t>Desarrollo freelance</a:t>
            </a:r>
            <a:r>
              <a:rPr b="1" i="1" lang="en-GB">
                <a:solidFill>
                  <a:schemeClr val="dk1"/>
                </a:solidFill>
                <a:latin typeface="Helvetica Neue"/>
                <a:ea typeface="Helvetica Neue"/>
                <a:cs typeface="Helvetica Neue"/>
                <a:sym typeface="Helvetica Neue"/>
              </a:rPr>
              <a:t> </a:t>
            </a:r>
            <a:r>
              <a:rPr lang="en-GB">
                <a:solidFill>
                  <a:schemeClr val="dk1"/>
                </a:solidFill>
                <a:latin typeface="Helvetica Neue Light"/>
                <a:ea typeface="Helvetica Neue Light"/>
                <a:cs typeface="Helvetica Neue Light"/>
                <a:sym typeface="Helvetica Neue Light"/>
              </a:rPr>
              <a:t>|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chemeClr val="dk1"/>
              </a:buClr>
              <a:buSzPts val="1400"/>
              <a:buFont typeface="Helvetica Neue"/>
              <a:buChar char="●"/>
            </a:pPr>
            <a:r>
              <a:rPr lang="en-GB" u="sng">
                <a:solidFill>
                  <a:schemeClr val="hlink"/>
                </a:solidFill>
                <a:latin typeface="Helvetica Neue Light"/>
                <a:ea typeface="Helvetica Neue Light"/>
                <a:cs typeface="Helvetica Neue Light"/>
                <a:sym typeface="Helvetica Neue Light"/>
                <a:hlinkClick r:id="rId5"/>
              </a:rPr>
              <a:t>Desarrollo profesional</a:t>
            </a:r>
            <a:r>
              <a:rPr lang="en-GB">
                <a:solidFill>
                  <a:schemeClr val="dk1"/>
                </a:solidFill>
                <a:latin typeface="Helvetica Neue Light"/>
                <a:ea typeface="Helvetica Neue Light"/>
                <a:cs typeface="Helvetica Neue Light"/>
                <a:sym typeface="Helvetica Neue Light"/>
              </a:rPr>
              <a:t> |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0" lvl="0" marL="0" rtl="0" algn="l">
              <a:lnSpc>
                <a:spcPct val="115000"/>
              </a:lnSpc>
              <a:spcBef>
                <a:spcPts val="1000"/>
              </a:spcBef>
              <a:spcAft>
                <a:spcPts val="0"/>
              </a:spcAft>
              <a:buClr>
                <a:srgbClr val="000000"/>
              </a:buClr>
              <a:buSzPts val="1100"/>
              <a:buFont typeface="Arial"/>
              <a:buNone/>
            </a:pPr>
            <a:r>
              <a:t/>
            </a:r>
            <a:endParaRPr sz="1600">
              <a:solidFill>
                <a:schemeClr val="dk1"/>
              </a:solidFill>
              <a:latin typeface="Helvetica Neue Light"/>
              <a:ea typeface="Helvetica Neue Light"/>
              <a:cs typeface="Helvetica Neue Light"/>
              <a:sym typeface="Helvetica Neue Light"/>
            </a:endParaRPr>
          </a:p>
        </p:txBody>
      </p:sp>
      <p:pic>
        <p:nvPicPr>
          <p:cNvPr id="584" name="Google Shape;584;p82"/>
          <p:cNvPicPr preferRelativeResize="0"/>
          <p:nvPr/>
        </p:nvPicPr>
        <p:blipFill>
          <a:blip r:embed="rId6">
            <a:alphaModFix/>
          </a:blip>
          <a:stretch>
            <a:fillRect/>
          </a:stretch>
        </p:blipFill>
        <p:spPr>
          <a:xfrm>
            <a:off x="7567925" y="4659625"/>
            <a:ext cx="1186526" cy="330675"/>
          </a:xfrm>
          <a:prstGeom prst="rect">
            <a:avLst/>
          </a:prstGeom>
          <a:noFill/>
          <a:ln>
            <a:noFill/>
          </a:ln>
        </p:spPr>
      </p:pic>
      <p:sp>
        <p:nvSpPr>
          <p:cNvPr id="585" name="Google Shape;585;p82"/>
          <p:cNvSpPr/>
          <p:nvPr/>
        </p:nvSpPr>
        <p:spPr>
          <a:xfrm>
            <a:off x="1221525" y="10165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82"/>
          <p:cNvSpPr txBox="1"/>
          <p:nvPr/>
        </p:nvSpPr>
        <p:spPr>
          <a:xfrm>
            <a:off x="2577375" y="1209575"/>
            <a:ext cx="47769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VIDEOS Y PODCASTS</a:t>
            </a:r>
            <a:endParaRPr i="1" sz="4000">
              <a:latin typeface="Anton"/>
              <a:ea typeface="Anton"/>
              <a:cs typeface="Anton"/>
              <a:sym typeface="Anton"/>
            </a:endParaRPr>
          </a:p>
        </p:txBody>
      </p:sp>
      <p:pic>
        <p:nvPicPr>
          <p:cNvPr id="587" name="Google Shape;587;p82"/>
          <p:cNvPicPr preferRelativeResize="0"/>
          <p:nvPr/>
        </p:nvPicPr>
        <p:blipFill>
          <a:blip r:embed="rId7">
            <a:alphaModFix/>
          </a:blip>
          <a:stretch>
            <a:fillRect/>
          </a:stretch>
        </p:blipFill>
        <p:spPr>
          <a:xfrm>
            <a:off x="1484234" y="1279240"/>
            <a:ext cx="545131" cy="545131"/>
          </a:xfrm>
          <a:prstGeom prst="rect">
            <a:avLst/>
          </a:prstGeom>
          <a:noFill/>
          <a:ln>
            <a:noFill/>
          </a:ln>
        </p:spPr>
      </p:pic>
      <p:pic>
        <p:nvPicPr>
          <p:cNvPr id="588" name="Google Shape;588;p82"/>
          <p:cNvPicPr preferRelativeResize="0"/>
          <p:nvPr/>
        </p:nvPicPr>
        <p:blipFill rotWithShape="1">
          <a:blip r:embed="rId8">
            <a:alphaModFix/>
          </a:blip>
          <a:srcRect b="0" l="0" r="0" t="0"/>
          <a:stretch/>
        </p:blipFill>
        <p:spPr>
          <a:xfrm>
            <a:off x="7407937" y="125275"/>
            <a:ext cx="1634174" cy="639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3"/>
          <p:cNvSpPr txBox="1"/>
          <p:nvPr/>
        </p:nvSpPr>
        <p:spPr>
          <a:xfrm>
            <a:off x="2577375" y="2432650"/>
            <a:ext cx="5711400" cy="21429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GB" u="sng">
                <a:solidFill>
                  <a:schemeClr val="hlink"/>
                </a:solidFill>
                <a:latin typeface="Helvetica Neue Light"/>
                <a:ea typeface="Helvetica Neue Light"/>
                <a:cs typeface="Helvetica Neue Light"/>
                <a:sym typeface="Helvetica Neue Light"/>
                <a:hlinkClick r:id="rId3"/>
              </a:rPr>
              <a:t>CoderNews</a:t>
            </a:r>
            <a:r>
              <a:rPr lang="en-GB">
                <a:solidFill>
                  <a:schemeClr val="dk1"/>
                </a:solidFill>
                <a:latin typeface="Helvetica Neue Light"/>
                <a:ea typeface="Helvetica Neue Light"/>
                <a:cs typeface="Helvetica Neue Light"/>
                <a:sym typeface="Helvetica Neue Light"/>
              </a:rPr>
              <a:t> | </a:t>
            </a:r>
            <a:r>
              <a:rPr b="1" i="1" lang="en-GB">
                <a:solidFill>
                  <a:schemeClr val="dk1"/>
                </a:solidFill>
                <a:latin typeface="Helvetica Neue"/>
                <a:ea typeface="Helvetica Neue"/>
                <a:cs typeface="Helvetica Neue"/>
                <a:sym typeface="Helvetica Neue"/>
              </a:rPr>
              <a:t>Coderhouse </a:t>
            </a:r>
            <a:endParaRPr>
              <a:solidFill>
                <a:schemeClr val="dk1"/>
              </a:solidFill>
              <a:latin typeface="Helvetica Neue Light"/>
              <a:ea typeface="Helvetica Neue Light"/>
              <a:cs typeface="Helvetica Neue Light"/>
              <a:sym typeface="Helvetica Neue Light"/>
            </a:endParaRPr>
          </a:p>
          <a:p>
            <a:pPr indent="-317500" lvl="0" marL="457200" rtl="0" algn="l">
              <a:lnSpc>
                <a:spcPct val="115000"/>
              </a:lnSpc>
              <a:spcBef>
                <a:spcPts val="1000"/>
              </a:spcBef>
              <a:spcAft>
                <a:spcPts val="0"/>
              </a:spcAft>
              <a:buClr>
                <a:srgbClr val="000000"/>
              </a:buClr>
              <a:buSzPts val="1400"/>
              <a:buChar char="●"/>
            </a:pPr>
            <a:r>
              <a:rPr lang="en-GB" u="sng">
                <a:solidFill>
                  <a:schemeClr val="hlink"/>
                </a:solidFill>
                <a:latin typeface="Helvetica Neue Light"/>
                <a:ea typeface="Helvetica Neue Light"/>
                <a:cs typeface="Helvetica Neue Light"/>
                <a:sym typeface="Helvetica Neue Light"/>
                <a:hlinkClick r:id="rId4"/>
              </a:rPr>
              <a:t>Serie de Branding</a:t>
            </a:r>
            <a:r>
              <a:rPr lang="en-GB">
                <a:solidFill>
                  <a:schemeClr val="dk1"/>
                </a:solidFill>
                <a:latin typeface="Helvetica Neue Light"/>
                <a:ea typeface="Helvetica Neue Light"/>
                <a:cs typeface="Helvetica Neue Light"/>
                <a:sym typeface="Helvetica Neue Light"/>
              </a:rPr>
              <a:t> |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chemeClr val="dk1"/>
              </a:buClr>
              <a:buSzPts val="1400"/>
              <a:buFont typeface="Helvetica Neue"/>
              <a:buChar char="●"/>
            </a:pPr>
            <a:r>
              <a:rPr lang="en-GB" u="sng">
                <a:solidFill>
                  <a:schemeClr val="hlink"/>
                </a:solidFill>
                <a:latin typeface="Helvetica Neue Light"/>
                <a:ea typeface="Helvetica Neue Light"/>
                <a:cs typeface="Helvetica Neue Light"/>
                <a:sym typeface="Helvetica Neue Light"/>
                <a:hlinkClick r:id="rId5"/>
              </a:rPr>
              <a:t>Serie para Emprendedores</a:t>
            </a:r>
            <a:r>
              <a:rPr b="1" i="1" lang="en-GB">
                <a:solidFill>
                  <a:schemeClr val="dk1"/>
                </a:solidFill>
                <a:latin typeface="Helvetica Neue"/>
                <a:ea typeface="Helvetica Neue"/>
                <a:cs typeface="Helvetica Neue"/>
                <a:sym typeface="Helvetica Neue"/>
              </a:rPr>
              <a:t> </a:t>
            </a:r>
            <a:r>
              <a:rPr lang="en-GB">
                <a:solidFill>
                  <a:schemeClr val="dk1"/>
                </a:solidFill>
                <a:latin typeface="Helvetica Neue Light"/>
                <a:ea typeface="Helvetica Neue Light"/>
                <a:cs typeface="Helvetica Neue Light"/>
                <a:sym typeface="Helvetica Neue Light"/>
              </a:rPr>
              <a:t>|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chemeClr val="dk1"/>
              </a:buClr>
              <a:buSzPts val="1400"/>
              <a:buFont typeface="Helvetica Neue"/>
              <a:buChar char="●"/>
            </a:pPr>
            <a:r>
              <a:rPr lang="en-GB" u="sng">
                <a:solidFill>
                  <a:schemeClr val="hlink"/>
                </a:solidFill>
                <a:latin typeface="Helvetica Neue Light"/>
                <a:ea typeface="Helvetica Neue Light"/>
                <a:cs typeface="Helvetica Neue Light"/>
                <a:sym typeface="Helvetica Neue Light"/>
                <a:hlinkClick r:id="rId6"/>
              </a:rPr>
              <a:t>Serie Aprende a Usar TikTok</a:t>
            </a:r>
            <a:r>
              <a:rPr lang="en-GB">
                <a:solidFill>
                  <a:schemeClr val="dk1"/>
                </a:solidFill>
                <a:latin typeface="Helvetica Neue Light"/>
                <a:ea typeface="Helvetica Neue Light"/>
                <a:cs typeface="Helvetica Neue Light"/>
                <a:sym typeface="Helvetica Neue Light"/>
              </a:rPr>
              <a:t> |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chemeClr val="dk1"/>
              </a:buClr>
              <a:buSzPts val="1400"/>
              <a:buFont typeface="Helvetica Neue"/>
              <a:buChar char="●"/>
            </a:pPr>
            <a:r>
              <a:rPr lang="en-GB" u="sng">
                <a:solidFill>
                  <a:schemeClr val="hlink"/>
                </a:solidFill>
                <a:latin typeface="Helvetica Neue Light"/>
                <a:ea typeface="Helvetica Neue Light"/>
                <a:cs typeface="Helvetica Neue Light"/>
                <a:sym typeface="Helvetica Neue Light"/>
                <a:hlinkClick r:id="rId7"/>
              </a:rPr>
              <a:t>Serie Finanzas Personales</a:t>
            </a:r>
            <a:r>
              <a:rPr lang="en-GB">
                <a:solidFill>
                  <a:schemeClr val="dk1"/>
                </a:solidFill>
                <a:latin typeface="Helvetica Neue Light"/>
                <a:ea typeface="Helvetica Neue Light"/>
                <a:cs typeface="Helvetica Neue Light"/>
                <a:sym typeface="Helvetica Neue Light"/>
              </a:rPr>
              <a:t> |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chemeClr val="dk1"/>
              </a:buClr>
              <a:buSzPts val="1400"/>
              <a:buFont typeface="Helvetica Neue"/>
              <a:buChar char="●"/>
            </a:pPr>
            <a:r>
              <a:rPr lang="en-GB" u="sng">
                <a:solidFill>
                  <a:schemeClr val="hlink"/>
                </a:solidFill>
                <a:latin typeface="Helvetica Neue Light"/>
                <a:ea typeface="Helvetica Neue Light"/>
                <a:cs typeface="Helvetica Neue Light"/>
                <a:sym typeface="Helvetica Neue Light"/>
                <a:hlinkClick r:id="rId8"/>
              </a:rPr>
              <a:t>CoderConf</a:t>
            </a:r>
            <a:r>
              <a:rPr lang="en-GB">
                <a:solidFill>
                  <a:schemeClr val="dk1"/>
                </a:solidFill>
                <a:latin typeface="Helvetica Neue Light"/>
                <a:ea typeface="Helvetica Neue Light"/>
                <a:cs typeface="Helvetica Neue Light"/>
                <a:sym typeface="Helvetica Neue Light"/>
              </a:rPr>
              <a:t> |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0" lvl="0" marL="0" rtl="0" algn="l">
              <a:lnSpc>
                <a:spcPct val="115000"/>
              </a:lnSpc>
              <a:spcBef>
                <a:spcPts val="1000"/>
              </a:spcBef>
              <a:spcAft>
                <a:spcPts val="0"/>
              </a:spcAft>
              <a:buClr>
                <a:srgbClr val="000000"/>
              </a:buClr>
              <a:buSzPts val="1100"/>
              <a:buFont typeface="Arial"/>
              <a:buNone/>
            </a:pPr>
            <a:r>
              <a:t/>
            </a:r>
            <a:endParaRPr sz="1600">
              <a:solidFill>
                <a:schemeClr val="dk1"/>
              </a:solidFill>
              <a:latin typeface="Helvetica Neue Light"/>
              <a:ea typeface="Helvetica Neue Light"/>
              <a:cs typeface="Helvetica Neue Light"/>
              <a:sym typeface="Helvetica Neue Light"/>
            </a:endParaRPr>
          </a:p>
        </p:txBody>
      </p:sp>
      <p:pic>
        <p:nvPicPr>
          <p:cNvPr id="594" name="Google Shape;594;p83"/>
          <p:cNvPicPr preferRelativeResize="0"/>
          <p:nvPr/>
        </p:nvPicPr>
        <p:blipFill>
          <a:blip r:embed="rId9">
            <a:alphaModFix/>
          </a:blip>
          <a:stretch>
            <a:fillRect/>
          </a:stretch>
        </p:blipFill>
        <p:spPr>
          <a:xfrm>
            <a:off x="7567925" y="4659625"/>
            <a:ext cx="1186526" cy="330675"/>
          </a:xfrm>
          <a:prstGeom prst="rect">
            <a:avLst/>
          </a:prstGeom>
          <a:noFill/>
          <a:ln>
            <a:noFill/>
          </a:ln>
        </p:spPr>
      </p:pic>
      <p:sp>
        <p:nvSpPr>
          <p:cNvPr id="595" name="Google Shape;595;p83"/>
          <p:cNvSpPr/>
          <p:nvPr/>
        </p:nvSpPr>
        <p:spPr>
          <a:xfrm>
            <a:off x="1221525" y="10165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3"/>
          <p:cNvSpPr txBox="1"/>
          <p:nvPr/>
        </p:nvSpPr>
        <p:spPr>
          <a:xfrm>
            <a:off x="2577375" y="1209575"/>
            <a:ext cx="47769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VIDEOS Y PODCASTS</a:t>
            </a:r>
            <a:endParaRPr i="1" sz="4000">
              <a:latin typeface="Anton"/>
              <a:ea typeface="Anton"/>
              <a:cs typeface="Anton"/>
              <a:sym typeface="Anton"/>
            </a:endParaRPr>
          </a:p>
        </p:txBody>
      </p:sp>
      <p:pic>
        <p:nvPicPr>
          <p:cNvPr id="597" name="Google Shape;597;p83"/>
          <p:cNvPicPr preferRelativeResize="0"/>
          <p:nvPr/>
        </p:nvPicPr>
        <p:blipFill>
          <a:blip r:embed="rId10">
            <a:alphaModFix/>
          </a:blip>
          <a:stretch>
            <a:fillRect/>
          </a:stretch>
        </p:blipFill>
        <p:spPr>
          <a:xfrm>
            <a:off x="1484234" y="1279240"/>
            <a:ext cx="545131" cy="545131"/>
          </a:xfrm>
          <a:prstGeom prst="rect">
            <a:avLst/>
          </a:prstGeom>
          <a:noFill/>
          <a:ln>
            <a:noFill/>
          </a:ln>
        </p:spPr>
      </p:pic>
      <p:pic>
        <p:nvPicPr>
          <p:cNvPr id="598" name="Google Shape;598;p83"/>
          <p:cNvPicPr preferRelativeResize="0"/>
          <p:nvPr/>
        </p:nvPicPr>
        <p:blipFill rotWithShape="1">
          <a:blip r:embed="rId11">
            <a:alphaModFix/>
          </a:blip>
          <a:srcRect b="0" l="0" r="0" t="0"/>
          <a:stretch/>
        </p:blipFill>
        <p:spPr>
          <a:xfrm>
            <a:off x="7407937" y="125275"/>
            <a:ext cx="1634174" cy="639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2" name="Shape 602"/>
        <p:cNvGrpSpPr/>
        <p:nvPr/>
      </p:nvGrpSpPr>
      <p:grpSpPr>
        <a:xfrm>
          <a:off x="0" y="0"/>
          <a:ext cx="0" cy="0"/>
          <a:chOff x="0" y="0"/>
          <a:chExt cx="0" cy="0"/>
        </a:xfrm>
      </p:grpSpPr>
      <p:pic>
        <p:nvPicPr>
          <p:cNvPr id="603" name="Google Shape;603;p84"/>
          <p:cNvPicPr preferRelativeResize="0"/>
          <p:nvPr/>
        </p:nvPicPr>
        <p:blipFill rotWithShape="1">
          <a:blip r:embed="rId4">
            <a:alphaModFix/>
          </a:blip>
          <a:srcRect b="0" l="0" r="0" t="0"/>
          <a:stretch/>
        </p:blipFill>
        <p:spPr>
          <a:xfrm>
            <a:off x="3978763" y="433050"/>
            <a:ext cx="1186525" cy="1186525"/>
          </a:xfrm>
          <a:prstGeom prst="rect">
            <a:avLst/>
          </a:prstGeom>
          <a:noFill/>
          <a:ln>
            <a:noFill/>
          </a:ln>
        </p:spPr>
      </p:pic>
      <p:sp>
        <p:nvSpPr>
          <p:cNvPr id="604" name="Google Shape;604;p84"/>
          <p:cNvSpPr txBox="1"/>
          <p:nvPr/>
        </p:nvSpPr>
        <p:spPr>
          <a:xfrm>
            <a:off x="999025" y="1705225"/>
            <a:ext cx="71460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0" i="1" lang="en-GB" sz="3000" u="none" cap="none" strike="noStrike">
                <a:solidFill>
                  <a:srgbClr val="EEFF41"/>
                </a:solidFill>
                <a:latin typeface="Anton"/>
                <a:ea typeface="Anton"/>
                <a:cs typeface="Anton"/>
                <a:sym typeface="Anton"/>
              </a:rPr>
              <a:t>¡PARA PENSAR!</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n-GB" sz="2000" u="none" cap="none" strike="noStrike">
                <a:solidFill>
                  <a:schemeClr val="lt1"/>
                </a:solidFill>
                <a:latin typeface="Helvetica Neue Light"/>
                <a:ea typeface="Helvetica Neue Light"/>
                <a:cs typeface="Helvetica Neue Light"/>
                <a:sym typeface="Helvetica Neue Light"/>
              </a:rPr>
              <a:t>¿Te gustaría comprobar tus conocimientos de la clase?</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chemeClr val="dk1"/>
              </a:buClr>
              <a:buSzPts val="3600"/>
              <a:buFont typeface="Arial"/>
              <a:buNone/>
            </a:pPr>
            <a:r>
              <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Light"/>
                <a:ea typeface="Helvetica Neue Light"/>
                <a:cs typeface="Helvetica Neue Light"/>
                <a:sym typeface="Helvetica Neue Light"/>
              </a:rPr>
              <a:t>Te compartimos a través del chat de zoom</a:t>
            </a:r>
            <a:endParaRPr b="0" i="0" sz="1600" u="sng"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Light"/>
                <a:ea typeface="Helvetica Neue Light"/>
                <a:cs typeface="Helvetica Neue Light"/>
                <a:sym typeface="Helvetica Neue Light"/>
              </a:rPr>
              <a:t> el enlace a un breve quiz de tarea.</a:t>
            </a:r>
            <a:endParaRPr b="0" i="0"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200"/>
              <a:buFont typeface="Arial"/>
              <a:buNone/>
            </a:pPr>
            <a:r>
              <a:rPr b="0" i="1" lang="en-GB" sz="1200" u="none" cap="none" strike="noStrike">
                <a:solidFill>
                  <a:schemeClr val="accent6"/>
                </a:solidFill>
                <a:latin typeface="Helvetica Neue Light"/>
                <a:ea typeface="Helvetica Neue Light"/>
                <a:cs typeface="Helvetica Neue Light"/>
                <a:sym typeface="Helvetica Neue Light"/>
              </a:rPr>
              <a:t>Para el profesor:</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Acceder a la carpeta “Quizzes” de la camada </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Ingresar al formulario de la clase</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 Pulsar el botón “Invitar” </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Copiar el enlace</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Compartir el enlace a los alumnos a través del chat</a:t>
            </a:r>
            <a:endParaRPr b="0" i="1" sz="1200" u="none" cap="none" strike="noStrike">
              <a:solidFill>
                <a:schemeClr val="accent6"/>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400"/>
              <a:buFont typeface="Arial"/>
              <a:buNone/>
            </a:pPr>
            <a:r>
              <a:t/>
            </a:r>
            <a:endParaRPr b="0" i="1" sz="1400" u="none" cap="none" strike="noStrike">
              <a:solidFill>
                <a:schemeClr val="lt1"/>
              </a:solidFill>
              <a:latin typeface="Helvetica Neue Light"/>
              <a:ea typeface="Helvetica Neue Light"/>
              <a:cs typeface="Helvetica Neue Light"/>
              <a:sym typeface="Helvetica Neue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85"/>
          <p:cNvSpPr txBox="1"/>
          <p:nvPr/>
        </p:nvSpPr>
        <p:spPr>
          <a:xfrm>
            <a:off x="1000475" y="1582900"/>
            <a:ext cx="6529200" cy="3407400"/>
          </a:xfrm>
          <a:prstGeom prst="rect">
            <a:avLst/>
          </a:prstGeom>
          <a:noFill/>
          <a:ln>
            <a:noFill/>
          </a:ln>
        </p:spPr>
        <p:txBody>
          <a:bodyPr anchorCtr="0" anchor="ctr" bIns="91425" lIns="91425" spcFirstLastPara="1" rIns="91425" wrap="square" tIns="91425">
            <a:noAutofit/>
          </a:bodyPr>
          <a:lstStyle/>
          <a:p>
            <a:pPr indent="-24300" lvl="0" marL="1890000" rtl="0" algn="l">
              <a:lnSpc>
                <a:spcPct val="115000"/>
              </a:lnSpc>
              <a:spcBef>
                <a:spcPts val="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Consola, variables y tipos de datos | </a:t>
            </a:r>
            <a:br>
              <a:rPr lang="en-GB" sz="1800">
                <a:solidFill>
                  <a:schemeClr val="dk1"/>
                </a:solidFill>
                <a:latin typeface="Helvetica Neue Light"/>
                <a:ea typeface="Helvetica Neue Light"/>
                <a:cs typeface="Helvetica Neue Light"/>
                <a:sym typeface="Helvetica Neue Light"/>
              </a:rPr>
            </a:br>
            <a:r>
              <a:rPr b="1" i="1" lang="en-GB" sz="1800">
                <a:solidFill>
                  <a:schemeClr val="dk1"/>
                </a:solidFill>
                <a:latin typeface="Helvetica Neue"/>
                <a:ea typeface="Helvetica Neue"/>
                <a:cs typeface="Helvetica Neue"/>
                <a:sym typeface="Helvetica Neue"/>
              </a:rPr>
              <a:t> </a:t>
            </a:r>
            <a:r>
              <a:rPr b="1" i="1" lang="en-GB" sz="1800" u="sng">
                <a:solidFill>
                  <a:schemeClr val="hlink"/>
                </a:solidFill>
                <a:latin typeface="Helvetica Neue"/>
                <a:ea typeface="Helvetica Neue"/>
                <a:cs typeface="Helvetica Neue"/>
                <a:sym typeface="Helvetica Neue"/>
                <a:hlinkClick r:id="rId3"/>
              </a:rPr>
              <a:t>Los apuntes de Majo (Página 1 a 8).</a:t>
            </a:r>
            <a:endParaRPr sz="1800">
              <a:solidFill>
                <a:schemeClr val="dk1"/>
              </a:solidFill>
              <a:latin typeface="Helvetica Neue Light"/>
              <a:ea typeface="Helvetica Neue Light"/>
              <a:cs typeface="Helvetica Neue Light"/>
              <a:sym typeface="Helvetica Neue Light"/>
            </a:endParaRPr>
          </a:p>
          <a:p>
            <a:pPr indent="-24300" lvl="0" marL="1890000" rtl="0" algn="l">
              <a:lnSpc>
                <a:spcPct val="115000"/>
              </a:lnSpc>
              <a:spcBef>
                <a:spcPts val="100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Variables, valores y referencias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4"/>
              </a:rPr>
              <a:t>Te lo explico con gatitos.</a:t>
            </a:r>
            <a:endParaRPr sz="1800">
              <a:solidFill>
                <a:schemeClr val="dk1"/>
              </a:solidFill>
              <a:latin typeface="Helvetica Neue Light"/>
              <a:ea typeface="Helvetica Neue Light"/>
              <a:cs typeface="Helvetica Neue Light"/>
              <a:sym typeface="Helvetica Neue Light"/>
            </a:endParaRPr>
          </a:p>
          <a:p>
            <a:pPr indent="-24300" lvl="0" marL="1890000" rtl="0" algn="l">
              <a:lnSpc>
                <a:spcPct val="115000"/>
              </a:lnSpc>
              <a:spcBef>
                <a:spcPts val="100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Práctica interactiva sobre Algoritmia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5"/>
              </a:rPr>
              <a:t>La aventura del punto.</a:t>
            </a:r>
            <a:endParaRPr sz="1800">
              <a:solidFill>
                <a:schemeClr val="dk1"/>
              </a:solidFill>
              <a:latin typeface="Helvetica Neue Light"/>
              <a:ea typeface="Helvetica Neue Light"/>
              <a:cs typeface="Helvetica Neue Light"/>
              <a:sym typeface="Helvetica Neue Light"/>
            </a:endParaRPr>
          </a:p>
          <a:p>
            <a:pPr indent="-24300" lvl="0" marL="1890000" marR="0" rtl="0" algn="l">
              <a:lnSpc>
                <a:spcPct val="115000"/>
              </a:lnSpc>
              <a:spcBef>
                <a:spcPts val="100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Herramienta recomendada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6"/>
              </a:rPr>
              <a:t>Visual Studio Code.</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800">
              <a:solidFill>
                <a:schemeClr val="dk1"/>
              </a:solidFill>
              <a:latin typeface="Helvetica Neue Light"/>
              <a:ea typeface="Helvetica Neue Light"/>
              <a:cs typeface="Helvetica Neue Light"/>
              <a:sym typeface="Helvetica Neue Light"/>
            </a:endParaRPr>
          </a:p>
        </p:txBody>
      </p:sp>
      <p:pic>
        <p:nvPicPr>
          <p:cNvPr id="610" name="Google Shape;610;p85"/>
          <p:cNvPicPr preferRelativeResize="0"/>
          <p:nvPr/>
        </p:nvPicPr>
        <p:blipFill>
          <a:blip r:embed="rId7">
            <a:alphaModFix/>
          </a:blip>
          <a:stretch>
            <a:fillRect/>
          </a:stretch>
        </p:blipFill>
        <p:spPr>
          <a:xfrm>
            <a:off x="7567925" y="4659625"/>
            <a:ext cx="1186526" cy="330675"/>
          </a:xfrm>
          <a:prstGeom prst="rect">
            <a:avLst/>
          </a:prstGeom>
          <a:noFill/>
          <a:ln>
            <a:noFill/>
          </a:ln>
        </p:spPr>
      </p:pic>
      <p:pic>
        <p:nvPicPr>
          <p:cNvPr id="611" name="Google Shape;611;p85"/>
          <p:cNvPicPr preferRelativeResize="0"/>
          <p:nvPr/>
        </p:nvPicPr>
        <p:blipFill rotWithShape="1">
          <a:blip r:embed="rId8">
            <a:alphaModFix/>
          </a:blip>
          <a:srcRect b="0" l="0" r="0" t="0"/>
          <a:stretch/>
        </p:blipFill>
        <p:spPr>
          <a:xfrm>
            <a:off x="7411525" y="127700"/>
            <a:ext cx="1634174" cy="639850"/>
          </a:xfrm>
          <a:prstGeom prst="rect">
            <a:avLst/>
          </a:prstGeom>
          <a:noFill/>
          <a:ln>
            <a:noFill/>
          </a:ln>
        </p:spPr>
      </p:pic>
      <p:sp>
        <p:nvSpPr>
          <p:cNvPr id="612" name="Google Shape;612;p85"/>
          <p:cNvSpPr/>
          <p:nvPr/>
        </p:nvSpPr>
        <p:spPr>
          <a:xfrm>
            <a:off x="1145200" y="364125"/>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85"/>
          <p:cNvSpPr txBox="1"/>
          <p:nvPr/>
        </p:nvSpPr>
        <p:spPr>
          <a:xfrm>
            <a:off x="2455275" y="432225"/>
            <a:ext cx="5892000" cy="9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RECURSOS:</a:t>
            </a:r>
            <a:endParaRPr i="1" sz="4000">
              <a:latin typeface="Anton"/>
              <a:ea typeface="Anton"/>
              <a:cs typeface="Anton"/>
              <a:sym typeface="Anton"/>
            </a:endParaRPr>
          </a:p>
        </p:txBody>
      </p:sp>
      <p:pic>
        <p:nvPicPr>
          <p:cNvPr id="614" name="Google Shape;614;p85"/>
          <p:cNvPicPr preferRelativeResize="0"/>
          <p:nvPr/>
        </p:nvPicPr>
        <p:blipFill>
          <a:blip r:embed="rId9">
            <a:alphaModFix/>
          </a:blip>
          <a:stretch>
            <a:fillRect/>
          </a:stretch>
        </p:blipFill>
        <p:spPr>
          <a:xfrm>
            <a:off x="1408034" y="593440"/>
            <a:ext cx="545131" cy="545131"/>
          </a:xfrm>
          <a:prstGeom prst="rect">
            <a:avLst/>
          </a:prstGeom>
          <a:noFill/>
          <a:ln>
            <a:noFill/>
          </a:ln>
        </p:spPr>
      </p:pic>
      <p:sp>
        <p:nvSpPr>
          <p:cNvPr id="615" name="Google Shape;615;p85"/>
          <p:cNvSpPr txBox="1"/>
          <p:nvPr/>
        </p:nvSpPr>
        <p:spPr>
          <a:xfrm>
            <a:off x="882725" y="4795013"/>
            <a:ext cx="6764700" cy="639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a:solidFill>
                  <a:schemeClr val="dk1"/>
                </a:solidFill>
                <a:highlight>
                  <a:schemeClr val="lt1"/>
                </a:highlight>
                <a:latin typeface="Helvetica Neue Light"/>
                <a:ea typeface="Helvetica Neue Light"/>
                <a:cs typeface="Helvetica Neue Light"/>
                <a:sym typeface="Helvetica Neue Light"/>
              </a:rPr>
              <a:t>Disponible en </a:t>
            </a:r>
            <a:r>
              <a:rPr lang="en-GB" u="sng">
                <a:solidFill>
                  <a:schemeClr val="hlink"/>
                </a:solidFill>
                <a:highlight>
                  <a:schemeClr val="lt1"/>
                </a:highlight>
                <a:latin typeface="Helvetica Neue Light"/>
                <a:ea typeface="Helvetica Neue Light"/>
                <a:cs typeface="Helvetica Neue Light"/>
                <a:sym typeface="Helvetica Neue Light"/>
                <a:hlinkClick r:id="rId10"/>
              </a:rPr>
              <a:t>nuestro repositorio</a:t>
            </a:r>
            <a:r>
              <a:rPr lang="en-GB">
                <a:solidFill>
                  <a:schemeClr val="dk1"/>
                </a:solidFill>
                <a:highlight>
                  <a:schemeClr val="lt1"/>
                </a:highlight>
                <a:latin typeface="Helvetica Neue Light"/>
                <a:ea typeface="Helvetica Neue Light"/>
                <a:cs typeface="Helvetica Neue Light"/>
                <a:sym typeface="Helvetica Neue Light"/>
              </a:rPr>
              <a:t>.</a:t>
            </a:r>
            <a:endParaRPr>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32"/>
          <p:cNvPicPr preferRelativeResize="0"/>
          <p:nvPr/>
        </p:nvPicPr>
        <p:blipFill rotWithShape="1">
          <a:blip r:embed="rId3">
            <a:alphaModFix/>
          </a:blip>
          <a:srcRect b="0" l="0" r="0" t="0"/>
          <a:stretch/>
        </p:blipFill>
        <p:spPr>
          <a:xfrm>
            <a:off x="5693475" y="1938299"/>
            <a:ext cx="1379450" cy="1379450"/>
          </a:xfrm>
          <a:prstGeom prst="rect">
            <a:avLst/>
          </a:prstGeom>
          <a:noFill/>
          <a:ln>
            <a:noFill/>
          </a:ln>
        </p:spPr>
      </p:pic>
      <p:sp>
        <p:nvSpPr>
          <p:cNvPr id="148" name="Google Shape;148;p32"/>
          <p:cNvSpPr txBox="1"/>
          <p:nvPr/>
        </p:nvSpPr>
        <p:spPr>
          <a:xfrm>
            <a:off x="207450" y="986850"/>
            <a:ext cx="8729100" cy="725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0000"/>
                </a:solidFill>
                <a:latin typeface="Helvetica Neue Light"/>
                <a:ea typeface="Helvetica Neue Light"/>
                <a:cs typeface="Helvetica Neue Light"/>
                <a:sym typeface="Helvetica Neue Light"/>
              </a:rPr>
              <a:t>Son actividades o ejercicios que se realizan durante la cursada, para enfocarse en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0000"/>
                </a:solidFill>
                <a:latin typeface="Helvetica Neue Light"/>
                <a:ea typeface="Helvetica Neue Light"/>
                <a:cs typeface="Helvetica Neue Light"/>
                <a:sym typeface="Helvetica Neue Light"/>
              </a:rPr>
              <a:t>la práctica.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Light"/>
              <a:ea typeface="Helvetica Neue Light"/>
              <a:cs typeface="Helvetica Neue Light"/>
              <a:sym typeface="Helvetica Neue Light"/>
            </a:endParaRPr>
          </a:p>
        </p:txBody>
      </p:sp>
      <p:pic>
        <p:nvPicPr>
          <p:cNvPr id="149" name="Google Shape;149;p32"/>
          <p:cNvPicPr preferRelativeResize="0"/>
          <p:nvPr/>
        </p:nvPicPr>
        <p:blipFill rotWithShape="1">
          <a:blip r:embed="rId4">
            <a:alphaModFix/>
          </a:blip>
          <a:srcRect b="0" l="0" r="0" t="0"/>
          <a:stretch/>
        </p:blipFill>
        <p:spPr>
          <a:xfrm>
            <a:off x="7750025" y="4693400"/>
            <a:ext cx="1186526" cy="330675"/>
          </a:xfrm>
          <a:prstGeom prst="rect">
            <a:avLst/>
          </a:prstGeom>
          <a:noFill/>
          <a:ln>
            <a:noFill/>
          </a:ln>
        </p:spPr>
      </p:pic>
      <p:sp>
        <p:nvSpPr>
          <p:cNvPr id="150" name="Google Shape;150;p32"/>
          <p:cNvSpPr txBox="1"/>
          <p:nvPr/>
        </p:nvSpPr>
        <p:spPr>
          <a:xfrm>
            <a:off x="4522125" y="3393923"/>
            <a:ext cx="3651000" cy="1212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500"/>
              <a:buFont typeface="Arial"/>
              <a:buNone/>
            </a:pPr>
            <a:r>
              <a:rPr b="1" i="0" lang="en-GB" sz="1500" u="none" cap="none" strike="noStrike">
                <a:solidFill>
                  <a:schemeClr val="dk1"/>
                </a:solidFill>
                <a:latin typeface="Helvetica Neue"/>
                <a:ea typeface="Helvetica Neue"/>
                <a:cs typeface="Helvetica Neue"/>
                <a:sym typeface="Helvetica Neue"/>
              </a:rPr>
              <a:t>Entregas del Proyecto Final</a:t>
            </a:r>
            <a:endParaRPr b="1" i="0" sz="1500" u="none" cap="none" strike="noStrike">
              <a:solidFill>
                <a:srgbClr val="000000"/>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chemeClr val="dk1"/>
              </a:buClr>
              <a:buSzPts val="1100"/>
              <a:buFont typeface="Arial"/>
              <a:buNone/>
            </a:pPr>
            <a:r>
              <a:rPr b="0" i="0" lang="en-GB" sz="1400" u="none" cap="none" strike="noStrike">
                <a:solidFill>
                  <a:srgbClr val="000000"/>
                </a:solidFill>
                <a:latin typeface="Helvetica Neue Light"/>
                <a:ea typeface="Helvetica Neue Light"/>
                <a:cs typeface="Helvetica Neue Light"/>
                <a:sym typeface="Helvetica Neue Light"/>
              </a:rPr>
              <a:t>Entregas con el estado de avance de tu </a:t>
            </a:r>
            <a:r>
              <a:rPr b="1" i="0" lang="en-GB" sz="1400" u="none" cap="none" strike="noStrike">
                <a:solidFill>
                  <a:srgbClr val="000000"/>
                </a:solidFill>
                <a:latin typeface="Helvetica Neue"/>
                <a:ea typeface="Helvetica Neue"/>
                <a:cs typeface="Helvetica Neue"/>
                <a:sym typeface="Helvetica Neue"/>
              </a:rPr>
              <a:t>proyecto final</a:t>
            </a:r>
            <a:r>
              <a:rPr b="0" i="0" lang="en-GB" sz="1400" u="none" cap="none" strike="noStrike">
                <a:solidFill>
                  <a:srgbClr val="000000"/>
                </a:solidFill>
                <a:latin typeface="Helvetica Neue Light"/>
                <a:ea typeface="Helvetica Neue Light"/>
                <a:cs typeface="Helvetica Neue Light"/>
                <a:sym typeface="Helvetica Neue Light"/>
              </a:rPr>
              <a:t> que deberás subir a la plataforma a lo largo del curso y </a:t>
            </a:r>
            <a:r>
              <a:rPr b="0" i="0" lang="en-GB" sz="1400" u="none" cap="none" strike="noStrike">
                <a:solidFill>
                  <a:schemeClr val="dk1"/>
                </a:solidFill>
                <a:latin typeface="Helvetica Neue Light"/>
                <a:ea typeface="Helvetica Neue Light"/>
                <a:cs typeface="Helvetica Neue Light"/>
                <a:sym typeface="Helvetica Neue Light"/>
              </a:rPr>
              <a:t>hasta 7 días luego de la clase</a:t>
            </a:r>
            <a:r>
              <a:rPr b="0" i="0" lang="en-GB" sz="1400" u="none" cap="none" strike="noStrike">
                <a:solidFill>
                  <a:srgbClr val="000000"/>
                </a:solidFill>
                <a:latin typeface="Helvetica Neue Light"/>
                <a:ea typeface="Helvetica Neue Light"/>
                <a:cs typeface="Helvetica Neue Light"/>
                <a:sym typeface="Helvetica Neue Light"/>
              </a:rPr>
              <a:t>, para ser corregidas por tu docente o tutor/a. </a:t>
            </a:r>
            <a:endParaRPr b="0" i="0" sz="1400" u="none" cap="none" strike="noStrike">
              <a:solidFill>
                <a:srgbClr val="000000"/>
              </a:solidFill>
              <a:latin typeface="Helvetica Neue Light"/>
              <a:ea typeface="Helvetica Neue Light"/>
              <a:cs typeface="Helvetica Neue Light"/>
              <a:sym typeface="Helvetica Neue Light"/>
            </a:endParaRPr>
          </a:p>
        </p:txBody>
      </p:sp>
      <p:sp>
        <p:nvSpPr>
          <p:cNvPr id="151" name="Google Shape;151;p32"/>
          <p:cNvSpPr txBox="1"/>
          <p:nvPr/>
        </p:nvSpPr>
        <p:spPr>
          <a:xfrm>
            <a:off x="1398000" y="157150"/>
            <a:ext cx="6620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t/>
            </a:r>
            <a:endParaRPr b="0" i="1" sz="3600" u="none" cap="none" strike="noStrike">
              <a:solidFill>
                <a:srgbClr val="000000"/>
              </a:solidFill>
              <a:latin typeface="Anton"/>
              <a:ea typeface="Anton"/>
              <a:cs typeface="Anton"/>
              <a:sym typeface="Anton"/>
            </a:endParaRPr>
          </a:p>
        </p:txBody>
      </p:sp>
      <p:sp>
        <p:nvSpPr>
          <p:cNvPr id="152" name="Google Shape;152;p32"/>
          <p:cNvSpPr/>
          <p:nvPr/>
        </p:nvSpPr>
        <p:spPr>
          <a:xfrm>
            <a:off x="6691025" y="18767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GB">
                <a:solidFill>
                  <a:srgbClr val="FFFFFF"/>
                </a:solidFill>
                <a:latin typeface="Helvetica Neue"/>
                <a:ea typeface="Helvetica Neue"/>
                <a:cs typeface="Helvetica Neue"/>
                <a:sym typeface="Helvetica Neue"/>
              </a:rPr>
              <a:t>3</a:t>
            </a:r>
            <a:endParaRPr b="1" i="0" sz="1400" u="none" cap="none" strike="noStrike">
              <a:solidFill>
                <a:srgbClr val="FFFFFF"/>
              </a:solidFill>
              <a:latin typeface="Helvetica Neue"/>
              <a:ea typeface="Helvetica Neue"/>
              <a:cs typeface="Helvetica Neue"/>
              <a:sym typeface="Helvetica Neue"/>
            </a:endParaRPr>
          </a:p>
        </p:txBody>
      </p:sp>
      <p:sp>
        <p:nvSpPr>
          <p:cNvPr id="153" name="Google Shape;153;p32"/>
          <p:cNvSpPr txBox="1"/>
          <p:nvPr/>
        </p:nvSpPr>
        <p:spPr>
          <a:xfrm>
            <a:off x="581325" y="3393922"/>
            <a:ext cx="3651000" cy="1379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500"/>
              <a:buFont typeface="Arial"/>
              <a:buNone/>
            </a:pPr>
            <a:r>
              <a:rPr b="1" i="0" lang="en-GB" sz="1500" u="none" cap="none" strike="noStrike">
                <a:solidFill>
                  <a:schemeClr val="dk1"/>
                </a:solidFill>
                <a:latin typeface="Helvetica Neue"/>
                <a:ea typeface="Helvetica Neue"/>
                <a:cs typeface="Helvetica Neue"/>
                <a:sym typeface="Helvetica Neue"/>
              </a:rPr>
              <a:t>Desafíos complementarios</a:t>
            </a:r>
            <a:endParaRPr b="1" i="0" sz="15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chemeClr val="dk1"/>
              </a:buClr>
              <a:buSzPts val="1500"/>
              <a:buFont typeface="Arial"/>
              <a:buNone/>
            </a:pPr>
            <a:r>
              <a:rPr b="0" i="0" lang="en-GB" sz="1400" u="none" cap="none" strike="noStrike">
                <a:solidFill>
                  <a:schemeClr val="dk1"/>
                </a:solidFill>
                <a:latin typeface="Helvetica Neue Light"/>
                <a:ea typeface="Helvetica Neue Light"/>
                <a:cs typeface="Helvetica Neue Light"/>
                <a:sym typeface="Helvetica Neue Light"/>
              </a:rPr>
              <a:t>Desafíos que complementan a los entregables. Son optativos y, de ser subidos a la plataforma a tiempo y aprobados, suman puntos para el top 10.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500"/>
              <a:buFont typeface="Arial"/>
              <a:buNone/>
            </a:pPr>
            <a:r>
              <a:t/>
            </a:r>
            <a:endParaRPr b="1" i="0" sz="1500" u="none" cap="none" strike="noStrike">
              <a:solidFill>
                <a:srgbClr val="000000"/>
              </a:solidFill>
              <a:latin typeface="Helvetica Neue"/>
              <a:ea typeface="Helvetica Neue"/>
              <a:cs typeface="Helvetica Neue"/>
              <a:sym typeface="Helvetica Neue"/>
            </a:endParaRPr>
          </a:p>
        </p:txBody>
      </p:sp>
      <p:pic>
        <p:nvPicPr>
          <p:cNvPr id="154" name="Google Shape;154;p32"/>
          <p:cNvPicPr preferRelativeResize="0"/>
          <p:nvPr/>
        </p:nvPicPr>
        <p:blipFill rotWithShape="1">
          <a:blip r:embed="rId5">
            <a:alphaModFix/>
          </a:blip>
          <a:srcRect b="0" l="0" r="0" t="0"/>
          <a:stretch/>
        </p:blipFill>
        <p:spPr>
          <a:xfrm>
            <a:off x="1781637" y="2001413"/>
            <a:ext cx="1250376" cy="1253225"/>
          </a:xfrm>
          <a:prstGeom prst="rect">
            <a:avLst/>
          </a:prstGeom>
          <a:noFill/>
          <a:ln>
            <a:noFill/>
          </a:ln>
        </p:spPr>
      </p:pic>
      <p:sp>
        <p:nvSpPr>
          <p:cNvPr id="155" name="Google Shape;155;p32"/>
          <p:cNvSpPr txBox="1"/>
          <p:nvPr/>
        </p:nvSpPr>
        <p:spPr>
          <a:xfrm>
            <a:off x="1398000" y="157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DESAFÍOS Y ENTREGABLES</a:t>
            </a:r>
            <a:endParaRPr b="0" i="1" sz="3600" u="none" cap="none" strike="noStrike">
              <a:solidFill>
                <a:srgbClr val="000000"/>
              </a:solidFill>
              <a:latin typeface="Anton"/>
              <a:ea typeface="Anton"/>
              <a:cs typeface="Anton"/>
              <a:sym typeface="Anto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619" name="Shape 619"/>
        <p:cNvGrpSpPr/>
        <p:nvPr/>
      </p:nvGrpSpPr>
      <p:grpSpPr>
        <a:xfrm>
          <a:off x="0" y="0"/>
          <a:ext cx="0" cy="0"/>
          <a:chOff x="0" y="0"/>
          <a:chExt cx="0" cy="0"/>
        </a:xfrm>
      </p:grpSpPr>
      <p:sp>
        <p:nvSpPr>
          <p:cNvPr id="620" name="Google Shape;620;p86"/>
          <p:cNvSpPr txBox="1"/>
          <p:nvPr/>
        </p:nvSpPr>
        <p:spPr>
          <a:xfrm>
            <a:off x="959850" y="20772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a:t>
            </a:r>
            <a:r>
              <a:rPr i="1" lang="en-GB" sz="3600">
                <a:latin typeface="Anton"/>
                <a:ea typeface="Anton"/>
                <a:cs typeface="Anton"/>
                <a:sym typeface="Anton"/>
              </a:rPr>
              <a:t>YA CONOCES LOS BENEFICIOS QUE TIENES POR SER ESTUDIANTE DE CODERHOUSE</a:t>
            </a:r>
            <a:r>
              <a:rPr b="0" i="1" lang="en-GB" sz="3600" u="none" cap="none" strike="noStrike">
                <a:solidFill>
                  <a:srgbClr val="000000"/>
                </a:solidFill>
                <a:latin typeface="Anton"/>
                <a:ea typeface="Anton"/>
                <a:cs typeface="Anton"/>
                <a:sym typeface="Anton"/>
              </a:rPr>
              <a:t>? </a:t>
            </a:r>
            <a:endParaRPr b="0" i="1" sz="3600" u="none" cap="none" strike="noStrike">
              <a:solidFill>
                <a:srgbClr val="000000"/>
              </a:solidFill>
              <a:latin typeface="Anton"/>
              <a:ea typeface="Anton"/>
              <a:cs typeface="Anton"/>
              <a:sym typeface="Anton"/>
            </a:endParaRPr>
          </a:p>
        </p:txBody>
      </p:sp>
      <p:pic>
        <p:nvPicPr>
          <p:cNvPr id="621" name="Google Shape;621;p8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22" name="Google Shape;622;p86"/>
          <p:cNvPicPr preferRelativeResize="0"/>
          <p:nvPr/>
        </p:nvPicPr>
        <p:blipFill>
          <a:blip r:embed="rId4">
            <a:alphaModFix/>
          </a:blip>
          <a:stretch>
            <a:fillRect/>
          </a:stretch>
        </p:blipFill>
        <p:spPr>
          <a:xfrm>
            <a:off x="4117851" y="958650"/>
            <a:ext cx="908300" cy="9083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87"/>
          <p:cNvSpPr txBox="1"/>
          <p:nvPr/>
        </p:nvSpPr>
        <p:spPr>
          <a:xfrm>
            <a:off x="1373850" y="2869500"/>
            <a:ext cx="63963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Haz clic </a:t>
            </a:r>
            <a:r>
              <a:rPr lang="en-GB" sz="2000" u="sng">
                <a:solidFill>
                  <a:schemeClr val="accent1"/>
                </a:solidFill>
                <a:latin typeface="Helvetica Neue Light"/>
                <a:ea typeface="Helvetica Neue Light"/>
                <a:cs typeface="Helvetica Neue Light"/>
                <a:sym typeface="Helvetica Neue Light"/>
                <a:hlinkClick r:id="rId3">
                  <a:extLst>
                    <a:ext uri="{A12FA001-AC4F-418D-AE19-62706E023703}">
                      <ahyp:hlinkClr val="tx"/>
                    </a:ext>
                  </a:extLst>
                </a:hlinkClick>
              </a:rPr>
              <a:t>aquí</a:t>
            </a:r>
            <a:r>
              <a:rPr lang="en-GB" sz="2000">
                <a:solidFill>
                  <a:schemeClr val="accent1"/>
                </a:solidFill>
                <a:latin typeface="Helvetica Neue Light"/>
                <a:ea typeface="Helvetica Neue Light"/>
                <a:cs typeface="Helvetica Neue Light"/>
                <a:sym typeface="Helvetica Neue Light"/>
              </a:rPr>
              <a:t> </a:t>
            </a:r>
            <a:r>
              <a:rPr lang="en-GB" sz="2000">
                <a:solidFill>
                  <a:schemeClr val="dk1"/>
                </a:solidFill>
                <a:latin typeface="Helvetica Neue Light"/>
                <a:ea typeface="Helvetica Neue Light"/>
                <a:cs typeface="Helvetica Neue Light"/>
                <a:sym typeface="Helvetica Neue Light"/>
              </a:rPr>
              <a:t>y conoce todos nuestros beneficios exclusivos para estudiantes de Coderhouse.</a:t>
            </a:r>
            <a:endParaRPr sz="20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100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10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100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1000"/>
              </a:spcBef>
              <a:spcAft>
                <a:spcPts val="100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628" name="Google Shape;628;p87"/>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629" name="Google Shape;629;p87"/>
          <p:cNvSpPr txBox="1"/>
          <p:nvPr/>
        </p:nvSpPr>
        <p:spPr>
          <a:xfrm>
            <a:off x="2183538" y="1165975"/>
            <a:ext cx="47769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BENEFICIOS</a:t>
            </a:r>
            <a:endParaRPr b="0" i="1" sz="4000" u="none" cap="none" strike="noStrike">
              <a:solidFill>
                <a:srgbClr val="000000"/>
              </a:solidFill>
              <a:latin typeface="Anton"/>
              <a:ea typeface="Anton"/>
              <a:cs typeface="Anton"/>
              <a:sym typeface="Anton"/>
            </a:endParaRPr>
          </a:p>
        </p:txBody>
      </p:sp>
      <p:pic>
        <p:nvPicPr>
          <p:cNvPr id="630" name="Google Shape;630;p87"/>
          <p:cNvPicPr preferRelativeResize="0"/>
          <p:nvPr/>
        </p:nvPicPr>
        <p:blipFill>
          <a:blip r:embed="rId5">
            <a:alphaModFix/>
          </a:blip>
          <a:stretch>
            <a:fillRect/>
          </a:stretch>
        </p:blipFill>
        <p:spPr>
          <a:xfrm>
            <a:off x="5856850" y="1227375"/>
            <a:ext cx="595275" cy="5952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4" name="Shape 634"/>
        <p:cNvGrpSpPr/>
        <p:nvPr/>
      </p:nvGrpSpPr>
      <p:grpSpPr>
        <a:xfrm>
          <a:off x="0" y="0"/>
          <a:ext cx="0" cy="0"/>
          <a:chOff x="0" y="0"/>
          <a:chExt cx="0" cy="0"/>
        </a:xfrm>
      </p:grpSpPr>
      <p:sp>
        <p:nvSpPr>
          <p:cNvPr id="635" name="Google Shape;635;p88"/>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636" name="Google Shape;636;p88"/>
          <p:cNvSpPr txBox="1"/>
          <p:nvPr/>
        </p:nvSpPr>
        <p:spPr>
          <a:xfrm>
            <a:off x="1309700" y="2623175"/>
            <a:ext cx="62985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Fundamentos de desarrollo con JS.</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Didact Gothic"/>
                <a:ea typeface="Didact Gothic"/>
                <a:cs typeface="Didact Gothic"/>
                <a:sym typeface="Didact Gothic"/>
              </a:rPr>
              <a:t>¿Cómo escribir JavaScript?</a:t>
            </a:r>
            <a:endParaRPr sz="2200">
              <a:solidFill>
                <a:srgbClr val="E0FF00"/>
              </a:solidFill>
              <a:latin typeface="Didact Gothic"/>
              <a:ea typeface="Didact Gothic"/>
              <a:cs typeface="Didact Gothic"/>
              <a:sym typeface="Didact Gothic"/>
            </a:endParaRPr>
          </a:p>
          <a:p>
            <a:pPr indent="-368300" lvl="0" marL="45720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Didact Gothic"/>
                <a:ea typeface="Didact Gothic"/>
                <a:cs typeface="Didact Gothic"/>
                <a:sym typeface="Didact Gothic"/>
              </a:rPr>
              <a:t>Declaración de Variables.</a:t>
            </a:r>
            <a:endParaRPr sz="2200">
              <a:solidFill>
                <a:srgbClr val="E0FF00"/>
              </a:solidFill>
              <a:latin typeface="Didact Gothic"/>
              <a:ea typeface="Didact Gothic"/>
              <a:cs typeface="Didact Gothic"/>
              <a:sym typeface="Didact Gothic"/>
            </a:endParaRPr>
          </a:p>
          <a:p>
            <a:pPr indent="-368300" lvl="0" marL="45720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Didact Gothic"/>
                <a:ea typeface="Didact Gothic"/>
                <a:cs typeface="Didact Gothic"/>
                <a:sym typeface="Didact Gothic"/>
              </a:rPr>
              <a:t>Funciones de prompt, alert y console</a:t>
            </a:r>
            <a:r>
              <a:rPr lang="en-GB" sz="2200">
                <a:solidFill>
                  <a:srgbClr val="E0FF00"/>
                </a:solidFill>
                <a:latin typeface="Helvetica Neue Light"/>
                <a:ea typeface="Helvetica Neue Light"/>
                <a:cs typeface="Helvetica Neue Light"/>
                <a:sym typeface="Helvetica Neue Light"/>
              </a:rPr>
              <a:t>.</a:t>
            </a:r>
            <a:endParaRPr sz="2200">
              <a:solidFill>
                <a:srgbClr val="E0FF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200"/>
              <a:buFont typeface="Arial"/>
              <a:buNone/>
            </a:pPr>
            <a:r>
              <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0" name="Shape 640"/>
        <p:cNvGrpSpPr/>
        <p:nvPr/>
      </p:nvGrpSpPr>
      <p:grpSpPr>
        <a:xfrm>
          <a:off x="0" y="0"/>
          <a:ext cx="0" cy="0"/>
          <a:chOff x="0" y="0"/>
          <a:chExt cx="0" cy="0"/>
        </a:xfrm>
      </p:grpSpPr>
      <p:sp>
        <p:nvSpPr>
          <p:cNvPr id="641" name="Google Shape;641;p89"/>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642" name="Google Shape;642;p89"/>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46" name="Shape 646"/>
        <p:cNvGrpSpPr/>
        <p:nvPr/>
      </p:nvGrpSpPr>
      <p:grpSpPr>
        <a:xfrm>
          <a:off x="0" y="0"/>
          <a:ext cx="0" cy="0"/>
          <a:chOff x="0" y="0"/>
          <a:chExt cx="0" cy="0"/>
        </a:xfrm>
      </p:grpSpPr>
      <p:sp>
        <p:nvSpPr>
          <p:cNvPr id="647" name="Google Shape;647;p9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648" name="Google Shape;648;p9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2" name="Shape 652"/>
        <p:cNvGrpSpPr/>
        <p:nvPr/>
      </p:nvGrpSpPr>
      <p:grpSpPr>
        <a:xfrm>
          <a:off x="0" y="0"/>
          <a:ext cx="0" cy="0"/>
          <a:chOff x="0" y="0"/>
          <a:chExt cx="0" cy="0"/>
        </a:xfrm>
      </p:grpSpPr>
      <p:sp>
        <p:nvSpPr>
          <p:cNvPr id="653" name="Google Shape;653;p91"/>
          <p:cNvSpPr txBox="1"/>
          <p:nvPr/>
        </p:nvSpPr>
        <p:spPr>
          <a:xfrm>
            <a:off x="2054250" y="1640238"/>
            <a:ext cx="5035500" cy="126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¡GRACIAS POR ESTUDIAR CON NOSOTROS!</a:t>
            </a:r>
            <a:endParaRPr b="0" i="1" sz="3600" u="none" cap="none" strike="noStrike">
              <a:solidFill>
                <a:srgbClr val="121212"/>
              </a:solidFill>
              <a:latin typeface="Anton"/>
              <a:ea typeface="Anton"/>
              <a:cs typeface="Anton"/>
              <a:sym typeface="Anton"/>
            </a:endParaRPr>
          </a:p>
        </p:txBody>
      </p:sp>
      <p:sp>
        <p:nvSpPr>
          <p:cNvPr id="654" name="Google Shape;654;p91"/>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33"/>
          <p:cNvSpPr txBox="1"/>
          <p:nvPr>
            <p:ph type="ctrTitle"/>
          </p:nvPr>
        </p:nvSpPr>
        <p:spPr>
          <a:xfrm>
            <a:off x="2417500" y="564350"/>
            <a:ext cx="4487100" cy="72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i="1" lang="en-GB" sz="3700">
                <a:solidFill>
                  <a:srgbClr val="000000"/>
                </a:solidFill>
                <a:latin typeface="Anton"/>
                <a:ea typeface="Anton"/>
                <a:cs typeface="Anton"/>
                <a:sym typeface="Anton"/>
              </a:rPr>
              <a:t>PROYECTO FINAL</a:t>
            </a:r>
            <a:endParaRPr b="1" i="1" sz="3000">
              <a:solidFill>
                <a:srgbClr val="000000"/>
              </a:solidFill>
              <a:latin typeface="Anton"/>
              <a:ea typeface="Anton"/>
              <a:cs typeface="Anton"/>
              <a:sym typeface="Anton"/>
            </a:endParaRPr>
          </a:p>
        </p:txBody>
      </p:sp>
      <p:sp>
        <p:nvSpPr>
          <p:cNvPr id="161" name="Google Shape;161;p33"/>
          <p:cNvSpPr txBox="1"/>
          <p:nvPr/>
        </p:nvSpPr>
        <p:spPr>
          <a:xfrm>
            <a:off x="847200" y="1425525"/>
            <a:ext cx="7449600" cy="3477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n-GB" sz="1700" u="none" cap="none" strike="noStrike">
                <a:solidFill>
                  <a:schemeClr val="dk1"/>
                </a:solidFill>
                <a:latin typeface="Helvetica Neue Light"/>
                <a:ea typeface="Helvetica Neue Light"/>
                <a:cs typeface="Helvetica Neue Light"/>
                <a:sym typeface="Helvetica Neue Light"/>
              </a:rPr>
              <a:t>El Proyecto Final se construye a partir de los </a:t>
            </a:r>
            <a:r>
              <a:rPr b="1" i="0" lang="en-GB" sz="1700" u="none" cap="none" strike="noStrike">
                <a:solidFill>
                  <a:schemeClr val="dk1"/>
                </a:solidFill>
                <a:latin typeface="Helvetica Neue"/>
                <a:ea typeface="Helvetica Neue"/>
                <a:cs typeface="Helvetica Neue"/>
                <a:sym typeface="Helvetica Neue"/>
              </a:rPr>
              <a:t>desafíos</a:t>
            </a:r>
            <a:r>
              <a:rPr b="0" i="0" lang="en-GB" sz="1700" u="none" cap="none" strike="noStrike">
                <a:solidFill>
                  <a:schemeClr val="dk1"/>
                </a:solidFill>
                <a:latin typeface="Helvetica Neue Light"/>
                <a:ea typeface="Helvetica Neue Light"/>
                <a:cs typeface="Helvetica Neue Light"/>
                <a:sym typeface="Helvetica Neue Light"/>
              </a:rPr>
              <a:t> que se realizan clase a clase. Se va creando a medida que el estudiante sube los desafíos entregables a nuestra plataforma.</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700"/>
              <a:buFont typeface="Arial"/>
              <a:buNone/>
            </a:pPr>
            <a:r>
              <a:rPr b="0" i="0" lang="en-GB" sz="1700" u="none" cap="none" strike="noStrike">
                <a:solidFill>
                  <a:schemeClr val="dk1"/>
                </a:solidFill>
                <a:latin typeface="Helvetica Neue Light"/>
                <a:ea typeface="Helvetica Neue Light"/>
                <a:cs typeface="Helvetica Neue Light"/>
                <a:sym typeface="Helvetica Neue Light"/>
              </a:rPr>
              <a:t>El objetivo es que cada estudiante pueda utilizar su Proyecto Final como parte de su portfolio personal.</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700"/>
              <a:buFont typeface="Arial"/>
              <a:buNone/>
            </a:pPr>
            <a:r>
              <a:rPr b="0" i="0" lang="en-GB" sz="1700" u="none" cap="none" strike="noStrike">
                <a:solidFill>
                  <a:srgbClr val="000000"/>
                </a:solidFill>
                <a:latin typeface="Helvetica Neue Light"/>
                <a:ea typeface="Helvetica Neue Light"/>
                <a:cs typeface="Helvetica Neue Light"/>
                <a:sym typeface="Helvetica Neue Light"/>
              </a:rPr>
              <a:t>El </a:t>
            </a:r>
            <a:r>
              <a:rPr b="1" i="0" lang="en-GB" sz="1700" u="none" cap="none" strike="noStrike">
                <a:solidFill>
                  <a:srgbClr val="000000"/>
                </a:solidFill>
                <a:latin typeface="Helvetica Neue"/>
                <a:ea typeface="Helvetica Neue"/>
                <a:cs typeface="Helvetica Neue"/>
                <a:sym typeface="Helvetica Neue"/>
              </a:rPr>
              <a:t>proyecto final</a:t>
            </a:r>
            <a:r>
              <a:rPr b="0" i="0" lang="en-GB" sz="1700" u="none" cap="none" strike="noStrike">
                <a:solidFill>
                  <a:srgbClr val="000000"/>
                </a:solidFill>
                <a:latin typeface="Helvetica Neue Light"/>
                <a:ea typeface="Helvetica Neue Light"/>
                <a:cs typeface="Helvetica Neue Light"/>
                <a:sym typeface="Helvetica Neue Light"/>
              </a:rPr>
              <a:t> se debe subir a la plataforma la ante-última o última clase del curso. </a:t>
            </a:r>
            <a:r>
              <a:rPr b="0" i="1" lang="en-GB" sz="1700" u="none" cap="none" strike="noStrike">
                <a:solidFill>
                  <a:srgbClr val="000000"/>
                </a:solidFill>
                <a:latin typeface="Helvetica Neue Light"/>
                <a:ea typeface="Helvetica Neue Light"/>
                <a:cs typeface="Helvetica Neue Light"/>
                <a:sym typeface="Helvetica Neue Light"/>
              </a:rPr>
              <a:t>En caso de no hacerlo tendrás 20 días a partir de la finalización del curso para cargarlo en la plataforma</a:t>
            </a:r>
            <a:r>
              <a:rPr b="0" i="0" lang="en-GB" sz="1700" u="none" cap="none" strike="noStrike">
                <a:solidFill>
                  <a:srgbClr val="000000"/>
                </a:solidFill>
                <a:latin typeface="Helvetica Neue Light"/>
                <a:ea typeface="Helvetica Neue Light"/>
                <a:cs typeface="Helvetica Neue Light"/>
                <a:sym typeface="Helvetica Neue Light"/>
              </a:rPr>
              <a:t>. </a:t>
            </a:r>
            <a:r>
              <a:rPr b="0" i="1" lang="en-GB" sz="1700" u="none" cap="none" strike="noStrike">
                <a:solidFill>
                  <a:srgbClr val="000000"/>
                </a:solidFill>
                <a:latin typeface="Helvetica Neue Light"/>
                <a:ea typeface="Helvetica Neue Light"/>
                <a:cs typeface="Helvetica Neue Light"/>
                <a:sym typeface="Helvetica Neue Light"/>
              </a:rPr>
              <a:t>Pasados esos días el botón de entrega se inhabilitará.</a:t>
            </a:r>
            <a:endParaRPr b="0" i="1" sz="17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700"/>
              <a:buFont typeface="Arial"/>
              <a:buNone/>
            </a:pPr>
            <a:r>
              <a:t/>
            </a:r>
            <a:endParaRPr b="0" i="0" sz="1700" u="none" cap="none" strike="noStrike">
              <a:solidFill>
                <a:srgbClr val="000000"/>
              </a:solidFill>
              <a:latin typeface="Helvetica Neue Light"/>
              <a:ea typeface="Helvetica Neue Light"/>
              <a:cs typeface="Helvetica Neue Light"/>
              <a:sym typeface="Helvetica Neue Light"/>
            </a:endParaRPr>
          </a:p>
        </p:txBody>
      </p:sp>
      <p:pic>
        <p:nvPicPr>
          <p:cNvPr id="162" name="Google Shape;162;p3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63" name="Google Shape;163;p33"/>
          <p:cNvPicPr preferRelativeResize="0"/>
          <p:nvPr/>
        </p:nvPicPr>
        <p:blipFill rotWithShape="1">
          <a:blip r:embed="rId4">
            <a:alphaModFix/>
          </a:blip>
          <a:srcRect b="0" l="0" r="0" t="0"/>
          <a:stretch/>
        </p:blipFill>
        <p:spPr>
          <a:xfrm>
            <a:off x="7300750" y="222475"/>
            <a:ext cx="1634174" cy="63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67" name="Shape 167"/>
        <p:cNvGrpSpPr/>
        <p:nvPr/>
      </p:nvGrpSpPr>
      <p:grpSpPr>
        <a:xfrm>
          <a:off x="0" y="0"/>
          <a:ext cx="0" cy="0"/>
          <a:chOff x="0" y="0"/>
          <a:chExt cx="0" cy="0"/>
        </a:xfrm>
      </p:grpSpPr>
      <p:sp>
        <p:nvSpPr>
          <p:cNvPr id="168" name="Google Shape;168;p3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¿CUÁL ES NUESTRO PROYECTO FINAL?</a:t>
            </a:r>
            <a:endParaRPr b="0" i="1" sz="3600" u="none" cap="none" strike="noStrike">
              <a:solidFill>
                <a:srgbClr val="121212"/>
              </a:solidFill>
              <a:latin typeface="Anton"/>
              <a:ea typeface="Anton"/>
              <a:cs typeface="Anton"/>
              <a:sym typeface="Anton"/>
            </a:endParaRPr>
          </a:p>
        </p:txBody>
      </p:sp>
      <p:pic>
        <p:nvPicPr>
          <p:cNvPr id="169" name="Google Shape;169;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3" name="Shape 173"/>
        <p:cNvGrpSpPr/>
        <p:nvPr/>
      </p:nvGrpSpPr>
      <p:grpSpPr>
        <a:xfrm>
          <a:off x="0" y="0"/>
          <a:ext cx="0" cy="0"/>
          <a:chOff x="0" y="0"/>
          <a:chExt cx="0" cy="0"/>
        </a:xfrm>
      </p:grpSpPr>
      <p:sp>
        <p:nvSpPr>
          <p:cNvPr id="174" name="Google Shape;174;p35"/>
          <p:cNvSpPr txBox="1"/>
          <p:nvPr/>
        </p:nvSpPr>
        <p:spPr>
          <a:xfrm>
            <a:off x="238050" y="1665400"/>
            <a:ext cx="8667900" cy="27204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chemeClr val="dk1"/>
              </a:buClr>
              <a:buSzPts val="1100"/>
              <a:buFont typeface="Arial"/>
              <a:buNone/>
            </a:pPr>
            <a:r>
              <a:rPr lang="en-GB" sz="1900">
                <a:solidFill>
                  <a:srgbClr val="333333"/>
                </a:solidFill>
                <a:latin typeface="Helvetica Neue Light"/>
                <a:ea typeface="Helvetica Neue Light"/>
                <a:cs typeface="Helvetica Neue Light"/>
                <a:sym typeface="Helvetica Neue Light"/>
              </a:rPr>
              <a:t>Crearás una página web interactiva en JavaScript que </a:t>
            </a:r>
            <a:r>
              <a:rPr lang="en-GB" sz="1900">
                <a:solidFill>
                  <a:srgbClr val="333333"/>
                </a:solidFill>
                <a:latin typeface="Helvetica Neue Light"/>
                <a:ea typeface="Helvetica Neue Light"/>
                <a:cs typeface="Helvetica Neue Light"/>
                <a:sym typeface="Helvetica Neue Light"/>
              </a:rPr>
              <a:t>permitirá</a:t>
            </a:r>
            <a:r>
              <a:rPr lang="en-GB" sz="1900">
                <a:solidFill>
                  <a:srgbClr val="333333"/>
                </a:solidFill>
                <a:latin typeface="Helvetica Neue Light"/>
                <a:ea typeface="Helvetica Neue Light"/>
                <a:cs typeface="Helvetica Neue Light"/>
                <a:sym typeface="Helvetica Neue Light"/>
              </a:rPr>
              <a:t> simular distintos procesos. Un “simulador” es un programa que soluciona ciertas tareas y proporciona al usuario </a:t>
            </a:r>
            <a:r>
              <a:rPr lang="en-GB" sz="1900">
                <a:solidFill>
                  <a:srgbClr val="333333"/>
                </a:solidFill>
                <a:latin typeface="Helvetica Neue Light"/>
                <a:ea typeface="Helvetica Neue Light"/>
                <a:cs typeface="Helvetica Neue Light"/>
                <a:sym typeface="Helvetica Neue Light"/>
              </a:rPr>
              <a:t>información de valor. Además, utilizarás AJAX y JSON para obtener datos y jQuery para controlar eventos en la interfaz y producir animaciones en respuesta.</a:t>
            </a:r>
            <a:endParaRPr b="0" i="0" sz="1900" u="none" cap="none" strike="noStrike">
              <a:solidFill>
                <a:srgbClr val="333333"/>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1000"/>
              </a:spcAft>
              <a:buClr>
                <a:srgbClr val="000000"/>
              </a:buClr>
              <a:buSzPts val="1100"/>
              <a:buFont typeface="Arial"/>
              <a:buNone/>
            </a:pPr>
            <a:br>
              <a:rPr b="0" i="0" lang="en-GB" sz="2000" u="none" cap="none" strike="noStrike">
                <a:solidFill>
                  <a:srgbClr val="000000"/>
                </a:solidFill>
                <a:latin typeface="Helvetica Neue Light"/>
                <a:ea typeface="Helvetica Neue Light"/>
                <a:cs typeface="Helvetica Neue Light"/>
                <a:sym typeface="Helvetica Neue Light"/>
              </a:rPr>
            </a:br>
            <a:endParaRPr b="0" i="0" sz="1400" u="none" cap="none" strike="noStrike">
              <a:solidFill>
                <a:srgbClr val="FFFFFF"/>
              </a:solidFill>
              <a:latin typeface="Helvetica Neue Light"/>
              <a:ea typeface="Helvetica Neue Light"/>
              <a:cs typeface="Helvetica Neue Light"/>
              <a:sym typeface="Helvetica Neue Light"/>
            </a:endParaRPr>
          </a:p>
        </p:txBody>
      </p:sp>
      <p:sp>
        <p:nvSpPr>
          <p:cNvPr id="175" name="Google Shape;175;p35"/>
          <p:cNvSpPr txBox="1"/>
          <p:nvPr>
            <p:ph type="ctrTitle"/>
          </p:nvPr>
        </p:nvSpPr>
        <p:spPr>
          <a:xfrm>
            <a:off x="1635300" y="781425"/>
            <a:ext cx="5873400" cy="72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i="1" lang="en-GB" sz="3600">
                <a:latin typeface="Anton"/>
                <a:ea typeface="Anton"/>
                <a:cs typeface="Anton"/>
                <a:sym typeface="Anton"/>
              </a:rPr>
              <a:t>APLICACIÓN</a:t>
            </a:r>
            <a:r>
              <a:rPr i="1" lang="en-GB" sz="3600">
                <a:latin typeface="Anton"/>
                <a:ea typeface="Anton"/>
                <a:cs typeface="Anton"/>
                <a:sym typeface="Anton"/>
              </a:rPr>
              <a:t> WEB INTERACTIVA</a:t>
            </a:r>
            <a:endParaRPr i="1" sz="3600">
              <a:latin typeface="Anton"/>
              <a:ea typeface="Anton"/>
              <a:cs typeface="Anton"/>
              <a:sym typeface="Anton"/>
            </a:endParaRPr>
          </a:p>
        </p:txBody>
      </p:sp>
      <p:pic>
        <p:nvPicPr>
          <p:cNvPr id="176" name="Google Shape;176;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77" name="Google Shape;177;p35"/>
          <p:cNvPicPr preferRelativeResize="0"/>
          <p:nvPr/>
        </p:nvPicPr>
        <p:blipFill rotWithShape="1">
          <a:blip r:embed="rId4">
            <a:alphaModFix/>
          </a:blip>
          <a:srcRect b="0" l="0" r="0" t="0"/>
          <a:stretch/>
        </p:blipFill>
        <p:spPr>
          <a:xfrm>
            <a:off x="7300750" y="222475"/>
            <a:ext cx="1634174" cy="63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