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Anton"/>
      <p:regular r:id="rId49"/>
    </p:embeddedFont>
    <p:embeddedFont>
      <p:font typeface="Lato"/>
      <p:regular r:id="rId50"/>
      <p:bold r:id="rId51"/>
      <p:italic r:id="rId52"/>
      <p:boldItalic r:id="rId53"/>
    </p:embeddedFont>
    <p:embeddedFont>
      <p:font typeface="Didact Gothic"/>
      <p:regular r:id="rId54"/>
    </p:embeddedFont>
    <p:embeddedFont>
      <p:font typeface="Helvetica Neue"/>
      <p:regular r:id="rId55"/>
      <p:bold r:id="rId56"/>
      <p:italic r:id="rId57"/>
      <p:boldItalic r:id="rId58"/>
    </p:embeddedFont>
    <p:embeddedFont>
      <p:font typeface="Helvetica Neue Light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Anto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HelveticaNeueLight-boldItalic.fntdata"/><Relationship Id="rId61" Type="http://schemas.openxmlformats.org/officeDocument/2006/relationships/font" Target="fonts/HelveticaNeueLight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HelveticaNeueLigh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bold.fntdata"/><Relationship Id="rId50" Type="http://schemas.openxmlformats.org/officeDocument/2006/relationships/font" Target="fonts/Lato-regular.fntdata"/><Relationship Id="rId53" Type="http://schemas.openxmlformats.org/officeDocument/2006/relationships/font" Target="fonts/Lato-boldItalic.fntdata"/><Relationship Id="rId52" Type="http://schemas.openxmlformats.org/officeDocument/2006/relationships/font" Target="fonts/Lato-italic.fntdata"/><Relationship Id="rId11" Type="http://schemas.openxmlformats.org/officeDocument/2006/relationships/slide" Target="slides/slide6.xml"/><Relationship Id="rId55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54" Type="http://schemas.openxmlformats.org/officeDocument/2006/relationships/font" Target="fonts/DidactGothic-regular.fntdata"/><Relationship Id="rId13" Type="http://schemas.openxmlformats.org/officeDocument/2006/relationships/slide" Target="slides/slide8.xml"/><Relationship Id="rId57" Type="http://schemas.openxmlformats.org/officeDocument/2006/relationships/font" Target="fonts/HelveticaNeue-italic.fntdata"/><Relationship Id="rId12" Type="http://schemas.openxmlformats.org/officeDocument/2006/relationships/slide" Target="slides/slide7.xml"/><Relationship Id="rId56" Type="http://schemas.openxmlformats.org/officeDocument/2006/relationships/font" Target="fonts/HelveticaNeue-bold.fntdata"/><Relationship Id="rId15" Type="http://schemas.openxmlformats.org/officeDocument/2006/relationships/slide" Target="slides/slide10.xml"/><Relationship Id="rId59" Type="http://schemas.openxmlformats.org/officeDocument/2006/relationships/font" Target="fonts/HelveticaNeueLight-regular.fntdata"/><Relationship Id="rId14" Type="http://schemas.openxmlformats.org/officeDocument/2006/relationships/slide" Target="slides/slide9.xml"/><Relationship Id="rId58" Type="http://schemas.openxmlformats.org/officeDocument/2006/relationships/font" Target="fonts/HelveticaNeue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Colocar todas las clases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slides de texto con imagen.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No va, es para guiar el uso del template.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Mostrar lo explicado con el editor de texto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 A la hora del Break, entre 5 y 10 minutos. Considerar ubicar este espacio en un momento adecuado de la clase. Al volver, mostrar los resultados de la pregunta del anterior slide y generar un breve intercambio.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0713e6a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f0713e6a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Obligatoria siempre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Mostrar lo explicado con el editor de texto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challenges genéricos.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las subsiguientes slides de challenges genéricos.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Obligatoria. Se sugiere ubicar al finalizar la explicación de algún tema, para abrir formalmente el espacio de preguntas y ordenar la interacción.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ACTIVIDAD “PARA PENSAR” (Optativa)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Duración estimada:</a:t>
            </a:r>
            <a:r>
              <a:rPr lang="en-GB" sz="1400">
                <a:solidFill>
                  <a:schemeClr val="dk1"/>
                </a:solidFill>
              </a:rPr>
              <a:t> 5/10 minutos (de tarea)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Formato: </a:t>
            </a:r>
            <a:r>
              <a:rPr lang="en-GB" sz="1400">
                <a:solidFill>
                  <a:schemeClr val="dk1"/>
                </a:solidFill>
              </a:rPr>
              <a:t>Google Forms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Compartir el enlace del quizz correspondiente a la CLASE 1 de la carpeta “Quizzes”.</a:t>
            </a:r>
            <a:r>
              <a:rPr b="1" lang="en-GB" sz="1400">
                <a:solidFill>
                  <a:schemeClr val="dk1"/>
                </a:solidFill>
              </a:rPr>
              <a:t> Aclarar que es optativo. </a:t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Obligatoria siempre. Es lo que queremos alcanzar una vez finalizada la clase. Recordá que se enuncian en principio con el verbo delante (por ejemplo: “Comprender…”, “Analizar…”, “conocer…”, etc).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que los estudiantes puedan explorar en sus casas los recursos vistos en clase: artículos, herramientas, websites, videos.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 En caso de cerrar con el “mapa de conceptos” se puede dejar solo “muchas gracias”. Completar el resumen con palabras claves de lo visto.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Todas las clases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Se puede usar para comenzar o finalizar la clase, según sea más conveniente. La información de este slide es de relleno.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Recurso: Mapa de conceptos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Muestra rápidamente los contenidos de la clase y cómo se relacionan. Ayuda a los estudiantes a evitar “perderse” durante la clase, al avanzar en un sentido lineal una diapositiva tras otra. El ejemplo pertenece a la primera clase del curso UX/UI.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Sugerencia</a:t>
            </a:r>
            <a:r>
              <a:rPr lang="en-GB"/>
              <a:t>: </a:t>
            </a:r>
            <a:br>
              <a:rPr lang="en-GB"/>
            </a:br>
            <a:r>
              <a:rPr lang="en-GB"/>
              <a:t>-También se pueden mostrar con un menor énfasis o colores apagados, aquellos contenidos de clases anteriores y que se vinculen con la actual.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-Resaltar con color los temas que se abordan en la clase.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Recurso: Cronograma del curso</a:t>
            </a:r>
            <a:br>
              <a:rPr lang="en-GB"/>
            </a:br>
            <a:r>
              <a:rPr lang="en-GB"/>
              <a:t>- Se muestra al</a:t>
            </a:r>
            <a:r>
              <a:rPr b="1" lang="en-GB"/>
              <a:t> inicio</a:t>
            </a:r>
            <a:r>
              <a:rPr lang="en-GB"/>
              <a:t> de cada clase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 Tiene un aspecto similar a un </a:t>
            </a:r>
            <a:r>
              <a:rPr b="1" lang="en-GB"/>
              <a:t>calendario.</a:t>
            </a:r>
            <a:br>
              <a:rPr lang="en-GB"/>
            </a:br>
            <a:r>
              <a:rPr lang="en-GB"/>
              <a:t>- Resume rápidamente: título de la clase, número y contenidos que abarca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 Guía rápida tanto para docentes, como para estudiantes.</a:t>
            </a:r>
            <a:br>
              <a:rPr lang="en-GB"/>
            </a:br>
            <a:r>
              <a:rPr lang="en-GB"/>
              <a:t>- Para mayor ubicación en el curso, también muestra en un tamaño más pequeño lo sucedido la clase anterior y la siguiente.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-Ubicar en el interior de cada clase aquellas cuestiones destacadas con las cuales se encontrará el alumno y con su respectivo nombre:</a:t>
            </a:r>
            <a:r>
              <a:rPr b="1" lang="en-GB">
                <a:solidFill>
                  <a:schemeClr val="dk1"/>
                </a:solidFill>
              </a:rPr>
              <a:t> desafíos, entregables de proyecto, actividades colaborativas o  ejemplos en vivo.</a:t>
            </a:r>
            <a:endParaRPr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ba9c1e96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eba9c1e9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hyperlink" Target="https://trends.builtwith.com/javascript/jQuery" TargetMode="External"/><Relationship Id="rId5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code.jquery.com/" TargetMode="External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hyperlink" Target="https://plataforma.coderhouse.com/video-tutoriales" TargetMode="External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lataforma.coderhouse.com/desarrollo-profesional" TargetMode="External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Relationship Id="rId4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Relationship Id="rId4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Relationship Id="rId4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juanda.gitbooks.io/webapps/content/jQuery/" TargetMode="External"/><Relationship Id="rId4" Type="http://schemas.openxmlformats.org/officeDocument/2006/relationships/hyperlink" Target="https://mundosica.github.io/tutorial_hispano_jQuery/sesion02/index.html#tecnicamente-%C2%BFque-es-jquery" TargetMode="External"/><Relationship Id="rId10" Type="http://schemas.openxmlformats.org/officeDocument/2006/relationships/hyperlink" Target="https://www.notion.so/coderhouse/Repositorio-de-Contenidos-ba8d3057a1e34049944ee4ba3a575999" TargetMode="External"/><Relationship Id="rId9" Type="http://schemas.openxmlformats.org/officeDocument/2006/relationships/image" Target="../media/image29.png"/><Relationship Id="rId5" Type="http://schemas.openxmlformats.org/officeDocument/2006/relationships/hyperlink" Target="https://youtu.be/R3Ebq0ybWLI?t=16" TargetMode="External"/><Relationship Id="rId6" Type="http://schemas.openxmlformats.org/officeDocument/2006/relationships/hyperlink" Target="https://developer.mozilla.org/es/docs/Glossary/jQuery" TargetMode="External"/><Relationship Id="rId7" Type="http://schemas.openxmlformats.org/officeDocument/2006/relationships/image" Target="../media/image12.png"/><Relationship Id="rId8" Type="http://schemas.openxmlformats.org/officeDocument/2006/relationships/image" Target="../media/image2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Relationship Id="rId4" Type="http://schemas.openxmlformats.org/officeDocument/2006/relationships/image" Target="../media/image2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hyperlink" Target="https://docs.google.com/document/d/1DOrPQ_9KqZgxRqiKZztXVWTC82z2QbfQ/edit?usp=sharing&amp;ouid=118038072515497498973&amp;rtpof=true&amp;sd=true" TargetMode="External"/><Relationship Id="rId6" Type="http://schemas.openxmlformats.org/officeDocument/2006/relationships/hyperlink" Target="https://forms.gle/J9MKNBLKYn3rCeEi6" TargetMode="External"/><Relationship Id="rId7" Type="http://schemas.openxmlformats.org/officeDocument/2006/relationships/hyperlink" Target="https://drive.google.com/drive/folders/1jIH9-1B7r39bzu1td2P1Nc1a-eDInnzD?usp=sharing" TargetMode="External"/><Relationship Id="rId8" Type="http://schemas.openxmlformats.org/officeDocument/2006/relationships/hyperlink" Target="https://docs.google.com/document/d/1aJ5X0ZnK_auCcBxw2rP-QxiyzDMJosejr6Otx3jThzM/edit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0" name="Google Shape;10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/>
        </p:nvSpPr>
        <p:spPr>
          <a:xfrm>
            <a:off x="4908150" y="743000"/>
            <a:ext cx="4192800" cy="3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JS, una librería (o biblioteca) es un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archivo de JavaScript que contiene objetos y funciones programadas por terceros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destinada a realizar tareas específica en una aplicación o web. 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conocer cómo usar una librería, debemos acceder a su documentación: un documento o página web donde se detalla cómo funciona cada elemento de ella.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6" name="Google Shape;216;p34"/>
          <p:cNvSpPr txBox="1"/>
          <p:nvPr/>
        </p:nvSpPr>
        <p:spPr>
          <a:xfrm>
            <a:off x="5254648" y="141025"/>
            <a:ext cx="34998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n-GB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LIBRERÍAS JS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7" name="Google Shape;21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4425" y="4736650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6209" y="0"/>
            <a:ext cx="505748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/>
        </p:nvSpPr>
        <p:spPr>
          <a:xfrm>
            <a:off x="727725" y="1253725"/>
            <a:ext cx="7842600" cy="25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estamos desarrollando una App o Web, podemos cargar una librería externa con el objetivo de emplear las herramientas que nos ofrece en nuestro código. </a:t>
            </a:r>
            <a:b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proceso de referencia en el HTML es idéntico al de cualquier script JavaScript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4" name="Google Shape;224;p35"/>
          <p:cNvSpPr txBox="1"/>
          <p:nvPr/>
        </p:nvSpPr>
        <p:spPr>
          <a:xfrm>
            <a:off x="100" y="35485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n-GB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¿CÓMO SE USAN LAS LIBRERÍAS?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5" name="Google Shape;22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5"/>
          <p:cNvSpPr txBox="1"/>
          <p:nvPr/>
        </p:nvSpPr>
        <p:spPr>
          <a:xfrm>
            <a:off x="2026425" y="3627400"/>
            <a:ext cx="5245200" cy="605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-GB" sz="1600" u="none" cap="none" strike="noStrike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GB" sz="160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60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js/libreria.js</a:t>
            </a:r>
            <a:r>
              <a:rPr b="0" i="0" lang="en-GB" sz="160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60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/>
        </p:nvSpPr>
        <p:spPr>
          <a:xfrm>
            <a:off x="650700" y="1630300"/>
            <a:ext cx="7842600" cy="25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Tenemos dos formas de cargar una librería según el origen. Ambas son completamente válidas y no existe gran diferencia en la forma de carga entre una y otra: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2000"/>
              <a:buFont typeface="Helvetica Neue Light"/>
              <a:buChar char="●"/>
            </a:pP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Cargar mediante URL: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Cargar el archivo de la librería de forma remota, leyéndolo desde una URL.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2000"/>
              <a:buFont typeface="Helvetica Neue Light"/>
              <a:buChar char="●"/>
            </a:pP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Cargar Localmente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Descargar el archivo a nuestro servidor y ejecutarlo localmente.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2" name="Google Shape;232;p36"/>
          <p:cNvSpPr txBox="1"/>
          <p:nvPr/>
        </p:nvSpPr>
        <p:spPr>
          <a:xfrm>
            <a:off x="1671825" y="641196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n-GB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ORIGEN DE LA LIBRERÍA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3" name="Google Shape;23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/>
        </p:nvSpPr>
        <p:spPr>
          <a:xfrm>
            <a:off x="389550" y="1026550"/>
            <a:ext cx="8364900" cy="3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cargar librerías externas, hay una práctica muy común que consiste en cargarlas en formato minificado, o minified en inglés.</a:t>
            </a:r>
            <a:b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Eso significa, que el contenido del archivo JS se encuentra escrito todo en una única línea, y de corrido.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Esto se usa para: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Achicar el peso del archivo (al estar en una única línea se eliminan todos los saltos de línea y espacios innecesarios).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Evitar la edición del archivo JS (es un poco incómodo poder editarlo así -aunque hoy en día existen herramientas online que desminifican un archivo).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9" name="Google Shape;239;p37"/>
          <p:cNvSpPr txBox="1"/>
          <p:nvPr/>
        </p:nvSpPr>
        <p:spPr>
          <a:xfrm>
            <a:off x="1671825" y="111721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n-GB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JAVASCRIPT MINIFICADO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0" name="Google Shape;24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/>
        </p:nvSpPr>
        <p:spPr>
          <a:xfrm>
            <a:off x="389550" y="1026550"/>
            <a:ext cx="8364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lo general, todas las librerías suelen ofrecer los dos archivos para usar: el archivo .js común, y el minificado.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Suele respetarse el siguiente estándar para el nombre: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Archivo comun: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libreria.js</a:t>
            </a:r>
            <a:endParaRPr b="0" i="0" sz="20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Didact Gothic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Archivo minificado: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libreria.min.js</a:t>
            </a:r>
            <a:endParaRPr b="0" i="0" sz="20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recomendación es usar el minificado, a menos que sea necesario hacer debug sobre los archivos de la librería.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38"/>
          <p:cNvSpPr txBox="1"/>
          <p:nvPr/>
        </p:nvSpPr>
        <p:spPr>
          <a:xfrm>
            <a:off x="1671825" y="111721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n-GB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JAVASCRIPT MINIFICADO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7" name="Google Shape;24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/>
        </p:nvSpPr>
        <p:spPr>
          <a:xfrm>
            <a:off x="1398000" y="16561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JQUERY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/>
        </p:nvSpPr>
        <p:spPr>
          <a:xfrm>
            <a:off x="650700" y="1630300"/>
            <a:ext cx="7842600" cy="25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jQuery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una librería que sirve para manipular el DOM, controlar eventos, agregar animaciones y ejecutar llamadas AJAX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entre otras cosas.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bien ya vimos el uso del DOM mediante las herramientas nativas de JS, lo que diferencia a jQuery es que resulta más práctico y potente, además de estar más sistematizado y ordenado desde la forma en que está desarrollado.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8" name="Google Shape;258;p40"/>
          <p:cNvSpPr txBox="1"/>
          <p:nvPr/>
        </p:nvSpPr>
        <p:spPr>
          <a:xfrm>
            <a:off x="1671825" y="641196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n-GB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¿PARA QUÉ?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9" name="Google Shape;25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0373" y="-975"/>
            <a:ext cx="2883625" cy="11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/>
        </p:nvSpPr>
        <p:spPr>
          <a:xfrm>
            <a:off x="1809475" y="81196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n-GB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jQUERY EN LA ACTUALIDAD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6" name="Google Shape;26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1"/>
          <p:cNvSpPr txBox="1"/>
          <p:nvPr/>
        </p:nvSpPr>
        <p:spPr>
          <a:xfrm>
            <a:off x="70525" y="4428650"/>
            <a:ext cx="91440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2000" u="sng" cap="none" strike="noStrike">
                <a:solidFill>
                  <a:schemeClr val="hlink"/>
                </a:solidFill>
                <a:highlight>
                  <a:schemeClr val="lt1"/>
                </a:highlight>
                <a:latin typeface="Didact Gothic"/>
                <a:ea typeface="Didact Gothic"/>
                <a:cs typeface="Didact Gothic"/>
                <a:sym typeface="Didact Gothic"/>
                <a:hlinkClick r:id="rId4"/>
              </a:rPr>
              <a:t>https://trends.builtwith.com/javascript/jQuery 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68" name="Google Shape;268;p41"/>
          <p:cNvSpPr txBox="1"/>
          <p:nvPr/>
        </p:nvSpPr>
        <p:spPr>
          <a:xfrm>
            <a:off x="70525" y="1210950"/>
            <a:ext cx="5860200" cy="30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la actualidad existen opciones más modernas que jQuery que proveen las mismas  funcionalidades que esta librería. (Incluso en las últimas versiones de JS)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Pero su presencia en el mercado es aún significativa y existe un conjunto de tecnología en producción dependiente de esta librería, lo que la transforma en una excelente candidata a ofertas laborales en migración de sistemas.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9" name="Google Shape;269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68000" y="1010187"/>
            <a:ext cx="2955175" cy="34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/>
        </p:nvSpPr>
        <p:spPr>
          <a:xfrm>
            <a:off x="544625" y="258238"/>
            <a:ext cx="4776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n-GB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jQUERY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1" lang="en-GB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Ventajas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5" name="Google Shape;275;p42"/>
          <p:cNvSpPr txBox="1"/>
          <p:nvPr/>
        </p:nvSpPr>
        <p:spPr>
          <a:xfrm>
            <a:off x="1632300" y="2026552"/>
            <a:ext cx="6052200" cy="25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JQuery utiliza los mismos selectores de CSS3 para operar sobre los elementos.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Diseño y estructura ordenada.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open source.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Rapidez para ejecutar y operar sobre el DOM.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Compatibilidad con muchos plugins. (animaciones, sliders, componentes, etcétera).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Facil de aprender. (4 Clases)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6" name="Google Shape;27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/>
        </p:nvSpPr>
        <p:spPr>
          <a:xfrm>
            <a:off x="273875" y="1079850"/>
            <a:ext cx="8746500" cy="29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Basta con localizar una URL de un </a:t>
            </a:r>
            <a:r>
              <a:rPr b="0" i="0" lang="en-GB" sz="20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CDN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provea la librería jQuery y cargarlo en el archivo HTML. 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vez que localizamos la URL del archivo, la referenciamos en nuestro archivo HTML antes de cerrar el </a:t>
            </a:r>
            <a:r>
              <a:rPr b="0" i="1" lang="en-GB" sz="20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&lt;/body&gt; 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2" name="Google Shape;282;p43"/>
          <p:cNvSpPr txBox="1"/>
          <p:nvPr/>
        </p:nvSpPr>
        <p:spPr>
          <a:xfrm>
            <a:off x="1738950" y="127721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n-GB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CARGAR MEDIANTE URL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3" name="Google Shape;28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1875" y="471097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3"/>
          <p:cNvSpPr txBox="1"/>
          <p:nvPr/>
        </p:nvSpPr>
        <p:spPr>
          <a:xfrm>
            <a:off x="283025" y="3093975"/>
            <a:ext cx="8728200" cy="605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-GB" sz="1600" u="none" cap="none" strike="noStrike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GB" sz="160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60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https://code.jquery.com/jquery-3.5.1.min.js</a:t>
            </a:r>
            <a:r>
              <a:rPr b="0" i="0" lang="en-GB" sz="160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60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/>
        </p:nvSpPr>
        <p:spPr>
          <a:xfrm>
            <a:off x="1453850" y="1843275"/>
            <a:ext cx="59022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¿DUDAS DEL ON-BOARDING?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7" name="Google Shape;107;p26"/>
          <p:cNvSpPr/>
          <p:nvPr/>
        </p:nvSpPr>
        <p:spPr>
          <a:xfrm>
            <a:off x="3436038" y="2829200"/>
            <a:ext cx="2271900" cy="56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sng" cap="none" strike="noStrike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r:id="rId4"/>
              </a:rPr>
              <a:t>MIRALO AQUI</a:t>
            </a:r>
            <a:endParaRPr b="0" i="0" sz="1800" u="none" cap="none" strike="noStrike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108" name="Google Shape;10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5950" y="1281238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/>
          <p:nvPr/>
        </p:nvSpPr>
        <p:spPr>
          <a:xfrm>
            <a:off x="650700" y="1630300"/>
            <a:ext cx="7842600" cy="29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usarlo localmente, debemos descargar el archivo .js de la página oficial de jQuery, y luego incluirlo en nuestra carpeta del proyecto.</a:t>
            </a:r>
            <a:b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Finalmente, cargamos el script en el archivo html antes de cerrar el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&lt;/body&gt;</a:t>
            </a:r>
            <a:endParaRPr b="0" i="0" sz="20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0" name="Google Shape;290;p44"/>
          <p:cNvSpPr txBox="1"/>
          <p:nvPr/>
        </p:nvSpPr>
        <p:spPr>
          <a:xfrm>
            <a:off x="1738950" y="641196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n-GB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CARGAR LOCALMENTE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1" name="Google Shape;29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4"/>
          <p:cNvSpPr txBox="1"/>
          <p:nvPr/>
        </p:nvSpPr>
        <p:spPr>
          <a:xfrm>
            <a:off x="1849750" y="3641725"/>
            <a:ext cx="6314700" cy="605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-GB" sz="1600" u="none" cap="none" strike="noStrike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GB" sz="160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60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js/jquery-3.5.1.min.js</a:t>
            </a:r>
            <a:r>
              <a:rPr b="0" i="0" lang="en-GB" sz="160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60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/>
        </p:nvSpPr>
        <p:spPr>
          <a:xfrm>
            <a:off x="1865550" y="2077200"/>
            <a:ext cx="5412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¡VAMOS A PRACTICAR LO VISTO!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8" name="Google Shape;29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2281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GB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n-GB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/>
        </p:nvSpPr>
        <p:spPr>
          <a:xfrm>
            <a:off x="1154550" y="926800"/>
            <a:ext cx="68349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500">
                <a:solidFill>
                  <a:srgbClr val="37352F"/>
                </a:solidFill>
                <a:latin typeface="Anton"/>
                <a:ea typeface="Anton"/>
                <a:cs typeface="Anton"/>
                <a:sym typeface="Anton"/>
              </a:rPr>
              <a:t>¿Hace cuánto no actualizas tu CV y Linkedin? </a:t>
            </a:r>
            <a:br>
              <a:rPr lang="en-GB" sz="3500">
                <a:solidFill>
                  <a:srgbClr val="37352F"/>
                </a:solidFill>
                <a:latin typeface="Anton"/>
                <a:ea typeface="Anton"/>
                <a:cs typeface="Anton"/>
                <a:sym typeface="Anton"/>
              </a:rPr>
            </a:br>
            <a:br>
              <a:rPr lang="en-GB" sz="3500">
                <a:solidFill>
                  <a:srgbClr val="37352F"/>
                </a:solidFill>
                <a:latin typeface="Anton"/>
                <a:ea typeface="Anton"/>
                <a:cs typeface="Anton"/>
                <a:sym typeface="Anton"/>
              </a:rPr>
            </a:br>
            <a:r>
              <a:rPr lang="en-GB" sz="3500">
                <a:solidFill>
                  <a:srgbClr val="37352F"/>
                </a:solidFill>
                <a:latin typeface="Anton"/>
                <a:ea typeface="Anton"/>
                <a:cs typeface="Anton"/>
                <a:sym typeface="Anton"/>
              </a:rPr>
              <a:t>Desde Coder te podemos ayudar hace </a:t>
            </a:r>
            <a:r>
              <a:rPr lang="en-GB" sz="3500" u="sng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r:id="rId3"/>
              </a:rPr>
              <a:t>clic</a:t>
            </a:r>
            <a:r>
              <a:rPr lang="en-GB" sz="3500">
                <a:solidFill>
                  <a:srgbClr val="37352F"/>
                </a:solidFill>
                <a:latin typeface="Anton"/>
                <a:ea typeface="Anton"/>
                <a:cs typeface="Anton"/>
                <a:sym typeface="Anton"/>
              </a:rPr>
              <a:t> aquí.</a:t>
            </a:r>
            <a:endParaRPr i="1" sz="59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0" name="Google Shape;310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7"/>
          <p:cNvSpPr txBox="1"/>
          <p:nvPr/>
        </p:nvSpPr>
        <p:spPr>
          <a:xfrm>
            <a:off x="3139400" y="4571013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8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SELECTORES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9"/>
          <p:cNvSpPr txBox="1"/>
          <p:nvPr/>
        </p:nvSpPr>
        <p:spPr>
          <a:xfrm>
            <a:off x="719175" y="1390675"/>
            <a:ext cx="7842600" cy="25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concepto de selector es tal vez el mayor logro que introdujo jQuery.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refiere a la forma de identificar a los diferentes elementos del DOM y poder operar sobre ellos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vez de emplear los métodos getElementById(), getElementsByClassName() y  getElementsByTagName() de document, con JQuery podemos usar un único medio para acceder al DOM. 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2" name="Google Shape;322;p49"/>
          <p:cNvSpPr txBox="1"/>
          <p:nvPr/>
        </p:nvSpPr>
        <p:spPr>
          <a:xfrm>
            <a:off x="1629025" y="487146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n-GB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SELECTORES EN JQUERY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3" name="Google Shape;32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/>
          <p:nvPr/>
        </p:nvSpPr>
        <p:spPr>
          <a:xfrm>
            <a:off x="190200" y="1083250"/>
            <a:ext cx="87636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selectores en jQuery siempre estarán escritos bajo el siguiente esquema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$(‘selector’).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el selector aplicado coincide con más de un elemento, quedan todos referenciados en la variable. Para acceder a elementos del DOM por ID empleamos el prefijo “#” y “.” para acceso por clase.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9" name="Google Shape;329;p50"/>
          <p:cNvSpPr txBox="1"/>
          <p:nvPr/>
        </p:nvSpPr>
        <p:spPr>
          <a:xfrm>
            <a:off x="1680375" y="188296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n-GB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USANDO SELECTORES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0" name="Google Shape;330;p50"/>
          <p:cNvSpPr txBox="1"/>
          <p:nvPr/>
        </p:nvSpPr>
        <p:spPr>
          <a:xfrm>
            <a:off x="250425" y="3040425"/>
            <a:ext cx="8526000" cy="199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50" u="none" cap="none" strike="noStrike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Acceso equivalente: document.getElementById("listaPaises");</a:t>
            </a:r>
            <a:endParaRPr b="0" i="0" sz="1450" u="none" cap="none" strike="noStrike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50" u="none" cap="none" strike="noStrike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GB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4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45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#listaPaises</a:t>
            </a:r>
            <a:r>
              <a:rPr b="0" i="0" lang="en-GB" sz="14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50" u="none" cap="none" strike="noStrike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Acceso equivalente: document.getElementsByClassName("paises")</a:t>
            </a:r>
            <a:endParaRPr b="0" i="0" sz="1450" u="none" cap="none" strike="noStrike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50" u="none" cap="none" strike="noStrike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GB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4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45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.paises</a:t>
            </a:r>
            <a:r>
              <a:rPr b="0" i="0" lang="en-GB" sz="14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50" u="none" cap="none" strike="noStrike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Acceso equivalente: document.getElementsByTagName("li")</a:t>
            </a:r>
            <a:endParaRPr b="0" i="0" sz="1450" u="none" cap="none" strike="noStrike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50" u="none" cap="none" strike="noStrike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GB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4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45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0" i="0" lang="en-GB" sz="14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DD0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31" name="Google Shape;33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7475" y="47452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1"/>
          <p:cNvSpPr txBox="1"/>
          <p:nvPr/>
        </p:nvSpPr>
        <p:spPr>
          <a:xfrm>
            <a:off x="650700" y="1117475"/>
            <a:ext cx="78426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selectores se pueden utilizar para seleccionar cualquier elemento HTML usando su etiqueta, su clase, su ID,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 la combinación de las tres.</a:t>
            </a:r>
            <a:endParaRPr b="1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37" name="Google Shape;337;p51"/>
          <p:cNvSpPr txBox="1"/>
          <p:nvPr/>
        </p:nvSpPr>
        <p:spPr>
          <a:xfrm>
            <a:off x="309000" y="2421300"/>
            <a:ext cx="8874000" cy="206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650" u="none" cap="none" strike="noStrike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GB" sz="16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0" i="0" lang="en-GB" sz="16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65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0" i="0" lang="en-GB" sz="16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6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); 	</a:t>
            </a:r>
            <a:r>
              <a:rPr b="0" i="0" lang="en-GB" sz="1200" u="none" cap="none" strike="noStrike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//selecciona todos los &lt;div&gt; de la página</a:t>
            </a:r>
            <a:endParaRPr b="0" i="0" sz="1200" u="none" cap="none" strike="noStrike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650" u="none" cap="none" strike="noStrike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GB" sz="16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0" i="0" lang="en-GB" sz="16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65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GB" sz="16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6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);		</a:t>
            </a:r>
            <a:r>
              <a:rPr b="0" i="0" lang="en-GB" sz="1200" u="none" cap="none" strike="noStrike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//selecciona todos los &lt;a&gt;</a:t>
            </a:r>
            <a:endParaRPr b="0" i="0" sz="1200" u="none" cap="none" strike="noStrike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650" u="none" cap="none" strike="noStrike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GB" sz="16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0" i="0" lang="en-GB" sz="16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65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p, a</a:t>
            </a:r>
            <a:r>
              <a:rPr b="0" i="0" lang="en-GB" sz="16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6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); 	</a:t>
            </a:r>
            <a:r>
              <a:rPr b="0" i="0" lang="en-GB" sz="1200" u="none" cap="none" strike="noStrike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//seleccionar todas los los &lt;p&gt;, y los &lt;a&gt;</a:t>
            </a:r>
            <a:endParaRPr b="0" i="0" sz="1200" u="none" cap="none" strike="noStrike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650" u="none" cap="none" strike="noStrike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GB" sz="16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0" i="0" lang="en-GB" sz="16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65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li.nombre-clase #caja</a:t>
            </a:r>
            <a:r>
              <a:rPr b="0" i="0" lang="en-GB" sz="16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6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); </a:t>
            </a:r>
            <a:endParaRPr b="0" i="0" sz="16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//seleccionar todo &lt;li&gt; con clase "nombre-clase", y que tengan un hijo con ID "caja"</a:t>
            </a:r>
            <a:endParaRPr b="0" i="0" sz="1200" u="none" cap="none" strike="noStrike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DD0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DD0E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Google Shape;338;p51"/>
          <p:cNvSpPr txBox="1"/>
          <p:nvPr/>
        </p:nvSpPr>
        <p:spPr>
          <a:xfrm>
            <a:off x="975650" y="128375"/>
            <a:ext cx="7411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n-GB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COMBINACIÓN DE SELECTORES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9" name="Google Shape;33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7475" y="46425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2"/>
          <p:cNvSpPr txBox="1"/>
          <p:nvPr/>
        </p:nvSpPr>
        <p:spPr>
          <a:xfrm>
            <a:off x="1671825" y="239499"/>
            <a:ext cx="56661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n-GB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SELECTORES AVANZADOS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5" name="Google Shape;345;p52"/>
          <p:cNvSpPr txBox="1"/>
          <p:nvPr/>
        </p:nvSpPr>
        <p:spPr>
          <a:xfrm>
            <a:off x="163200" y="1534950"/>
            <a:ext cx="8817600" cy="2701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50" u="none" cap="none" strike="noStrike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GB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0" i="0" lang="en-GB" sz="14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45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p:last</a:t>
            </a:r>
            <a:r>
              <a:rPr b="0" i="0" lang="en-GB" sz="14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); 				</a:t>
            </a:r>
            <a:r>
              <a:rPr b="0" i="0" lang="en-GB" sz="1200" u="none" cap="none" strike="noStrike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//Selecciona el último &lt;p&gt; de la página</a:t>
            </a:r>
            <a:endParaRPr b="0" i="0" sz="1200" u="none" cap="none" strike="noStrike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50" u="none" cap="none" strike="noStrike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GB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0" i="0" lang="en-GB" sz="14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45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li:first-child</a:t>
            </a:r>
            <a:r>
              <a:rPr b="0" i="0" lang="en-GB" sz="14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); 		</a:t>
            </a:r>
            <a:r>
              <a:rPr b="0" i="0" lang="en-GB" sz="1200" u="none" cap="none" strike="noStrike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//Selecciona todos los &lt;li&gt; que son primeros hijos</a:t>
            </a:r>
            <a:endParaRPr b="0" i="0" sz="1200" u="none" cap="none" strike="noStrike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50" u="none" cap="none" strike="noStrike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GB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0" i="0" lang="en-GB" sz="14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45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li:last-child</a:t>
            </a:r>
            <a:r>
              <a:rPr b="0" i="0" lang="en-GB" sz="14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); 		</a:t>
            </a:r>
            <a:r>
              <a:rPr b="0" i="0" lang="en-GB" sz="1200" u="none" cap="none" strike="noStrike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//Selecciona todos los &lt;li&gt; que son últimos hijos</a:t>
            </a:r>
            <a:endParaRPr b="0" i="0" sz="1200" u="none" cap="none" strike="noStrike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50" u="none" cap="none" strike="noStrike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GB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0" i="0" lang="en-GB" sz="14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45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li:only-child</a:t>
            </a:r>
            <a:r>
              <a:rPr b="0" i="0" lang="en-GB" sz="14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); 		</a:t>
            </a:r>
            <a:r>
              <a:rPr b="0" i="0" lang="en-GB" sz="1200" u="none" cap="none" strike="noStrike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//Selecciona todos los &lt;li&gt; que sean hijos únicos</a:t>
            </a:r>
            <a:endParaRPr b="0" i="0" sz="1200" u="none" cap="none" strike="noStrike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50" u="none" cap="none" strike="noStrike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GB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0" i="0" lang="en-GB" sz="14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45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li:nth-child(3)</a:t>
            </a:r>
            <a:r>
              <a:rPr b="0" i="0" lang="en-GB" sz="14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); 		</a:t>
            </a:r>
            <a:r>
              <a:rPr b="0" i="0" lang="en-GB" sz="1200" u="none" cap="none" strike="noStrike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//Selecciona todos los &lt;li&gt; que sean el 3er elemento </a:t>
            </a:r>
            <a:endParaRPr b="0" i="0" sz="1200" u="none" cap="none" strike="noStrike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50" u="none" cap="none" strike="noStrike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GB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0" i="0" lang="en-GB" sz="14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45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tr:nth-child(odd)</a:t>
            </a:r>
            <a:r>
              <a:rPr b="0" i="0" lang="en-GB" sz="14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); 	</a:t>
            </a:r>
            <a:r>
              <a:rPr b="0" i="0" lang="en-GB" sz="1200" u="none" cap="none" strike="noStrike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//Selecciona todos los &lt;tr&gt; que sean impares</a:t>
            </a:r>
            <a:endParaRPr b="0" i="0" sz="1200" u="none" cap="none" strike="noStrike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50" u="none" cap="none" strike="noStrike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GB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0" i="0" lang="en-GB" sz="14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45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tr:nth-child(even)</a:t>
            </a:r>
            <a:r>
              <a:rPr b="0" i="0" lang="en-GB" sz="14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); 	</a:t>
            </a:r>
            <a:r>
              <a:rPr b="0" i="0" lang="en-GB" sz="1200" u="none" cap="none" strike="noStrike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//Selecciona todos los &lt;tr&gt; que sean pares</a:t>
            </a:r>
            <a:endParaRPr b="0" i="0" sz="1200" u="none" cap="none" strike="noStrike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50" u="none" cap="none" strike="noStrike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GB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0" i="0" lang="en-GB" sz="14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45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div:nth-child(3n)</a:t>
            </a:r>
            <a:r>
              <a:rPr b="0" i="0" lang="en-GB" sz="14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); 	</a:t>
            </a:r>
            <a:r>
              <a:rPr b="0" i="0" lang="en-GB" sz="1200" u="none" cap="none" strike="noStrike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//Selecciona cada tercer elemento &lt;div&gt;</a:t>
            </a:r>
            <a:endParaRPr b="0" i="0" sz="1200" u="none" cap="none" strike="noStrike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DD0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46" name="Google Shape;34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6275" y="46425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3"/>
          <p:cNvSpPr txBox="1"/>
          <p:nvPr/>
        </p:nvSpPr>
        <p:spPr>
          <a:xfrm>
            <a:off x="186150" y="239500"/>
            <a:ext cx="85683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n-GB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SELECTORES PARA FORMULARIOS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2" name="Google Shape;352;p53"/>
          <p:cNvSpPr txBox="1"/>
          <p:nvPr/>
        </p:nvSpPr>
        <p:spPr>
          <a:xfrm>
            <a:off x="163200" y="1057200"/>
            <a:ext cx="8817600" cy="395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50" u="none" cap="none" strike="noStrike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GB" sz="12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0" i="0" lang="en-GB" sz="12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25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:text</a:t>
            </a:r>
            <a:r>
              <a:rPr b="0" i="0" lang="en-GB" sz="12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2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0" i="0" sz="12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50" u="none" cap="none" strike="noStrike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GB" sz="12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0" i="0" lang="en-GB" sz="12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25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:checkbox</a:t>
            </a:r>
            <a:r>
              <a:rPr b="0" i="0" lang="en-GB" sz="12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2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0" i="0" sz="12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50" u="none" cap="none" strike="noStrike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GB" sz="12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0" i="0" lang="en-GB" sz="12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25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:radio</a:t>
            </a:r>
            <a:r>
              <a:rPr b="0" i="0" lang="en-GB" sz="12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2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0" i="0" sz="12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50" u="none" cap="none" strike="noStrike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GB" sz="12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0" i="0" lang="en-GB" sz="12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25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:image</a:t>
            </a:r>
            <a:r>
              <a:rPr b="0" i="0" lang="en-GB" sz="12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2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0" i="0" sz="12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50" u="none" cap="none" strike="noStrike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GB" sz="12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0" i="0" lang="en-GB" sz="12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25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:submit</a:t>
            </a:r>
            <a:r>
              <a:rPr b="0" i="0" lang="en-GB" sz="12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2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0" i="0" sz="12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50" u="none" cap="none" strike="noStrike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GB" sz="12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0" i="0" lang="en-GB" sz="12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25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:reset</a:t>
            </a:r>
            <a:r>
              <a:rPr b="0" i="0" lang="en-GB" sz="12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2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0" i="0" sz="12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50" u="none" cap="none" strike="noStrike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GB" sz="12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0" i="0" lang="en-GB" sz="12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25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:password</a:t>
            </a:r>
            <a:r>
              <a:rPr b="0" i="0" lang="en-GB" sz="12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2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0" i="0" sz="12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50" u="none" cap="none" strike="noStrike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GB" sz="12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0" i="0" lang="en-GB" sz="12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25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:file</a:t>
            </a:r>
            <a:r>
              <a:rPr b="0" i="0" lang="en-GB" sz="12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2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0" i="0" sz="12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50" u="none" cap="none" strike="noStrike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GB" sz="12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0" i="0" lang="en-GB" sz="12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25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:input</a:t>
            </a:r>
            <a:r>
              <a:rPr b="0" i="0" lang="en-GB" sz="12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2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); 	</a:t>
            </a:r>
            <a:r>
              <a:rPr b="0" i="0" lang="en-GB" sz="1000" u="none" cap="none" strike="noStrike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//Selecciona los elementos input, textarea,select y button</a:t>
            </a:r>
            <a:endParaRPr b="0" i="0" sz="1000" u="none" cap="none" strike="noStrike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50" u="none" cap="none" strike="noStrike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GB" sz="12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0" i="0" lang="en-GB" sz="12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25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:button</a:t>
            </a:r>
            <a:r>
              <a:rPr b="0" i="0" lang="en-GB" sz="12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2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); 	</a:t>
            </a:r>
            <a:r>
              <a:rPr b="0" i="0" lang="en-GB" sz="1000" u="none" cap="none" strike="noStrike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//Selecciona los elementos button e input con atributo "type"="button"</a:t>
            </a:r>
            <a:endParaRPr b="0" i="0" sz="1000" u="none" cap="none" strike="noStrike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50" u="none" cap="none" strike="noStrike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GB" sz="12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0" i="0" lang="en-GB" sz="12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25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:enabled</a:t>
            </a:r>
            <a:r>
              <a:rPr b="0" i="0" lang="en-GB" sz="12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2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);	</a:t>
            </a:r>
            <a:r>
              <a:rPr b="0" i="0" lang="en-GB" sz="1000" u="none" cap="none" strike="noStrike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//Selecciona los elementos del formulario activados</a:t>
            </a:r>
            <a:endParaRPr b="0" i="0" sz="1000" u="none" cap="none" strike="noStrike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50" u="none" cap="none" strike="noStrike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GB" sz="12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0" i="0" lang="en-GB" sz="12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25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:disabled</a:t>
            </a:r>
            <a:r>
              <a:rPr b="0" i="0" lang="en-GB" sz="12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2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); 	</a:t>
            </a:r>
            <a:r>
              <a:rPr b="0" i="0" lang="en-GB" sz="1000" u="none" cap="none" strike="noStrike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//Selecciona los elementos del formulario desactivados</a:t>
            </a:r>
            <a:endParaRPr b="0" i="0" sz="1000" u="none" cap="none" strike="noStrike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50" u="none" cap="none" strike="noStrike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GB" sz="12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0" i="0" lang="en-GB" sz="12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25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:checked</a:t>
            </a:r>
            <a:r>
              <a:rPr b="0" i="0" lang="en-GB" sz="12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2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); 	</a:t>
            </a:r>
            <a:r>
              <a:rPr b="0" i="0" lang="en-GB" sz="1000" u="none" cap="none" strike="noStrike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//Selecciona los radio buttons y checkboxes que están pulsados</a:t>
            </a:r>
            <a:endParaRPr b="0" i="0" sz="1000" u="none" cap="none" strike="noStrike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50" u="none" cap="none" strike="noStrike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GB" sz="12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0" i="0" lang="en-GB" sz="12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25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:selected</a:t>
            </a:r>
            <a:r>
              <a:rPr b="0" i="0" lang="en-GB" sz="12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2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); 	</a:t>
            </a:r>
            <a:r>
              <a:rPr b="0" i="0" lang="en-GB" sz="1000" u="none" cap="none" strike="noStrike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//Elementos de una lista de opciones que este seleccionados</a:t>
            </a:r>
            <a:endParaRPr b="0" i="0" sz="1000" u="none" cap="none" strike="noStrike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53" name="Google Shape;35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1275" y="48128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2022750" y="2009038"/>
            <a:ext cx="5035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JQUERY Y SELECTORES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1631850" y="1643300"/>
            <a:ext cx="5880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11. </a:t>
            </a:r>
            <a:r>
              <a:rPr b="0" i="0" lang="en-GB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JAVASCRIPT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4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AGREGAR ELEMENTOS CON JQUERY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5"/>
          <p:cNvSpPr txBox="1"/>
          <p:nvPr/>
        </p:nvSpPr>
        <p:spPr>
          <a:xfrm>
            <a:off x="290975" y="1065475"/>
            <a:ext cx="8712300" cy="25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vez obtenido un el elemento del HTML con el selector es posible agregar a un nuevo elemento al DOM.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jQuery no es necesario crear un nodo del tipo de etiqueta con createElement(). Podemos agregar inmediatamente la estructura HTML deseada con los métodos de la librería </a:t>
            </a:r>
            <a:r>
              <a:rPr b="0" i="1" lang="en-GB" sz="20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append()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0" i="1" lang="en-GB" sz="20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prepend()</a:t>
            </a:r>
            <a:endParaRPr b="0" i="1" sz="20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4" name="Google Shape;364;p55"/>
          <p:cNvSpPr txBox="1"/>
          <p:nvPr/>
        </p:nvSpPr>
        <p:spPr>
          <a:xfrm>
            <a:off x="802050" y="247525"/>
            <a:ext cx="7539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n-GB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AGREGAR ELEMENTOS CON JQUERY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5" name="Google Shape;365;p55"/>
          <p:cNvSpPr txBox="1"/>
          <p:nvPr/>
        </p:nvSpPr>
        <p:spPr>
          <a:xfrm>
            <a:off x="309000" y="3006300"/>
            <a:ext cx="8526000" cy="199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50" u="none" cap="none" strike="noStrike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/* El siguiente código es la equivalencia de creación en JS Vanilla</a:t>
            </a:r>
            <a:endParaRPr b="0" i="0" sz="1450" u="none" cap="none" strike="noStrike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50" u="none" cap="none" strike="noStrike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var parrafo = document.createElement("p");</a:t>
            </a:r>
            <a:endParaRPr b="0" i="0" sz="1450" u="none" cap="none" strike="noStrike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50" u="none" cap="none" strike="noStrike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parrafo.innerHTML = "&lt;h2&gt;¡Hola Coder!&lt;/h2&gt;"; </a:t>
            </a:r>
            <a:endParaRPr b="0" i="0" sz="1450" u="none" cap="none" strike="noStrike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50" u="none" cap="none" strike="noStrike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document.body.appendChild(parrafo)</a:t>
            </a:r>
            <a:endParaRPr b="0" i="0" sz="1450" u="none" cap="none" strike="noStrike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50" u="none" cap="none" strike="noStrike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0" i="0" sz="1450" u="none" cap="none" strike="noStrike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50" u="none" cap="none" strike="noStrike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GB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4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i="0" lang="en-GB" sz="145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0" i="0" lang="en-GB" sz="14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i="0" lang="en-GB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0" i="0" lang="en-GB" sz="1450" u="none" cap="none" strike="noStrike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b="0" i="0" lang="en-GB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4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45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&lt;p&gt;&lt;h2&gt;¡Hola Coder!&lt;/h2&gt;&lt;/p&gt;</a:t>
            </a:r>
            <a:r>
              <a:rPr b="0" i="0" lang="en-GB" sz="145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DD0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66" name="Google Shape;36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6750" y="48128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6"/>
          <p:cNvSpPr txBox="1"/>
          <p:nvPr/>
        </p:nvSpPr>
        <p:spPr>
          <a:xfrm>
            <a:off x="290975" y="1065475"/>
            <a:ext cx="8712300" cy="25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método .append() inserta el contenido especificado como último hijo del elemento seleccionado.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2" name="Google Shape;372;p56"/>
          <p:cNvSpPr txBox="1"/>
          <p:nvPr/>
        </p:nvSpPr>
        <p:spPr>
          <a:xfrm>
            <a:off x="802050" y="247525"/>
            <a:ext cx="7539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n-GB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JQUERY APPEND()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3" name="Google Shape;373;p56"/>
          <p:cNvSpPr txBox="1"/>
          <p:nvPr/>
        </p:nvSpPr>
        <p:spPr>
          <a:xfrm>
            <a:off x="384125" y="2141925"/>
            <a:ext cx="8526000" cy="199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producto   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{ id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600" u="none" cap="none" strike="noStrike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 nombre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60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60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Arroz</a:t>
            </a:r>
            <a:r>
              <a:rPr b="0" i="0" lang="en-GB" sz="160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precio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600" u="none" cap="none" strike="noStrike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125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0" i="0" sz="160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GB" sz="1450" u="none" cap="none" strike="noStrike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//Es posible usar plantillas de texto en el parámetro.</a:t>
            </a:r>
            <a:endParaRPr b="0" i="0" sz="1450" u="none" cap="none" strike="noStrike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600" u="none" cap="none" strike="noStrike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60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60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#app</a:t>
            </a:r>
            <a:r>
              <a:rPr b="0" i="0" lang="en-GB" sz="160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0" i="0" lang="en-GB" sz="1600" u="none" cap="none" strike="noStrike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60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`&lt;div&gt;&lt;h3&gt; ID: 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producto.id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GB" sz="160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&lt;/h3&gt;</a:t>
            </a:r>
            <a:endParaRPr b="0" i="0" sz="1600" u="none" cap="none" strike="noStrike">
              <a:solidFill>
                <a:srgbClr val="F1FA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60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&lt;p&gt;  Producto: 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producto.nombre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GB" sz="160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0" i="0" sz="1600" u="none" cap="none" strike="noStrike">
              <a:solidFill>
                <a:srgbClr val="F1FA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60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&lt;b&gt; $ 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producto.precio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GB" sz="160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&lt;/b&gt;&lt;/div&gt;`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60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74" name="Google Shape;37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6750" y="48128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7"/>
          <p:cNvSpPr txBox="1"/>
          <p:nvPr/>
        </p:nvSpPr>
        <p:spPr>
          <a:xfrm>
            <a:off x="290975" y="1065475"/>
            <a:ext cx="8712300" cy="25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método .append() inserta el contenido especificado como primer hijo del elemento seleccionado.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0" name="Google Shape;380;p57"/>
          <p:cNvSpPr txBox="1"/>
          <p:nvPr/>
        </p:nvSpPr>
        <p:spPr>
          <a:xfrm>
            <a:off x="802050" y="247525"/>
            <a:ext cx="7539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n-GB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JQUERY PREPEND()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1" name="Google Shape;381;p57"/>
          <p:cNvSpPr txBox="1"/>
          <p:nvPr/>
        </p:nvSpPr>
        <p:spPr>
          <a:xfrm>
            <a:off x="384125" y="2141925"/>
            <a:ext cx="8526000" cy="199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producto2   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{ id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600" u="none" cap="none" strike="noStrike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 nombre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60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60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Flan</a:t>
            </a:r>
            <a:r>
              <a:rPr b="0" i="0" lang="en-GB" sz="160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precio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600" u="none" cap="none" strike="noStrike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0" i="0" sz="160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//Es posible usar plantillas de texto en el parámetro.</a:t>
            </a:r>
            <a:endParaRPr b="0" i="0" sz="1600" u="none" cap="none" strike="noStrike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60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60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#app</a:t>
            </a:r>
            <a:r>
              <a:rPr b="0" i="0" lang="en-GB" sz="160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0" i="0" lang="en-GB" sz="1600" u="none" cap="none" strike="noStrike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prepend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60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`&lt;div&gt;&lt;h3&gt; ID: 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producto2.id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GB" sz="160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&lt;/h3&gt;</a:t>
            </a:r>
            <a:endParaRPr b="0" i="0" sz="1600" u="none" cap="none" strike="noStrike">
              <a:solidFill>
                <a:srgbClr val="F1FA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&lt;p&gt;  Producto: 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producto2.nombre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GB" sz="160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0" i="0" sz="1600" u="none" cap="none" strike="noStrike">
              <a:solidFill>
                <a:srgbClr val="F1FA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&lt;b&gt; $ 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producto2.precio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GB" sz="160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&lt;/b&gt;&lt;/div&gt;`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60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82" name="Google Shape;38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6750" y="48128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8"/>
          <p:cNvSpPr txBox="1"/>
          <p:nvPr/>
        </p:nvSpPr>
        <p:spPr>
          <a:xfrm>
            <a:off x="802050" y="59250"/>
            <a:ext cx="7539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1" lang="en-GB" sz="29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EJEMPLO APLICADO: </a:t>
            </a:r>
            <a:endParaRPr b="0" i="1" sz="29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1" lang="en-GB" sz="29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AGREGANDO AL DOM DATOS DEL ARRAY CON jQUERY</a:t>
            </a:r>
            <a:endParaRPr b="0" i="1" sz="29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8" name="Google Shape;388;p58"/>
          <p:cNvSpPr txBox="1"/>
          <p:nvPr/>
        </p:nvSpPr>
        <p:spPr>
          <a:xfrm>
            <a:off x="309000" y="1166275"/>
            <a:ext cx="8526000" cy="3547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600" u="none" cap="none" strike="noStrike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productos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[{ id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600" u="none" cap="none" strike="noStrike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 nombre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60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60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Arroz</a:t>
            </a:r>
            <a:r>
              <a:rPr b="0" i="0" lang="en-GB" sz="160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precio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600" u="none" cap="none" strike="noStrike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125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0" i="0" sz="160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  id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600" u="none" cap="none" strike="noStrike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 nombre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60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60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Fideo</a:t>
            </a:r>
            <a:r>
              <a:rPr b="0" i="0" lang="en-GB" sz="160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precio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600" u="none" cap="none" strike="noStrike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70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0" i="0" sz="160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  id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600" u="none" cap="none" strike="noStrike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 nombre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60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60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Pan</a:t>
            </a:r>
            <a:r>
              <a:rPr b="0" i="0" lang="en-GB" sz="160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, precio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600" u="none" cap="none" strike="noStrike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0" i="0" sz="160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  id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600" u="none" cap="none" strike="noStrike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 nombre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60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60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Flan</a:t>
            </a:r>
            <a:r>
              <a:rPr b="0" i="0" lang="en-GB" sz="160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, precio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600" u="none" cap="none" strike="noStrike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}];</a:t>
            </a:r>
            <a:endParaRPr b="0" i="0" sz="160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600" u="none" cap="none" strike="noStrike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600" u="none" cap="none" strike="noStrike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productos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i="0" sz="160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GB" sz="1600" u="none" cap="none" strike="noStrike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60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60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#app</a:t>
            </a:r>
            <a:r>
              <a:rPr b="0" i="0" lang="en-GB" sz="1600" u="none" cap="none" strike="noStrike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0" i="0" lang="en-GB" sz="1600" u="none" cap="none" strike="noStrike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60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`&lt;div&gt;&lt;h3&gt; ID: 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en-GB" sz="1600" u="none" cap="none" strike="noStrike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.id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GB" sz="160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&lt;/h3&gt;</a:t>
            </a:r>
            <a:endParaRPr b="0" i="0" sz="1600" u="none" cap="none" strike="noStrike">
              <a:solidFill>
                <a:srgbClr val="F1FA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   &lt;p&gt;  Producto: 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en-GB" sz="1600" u="none" cap="none" strike="noStrike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.nombre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GB" sz="160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0" i="0" sz="1600" u="none" cap="none" strike="noStrike">
              <a:solidFill>
                <a:srgbClr val="F1FA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   &lt;b&gt; $ 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en-GB" sz="1600" u="none" cap="none" strike="noStrike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.precio</a:t>
            </a:r>
            <a:r>
              <a:rPr b="0" i="0" lang="en-GB" sz="1600" u="none" cap="none" strike="noStrike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GB" sz="1600" u="none" cap="none" strike="noStrike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&lt;/b&gt;&lt;/div&gt;`</a:t>
            </a: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60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60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89" name="Google Shape;38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6750" y="48128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9"/>
          <p:cNvSpPr txBox="1"/>
          <p:nvPr/>
        </p:nvSpPr>
        <p:spPr>
          <a:xfrm>
            <a:off x="1865550" y="2077200"/>
            <a:ext cx="5412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¡VAMOS A PRACTICAR LO VISTO!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5" name="Google Shape;39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2281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0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JQUERY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Desarrolla un algoritmo utilizando HTML, JS y JQuery.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02" name="Google Shape;40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1"/>
          <p:cNvSpPr txBox="1"/>
          <p:nvPr/>
        </p:nvSpPr>
        <p:spPr>
          <a:xfrm>
            <a:off x="2183550" y="4338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n-GB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VARIANTES DEL EJERCICIO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09" name="Google Shape;409;p61"/>
          <p:cNvSpPr txBox="1"/>
          <p:nvPr/>
        </p:nvSpPr>
        <p:spPr>
          <a:xfrm>
            <a:off x="938100" y="23752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GB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Desarrolla un algoritmo utilizando HTML, JS y JQuery: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 Light"/>
              <a:buChar char="-"/>
            </a:pPr>
            <a:r>
              <a:rPr b="0" i="0" lang="en-GB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Crea una pantalla HTML con diferentes etiquetas y cargar JQuery utilizando un CDN. Utilizar el método append() para incorporar algún elemento a la pantalla modificando el DOM.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 Light"/>
              <a:buChar char="-"/>
            </a:pPr>
            <a:r>
              <a:rPr b="0" i="0" lang="en-GB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Prueba también cargando jQuery de manera local.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GB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Cuentas con 20 minutos para realizar la actividad. 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0" name="Google Shape;41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2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417" name="Google Shape;417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63" y="433050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63"/>
          <p:cNvSpPr txBox="1"/>
          <p:nvPr/>
        </p:nvSpPr>
        <p:spPr>
          <a:xfrm>
            <a:off x="999025" y="1705225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GB" sz="3000" u="none" cap="none" strike="noStrike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¡PARA PENSAR!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¿Te gustaría comprobar tus conocimientos de la clase?</a:t>
            </a:r>
            <a:endParaRPr b="0" i="1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 compartimos a través del chat de zoom</a:t>
            </a:r>
            <a:endParaRPr b="0" i="0" sz="1600" u="sng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el enlace a un breve quiz de tarea.</a:t>
            </a:r>
            <a:endParaRPr b="0" i="0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el profesor: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Acceder a la carpeta “Quizzes” de la camada 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Ingresar al formulario de la clase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Pulsar el botón “Invitar” 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Copiar el enlace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Compartir el enlace a los alumnos a través del chat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/>
        </p:nvSpPr>
        <p:spPr>
          <a:xfrm>
            <a:off x="3979775" y="11347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Comprender: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Qué es una librería y cómo puede ayudar en un proyecto.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qué sirve jQuery.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Formas de usar los selectores.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agregar elementos al DOM.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21" name="Google Shape;12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GB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3" name="Google Shape;12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4"/>
          <p:cNvSpPr txBox="1"/>
          <p:nvPr/>
        </p:nvSpPr>
        <p:spPr>
          <a:xfrm>
            <a:off x="1229400" y="1214325"/>
            <a:ext cx="72417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4300" lvl="0" marL="189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jQuery | </a:t>
            </a:r>
            <a:b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1" i="1" lang="en-GB" sz="1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GitBooks. jQuery</a:t>
            </a:r>
            <a:b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1" i="1" lang="en-GB" sz="1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Manual Básico de jQuery.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Tutorial instalación jQuery.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14300" lvl="0" marL="18900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Documentación | </a:t>
            </a:r>
            <a:b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1" i="1" lang="en-GB" sz="1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Documentación jQuery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29" name="Google Shape;429;p6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6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11525" y="1277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64"/>
          <p:cNvSpPr/>
          <p:nvPr/>
        </p:nvSpPr>
        <p:spPr>
          <a:xfrm>
            <a:off x="1145200" y="364125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64"/>
          <p:cNvSpPr txBox="1"/>
          <p:nvPr/>
        </p:nvSpPr>
        <p:spPr>
          <a:xfrm>
            <a:off x="2455275" y="279825"/>
            <a:ext cx="5892000" cy="9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RECURSOS: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33" name="Google Shape;433;p6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08034" y="593440"/>
            <a:ext cx="545131" cy="54513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64"/>
          <p:cNvSpPr txBox="1"/>
          <p:nvPr/>
        </p:nvSpPr>
        <p:spPr>
          <a:xfrm>
            <a:off x="882725" y="4795013"/>
            <a:ext cx="6764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Disponible en </a:t>
            </a:r>
            <a:r>
              <a:rPr b="0" i="0" lang="en-GB" sz="1400" u="sng" cap="none" strike="noStrike">
                <a:solidFill>
                  <a:schemeClr val="hlink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10"/>
              </a:rPr>
              <a:t>nuestro repositorio</a:t>
            </a: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5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n-GB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40" name="Google Shape;440;p65"/>
          <p:cNvSpPr txBox="1"/>
          <p:nvPr/>
        </p:nvSpPr>
        <p:spPr>
          <a:xfrm>
            <a:off x="2180400" y="2623175"/>
            <a:ext cx="478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Librerías en JS.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JQuery, formas de uso y ventajas.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Selectores y agregar elementos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6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446" name="Google Shape;446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52" name="Google Shape;45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9" name="Google Shape;12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i="1" lang="en-GB" sz="2000">
                <a:latin typeface="Anton"/>
                <a:ea typeface="Anton"/>
                <a:cs typeface="Anton"/>
                <a:sym typeface="Anton"/>
              </a:rPr>
              <a:t>MAPA DE CONCEPTOS CLASE 11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5" name="Google Shape;13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0"/>
          <p:cNvSpPr/>
          <p:nvPr/>
        </p:nvSpPr>
        <p:spPr>
          <a:xfrm>
            <a:off x="618500" y="1152978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Librerías</a:t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8" name="Google Shape;138;p30"/>
          <p:cNvCxnSpPr/>
          <p:nvPr/>
        </p:nvCxnSpPr>
        <p:spPr>
          <a:xfrm>
            <a:off x="2076075" y="1485513"/>
            <a:ext cx="958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39" name="Google Shape;139;p30"/>
          <p:cNvSpPr/>
          <p:nvPr/>
        </p:nvSpPr>
        <p:spPr>
          <a:xfrm>
            <a:off x="3034400" y="1320213"/>
            <a:ext cx="15486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son?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0" name="Google Shape;140;p30"/>
          <p:cNvCxnSpPr/>
          <p:nvPr/>
        </p:nvCxnSpPr>
        <p:spPr>
          <a:xfrm>
            <a:off x="2076075" y="1485513"/>
            <a:ext cx="958200" cy="430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41" name="Google Shape;141;p30"/>
          <p:cNvSpPr/>
          <p:nvPr/>
        </p:nvSpPr>
        <p:spPr>
          <a:xfrm>
            <a:off x="3034400" y="1753063"/>
            <a:ext cx="15486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Modo de uso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30"/>
          <p:cNvSpPr/>
          <p:nvPr/>
        </p:nvSpPr>
        <p:spPr>
          <a:xfrm>
            <a:off x="618500" y="2201475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1344950" y="2803878"/>
            <a:ext cx="0" cy="4461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44" name="Google Shape;144;p30"/>
          <p:cNvCxnSpPr/>
          <p:nvPr/>
        </p:nvCxnSpPr>
        <p:spPr>
          <a:xfrm>
            <a:off x="1342475" y="1755378"/>
            <a:ext cx="0" cy="4461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45" name="Google Shape;145;p30"/>
          <p:cNvCxnSpPr/>
          <p:nvPr/>
        </p:nvCxnSpPr>
        <p:spPr>
          <a:xfrm>
            <a:off x="2071400" y="2514638"/>
            <a:ext cx="958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46" name="Google Shape;146;p30"/>
          <p:cNvSpPr/>
          <p:nvPr/>
        </p:nvSpPr>
        <p:spPr>
          <a:xfrm>
            <a:off x="3029725" y="2349338"/>
            <a:ext cx="15486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son?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7" name="Google Shape;147;p30"/>
          <p:cNvCxnSpPr/>
          <p:nvPr/>
        </p:nvCxnSpPr>
        <p:spPr>
          <a:xfrm>
            <a:off x="2071400" y="2514638"/>
            <a:ext cx="958200" cy="430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48" name="Google Shape;148;p30"/>
          <p:cNvSpPr/>
          <p:nvPr/>
        </p:nvSpPr>
        <p:spPr>
          <a:xfrm>
            <a:off x="3029725" y="2782188"/>
            <a:ext cx="15486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cargarla?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30"/>
          <p:cNvSpPr/>
          <p:nvPr/>
        </p:nvSpPr>
        <p:spPr>
          <a:xfrm>
            <a:off x="616025" y="3249975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Selectores</a:t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30"/>
          <p:cNvSpPr/>
          <p:nvPr/>
        </p:nvSpPr>
        <p:spPr>
          <a:xfrm>
            <a:off x="616025" y="4236650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Modificar DOM</a:t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1" name="Google Shape;151;p30"/>
          <p:cNvCxnSpPr/>
          <p:nvPr/>
        </p:nvCxnSpPr>
        <p:spPr>
          <a:xfrm>
            <a:off x="1342475" y="3790553"/>
            <a:ext cx="0" cy="4461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/>
          <p:nvPr/>
        </p:nvSpPr>
        <p:spPr>
          <a:xfrm>
            <a:off x="3571050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1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1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11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31"/>
          <p:cNvSpPr txBox="1"/>
          <p:nvPr/>
        </p:nvSpPr>
        <p:spPr>
          <a:xfrm>
            <a:off x="3761125" y="1758000"/>
            <a:ext cx="2023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 y Selectores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1" name="Google Shape;161;p31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31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31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31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5" name="Google Shape;16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1"/>
          <p:cNvSpPr/>
          <p:nvPr/>
        </p:nvSpPr>
        <p:spPr>
          <a:xfrm>
            <a:off x="120890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1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1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10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31"/>
          <p:cNvSpPr txBox="1"/>
          <p:nvPr/>
        </p:nvSpPr>
        <p:spPr>
          <a:xfrm>
            <a:off x="1377625" y="1758000"/>
            <a:ext cx="2023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Workshop I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0" name="Google Shape;170;p31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31"/>
          <p:cNvCxnSpPr/>
          <p:nvPr/>
        </p:nvCxnSpPr>
        <p:spPr>
          <a:xfrm>
            <a:off x="1377600" y="28780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31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31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4" name="Google Shape;17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1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1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12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6144625" y="1758000"/>
            <a:ext cx="2023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jQuery: Eventos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9" name="Google Shape;179;p31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31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31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31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3" name="Google Shape;18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1770750" y="2520400"/>
            <a:ext cx="1316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EJEMPLOS EN VIVO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6" name="Google Shape;186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9553" y="2472650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1"/>
          <p:cNvSpPr txBox="1"/>
          <p:nvPr/>
        </p:nvSpPr>
        <p:spPr>
          <a:xfrm>
            <a:off x="4056750" y="2520400"/>
            <a:ext cx="1316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 EN VIVO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8" name="Google Shape;188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35553" y="2472650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1"/>
          <p:cNvSpPr txBox="1"/>
          <p:nvPr/>
        </p:nvSpPr>
        <p:spPr>
          <a:xfrm>
            <a:off x="6647550" y="2520400"/>
            <a:ext cx="1316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EJEMPLOS EN VIVO</a:t>
            </a:r>
            <a:endParaRPr b="0" i="0" sz="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0" name="Google Shape;190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6353" y="2472650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1"/>
          <p:cNvSpPr txBox="1"/>
          <p:nvPr/>
        </p:nvSpPr>
        <p:spPr>
          <a:xfrm>
            <a:off x="6688913" y="337332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1859925" y="3020475"/>
            <a:ext cx="1617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SEGUNDA ENTREGA DEL PROYECTO FINAL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3" name="Google Shape;193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08550" y="2991512"/>
            <a:ext cx="306000" cy="3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60775" y="3001750"/>
            <a:ext cx="306000" cy="3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1"/>
          <p:cNvSpPr txBox="1"/>
          <p:nvPr/>
        </p:nvSpPr>
        <p:spPr>
          <a:xfrm>
            <a:off x="4079313" y="3089188"/>
            <a:ext cx="1617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6704438" y="289485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INCORPORAR JQUERY AL PROYECTO </a:t>
            </a:r>
            <a:endParaRPr b="0" i="0" sz="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7" name="Google Shape;197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08838" y="3009588"/>
            <a:ext cx="307150" cy="3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/>
        </p:nvSpPr>
        <p:spPr>
          <a:xfrm>
            <a:off x="809550" y="1679275"/>
            <a:ext cx="75249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HERRAMIENTAS DE LA CLASE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1500">
                <a:latin typeface="Helvetica Neue"/>
                <a:ea typeface="Helvetica Neue"/>
                <a:cs typeface="Helvetica Neue"/>
                <a:sym typeface="Helvetica Neue"/>
              </a:rPr>
              <a:t>Les compartimos algunos recursos para acompañar la clase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8400" y="4727300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38" y="492750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2"/>
          <p:cNvSpPr txBox="1"/>
          <p:nvPr/>
        </p:nvSpPr>
        <p:spPr>
          <a:xfrm>
            <a:off x="2668050" y="2927625"/>
            <a:ext cx="38079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Guión de clase Nº 11  </a:t>
            </a:r>
            <a:r>
              <a:rPr lang="en-GB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aquí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Quizz de clase Nº 11 </a:t>
            </a:r>
            <a:r>
              <a:rPr lang="en-GB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/>
              </a:rPr>
              <a:t>aquí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Booklet de Javascript </a:t>
            </a:r>
            <a:r>
              <a:rPr lang="en-GB" sz="1800" u="sng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aquí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FAQs de Javascript </a:t>
            </a:r>
            <a:r>
              <a:rPr lang="en-GB" sz="1800" u="sng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aquí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LIBRERÍAS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