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Anton"/>
      <p:regular r:id="rId42"/>
    </p:embeddedFont>
    <p:embeddedFont>
      <p:font typeface="Lato"/>
      <p:regular r:id="rId43"/>
      <p:bold r:id="rId44"/>
      <p:italic r:id="rId45"/>
      <p:boldItalic r:id="rId46"/>
    </p:embeddedFont>
    <p:embeddedFont>
      <p:font typeface="Lato Light"/>
      <p:regular r:id="rId47"/>
      <p:bold r:id="rId48"/>
      <p:italic r:id="rId49"/>
      <p:boldItalic r:id="rId50"/>
    </p:embeddedFont>
    <p:embeddedFont>
      <p:font typeface="Didact Gothic"/>
      <p:regular r:id="rId51"/>
    </p:embeddedFont>
    <p:embeddedFont>
      <p:font typeface="Helvetica Neue"/>
      <p:regular r:id="rId52"/>
      <p:bold r:id="rId53"/>
      <p:italic r:id="rId54"/>
      <p:boldItalic r:id="rId55"/>
    </p:embeddedFont>
    <p:embeddedFont>
      <p:font typeface="Helvetica Neue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ADEBDA-DF9E-4DD3-AC8D-B9441C3663F5}">
  <a:tblStyle styleId="{00ADEBDA-DF9E-4DD3-AC8D-B9441C3663F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Anton-regular.fntdata"/><Relationship Id="rId41" Type="http://schemas.openxmlformats.org/officeDocument/2006/relationships/slide" Target="slides/slide35.xml"/><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Light-bold.fntdata"/><Relationship Id="rId47" Type="http://schemas.openxmlformats.org/officeDocument/2006/relationships/font" Target="fonts/LatoLight-regular.fntdata"/><Relationship Id="rId49" Type="http://schemas.openxmlformats.org/officeDocument/2006/relationships/font" Target="fonts/Lato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DidactGothic-regular.fntdata"/><Relationship Id="rId50" Type="http://schemas.openxmlformats.org/officeDocument/2006/relationships/font" Target="fonts/LatoLight-boldItalic.fntdata"/><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5.xml"/><Relationship Id="rId55" Type="http://schemas.openxmlformats.org/officeDocument/2006/relationships/font" Target="fonts/HelveticaNeue-boldItalic.fntdata"/><Relationship Id="rId10" Type="http://schemas.openxmlformats.org/officeDocument/2006/relationships/slide" Target="slides/slide4.xml"/><Relationship Id="rId54" Type="http://schemas.openxmlformats.org/officeDocument/2006/relationships/font" Target="fonts/HelveticaNeue-italic.fntdata"/><Relationship Id="rId13" Type="http://schemas.openxmlformats.org/officeDocument/2006/relationships/slide" Target="slides/slide7.xml"/><Relationship Id="rId57" Type="http://schemas.openxmlformats.org/officeDocument/2006/relationships/font" Target="fonts/HelveticaNeueLight-bold.fntdata"/><Relationship Id="rId12" Type="http://schemas.openxmlformats.org/officeDocument/2006/relationships/slide" Target="slides/slide6.xml"/><Relationship Id="rId56" Type="http://schemas.openxmlformats.org/officeDocument/2006/relationships/font" Target="fonts/HelveticaNeueLight-regular.fntdata"/><Relationship Id="rId15" Type="http://schemas.openxmlformats.org/officeDocument/2006/relationships/slide" Target="slides/slide9.xml"/><Relationship Id="rId59" Type="http://schemas.openxmlformats.org/officeDocument/2006/relationships/font" Target="fonts/HelveticaNeueLight-boldItalic.fntdata"/><Relationship Id="rId14" Type="http://schemas.openxmlformats.org/officeDocument/2006/relationships/slide" Target="slides/slide8.xml"/><Relationship Id="rId58" Type="http://schemas.openxmlformats.org/officeDocument/2006/relationships/font" Target="fonts/HelveticaNeueLigh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1500d4a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1500d4ae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b185ef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bb185ef2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b185ef25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b185ef25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No va, es para guiar el uso del template.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b185ef25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b185ef2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b185ef25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b185ef25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b185ef2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b185ef2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No va, es para guiar el uso del template.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b185ef2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b185ef25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No va, es para guiar el uso del template.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1500d4ae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a1500d4aeb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a24d904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a24d904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a24d904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a24d904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1500d4ae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a1500d4aeb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1500d4a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a1500d4ae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2e5206c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b2e5206c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1500d4ae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a1500d4aeb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76b29656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76b29656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b74064a3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b74064a3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b74064a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b74064a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b74064a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bb74064a3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b74064a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b74064a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76b29656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76b29656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1500d4aeb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a1500d4aeb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1500d4aeb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a1500d4aeb_0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1500d4ae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a1500d4aeb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1500d4aeb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a1500d4aeb_0_4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1500d4aeb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a1500d4aeb_0_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c67e1a0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bc67e1a0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c67e1a0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c67e1a0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1500d4aeb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a1500d4aeb_0_5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1500d4ae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a1500d4aeb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1500d4ae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a1500d4ae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1500d4ae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a1500d4aeb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1500d4ae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a1500d4aeb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1500d4ae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a1500d4aeb_0_5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151ac9b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b151ac9b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ec6d03ca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eec6d03c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veloper.mozilla.org/es/docs/Web/Events/DOMContentLoaded" TargetMode="Externa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plataforma.coderhouse.com/video-tutoriales" TargetMode="External"/><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veloper.mozilla.org/es/docs/Web/HTML/Elemento/input/hidden" TargetMode="Externa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s://juanda.gitbooks.io/webapps/content/jQuery/" TargetMode="External"/><Relationship Id="rId4" Type="http://schemas.openxmlformats.org/officeDocument/2006/relationships/hyperlink" Target="https://mundosica.github.io/tutorial_hispano_jQuery/sesion02/index.html#tecnicamente-%C2%BFque-es-jquery" TargetMode="External"/><Relationship Id="rId10" Type="http://schemas.openxmlformats.org/officeDocument/2006/relationships/hyperlink" Target="https://www.notion.so/coderhouse/Repositorio-de-Contenidos-ba8d3057a1e34049944ee4ba3a575999" TargetMode="External"/><Relationship Id="rId9" Type="http://schemas.openxmlformats.org/officeDocument/2006/relationships/image" Target="../media/image28.png"/><Relationship Id="rId5" Type="http://schemas.openxmlformats.org/officeDocument/2006/relationships/hyperlink" Target="https://youtu.be/R3Ebq0ybWLI?t=16" TargetMode="External"/><Relationship Id="rId6" Type="http://schemas.openxmlformats.org/officeDocument/2006/relationships/hyperlink" Target="https://developer.mozilla.org/es/docs/Glossary/jQuery" TargetMode="External"/><Relationship Id="rId7" Type="http://schemas.openxmlformats.org/officeDocument/2006/relationships/image" Target="../media/image34.png"/><Relationship Id="rId8"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5.png"/><Relationship Id="rId7"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hyperlink" Target="https://docs.google.com/document/d/1PAgAmuO0J6QyI03u16FAgErdmCv0bMxF/edit?usp=sharing&amp;ouid=118038072515497498973&amp;rtpof=true&amp;sd=true" TargetMode="External"/><Relationship Id="rId6" Type="http://schemas.openxmlformats.org/officeDocument/2006/relationships/hyperlink" Target="https://forms.gle/QYGXJKLqQAju2fb77" TargetMode="External"/><Relationship Id="rId7" Type="http://schemas.openxmlformats.org/officeDocument/2006/relationships/hyperlink" Target="https://drive.google.com/drive/folders/1jIH9-1B7r39bzu1td2P1Nc1a-eDInnzD?usp=sharing" TargetMode="External"/><Relationship Id="rId8" Type="http://schemas.openxmlformats.org/officeDocument/2006/relationships/hyperlink" Target="https://docs.google.com/document/d/1aJ5X0ZnK_auCcBxw2rP-QxiyzDMJosejr6Otx3jThzM/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0" name="Google Shape;100;p2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1" name="Google Shape;101;p2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3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MÉTODO READY</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nvSpPr>
        <p:spPr>
          <a:xfrm>
            <a:off x="4756500" y="906300"/>
            <a:ext cx="4279200" cy="4237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GB" sz="2000">
                <a:highlight>
                  <a:srgbClr val="E0FF00"/>
                </a:highlight>
                <a:latin typeface="Helvetica Neue Light"/>
                <a:ea typeface="Helvetica Neue Light"/>
                <a:cs typeface="Helvetica Neue Light"/>
                <a:sym typeface="Helvetica Neue Light"/>
              </a:rPr>
              <a:t>jQuery nos brinda un conjunto de métodos para asociar eventos a un selector. </a:t>
            </a:r>
            <a:r>
              <a:rPr lang="en-GB" sz="2000">
                <a:latin typeface="Helvetica Neue Light"/>
                <a:ea typeface="Helvetica Neue Light"/>
                <a:cs typeface="Helvetica Neue Light"/>
                <a:sym typeface="Helvetica Neue Light"/>
              </a:rPr>
              <a:t> Son una equivalencia al empleo de addeventlistener y se prefieren si estamos usando la </a:t>
            </a:r>
            <a:r>
              <a:rPr lang="en-GB" sz="2000">
                <a:latin typeface="Helvetica Neue Light"/>
                <a:ea typeface="Helvetica Neue Light"/>
                <a:cs typeface="Helvetica Neue Light"/>
                <a:sym typeface="Helvetica Neue Light"/>
              </a:rPr>
              <a:t>librería</a:t>
            </a:r>
            <a:r>
              <a:rPr lang="en-GB" sz="2000">
                <a:latin typeface="Helvetica Neue Light"/>
                <a:ea typeface="Helvetica Neue Light"/>
                <a:cs typeface="Helvetica Neue Light"/>
                <a:sym typeface="Helvetica Neue Light"/>
              </a:rPr>
              <a:t> para acceder al DOM.</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También tenemos</a:t>
            </a:r>
            <a:r>
              <a:rPr lang="en-GB" sz="2000">
                <a:latin typeface="Helvetica Neue Light"/>
                <a:ea typeface="Helvetica Neue Light"/>
                <a:cs typeface="Helvetica Neue Light"/>
                <a:sym typeface="Helvetica Neue Light"/>
              </a:rPr>
              <a:t> una serie de </a:t>
            </a:r>
            <a:r>
              <a:rPr lang="en-GB" sz="2000">
                <a:latin typeface="Helvetica Neue Light"/>
                <a:ea typeface="Helvetica Neue Light"/>
                <a:cs typeface="Helvetica Neue Light"/>
                <a:sym typeface="Helvetica Neue Light"/>
              </a:rPr>
              <a:t>métodos</a:t>
            </a:r>
            <a:r>
              <a:rPr lang="en-GB" sz="2000">
                <a:latin typeface="Helvetica Neue Light"/>
                <a:ea typeface="Helvetica Neue Light"/>
                <a:cs typeface="Helvetica Neue Light"/>
                <a:sym typeface="Helvetica Neue Light"/>
              </a:rPr>
              <a:t> atajo (</a:t>
            </a:r>
            <a:r>
              <a:rPr lang="en-GB" sz="2000">
                <a:latin typeface="Helvetica Neue Light"/>
                <a:ea typeface="Helvetica Neue Light"/>
                <a:cs typeface="Helvetica Neue Light"/>
                <a:sym typeface="Helvetica Neue Light"/>
              </a:rPr>
              <a:t>shortcut</a:t>
            </a:r>
            <a:r>
              <a:rPr lang="en-GB" sz="2000">
                <a:latin typeface="Helvetica Neue Light"/>
                <a:ea typeface="Helvetica Neue Light"/>
                <a:cs typeface="Helvetica Neue Light"/>
                <a:sym typeface="Helvetica Neue Light"/>
              </a:rPr>
              <a:t>) para asociar los eventos de forma más sencilla.</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pic>
        <p:nvPicPr>
          <p:cNvPr id="219" name="Google Shape;219;p3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0" name="Google Shape;220;p35"/>
          <p:cNvSpPr txBox="1"/>
          <p:nvPr/>
        </p:nvSpPr>
        <p:spPr>
          <a:xfrm>
            <a:off x="4648350" y="44275"/>
            <a:ext cx="4495500" cy="98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4300">
                <a:latin typeface="Anton"/>
                <a:ea typeface="Anton"/>
                <a:cs typeface="Anton"/>
                <a:sym typeface="Anton"/>
              </a:rPr>
              <a:t>jQuery y eventos</a:t>
            </a:r>
            <a:endParaRPr i="1" sz="4300">
              <a:latin typeface="Anton"/>
              <a:ea typeface="Anton"/>
              <a:cs typeface="Anton"/>
              <a:sym typeface="Anton"/>
            </a:endParaRPr>
          </a:p>
          <a:p>
            <a:pPr indent="0" lvl="0" marL="0" rtl="0" algn="l">
              <a:lnSpc>
                <a:spcPct val="115000"/>
              </a:lnSpc>
              <a:spcBef>
                <a:spcPts val="0"/>
              </a:spcBef>
              <a:spcAft>
                <a:spcPts val="0"/>
              </a:spcAft>
              <a:buNone/>
            </a:pPr>
            <a:r>
              <a:t/>
            </a:r>
            <a:endParaRPr i="1" sz="3500">
              <a:latin typeface="Anton"/>
              <a:ea typeface="Anton"/>
              <a:cs typeface="Anton"/>
              <a:sym typeface="Anton"/>
            </a:endParaRPr>
          </a:p>
        </p:txBody>
      </p:sp>
      <p:pic>
        <p:nvPicPr>
          <p:cNvPr id="221" name="Google Shape;221;p35"/>
          <p:cNvPicPr preferRelativeResize="0"/>
          <p:nvPr/>
        </p:nvPicPr>
        <p:blipFill>
          <a:blip r:embed="rId4">
            <a:alphaModFix/>
          </a:blip>
          <a:stretch>
            <a:fillRect/>
          </a:stretch>
        </p:blipFill>
        <p:spPr>
          <a:xfrm>
            <a:off x="-103650" y="0"/>
            <a:ext cx="4751999" cy="5101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nvSpPr>
        <p:spPr>
          <a:xfrm>
            <a:off x="65100" y="1026550"/>
            <a:ext cx="8991600" cy="1167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E0FF00"/>
                </a:highlight>
                <a:latin typeface="Helvetica Neue Light"/>
                <a:ea typeface="Helvetica Neue Light"/>
                <a:cs typeface="Helvetica Neue Light"/>
                <a:sym typeface="Helvetica Neue Light"/>
              </a:rPr>
              <a:t>El método ready() de jQuery se emplea para detectar que el DOM </a:t>
            </a:r>
            <a:r>
              <a:rPr lang="en-GB" sz="1800">
                <a:solidFill>
                  <a:schemeClr val="dk1"/>
                </a:solidFill>
                <a:highlight>
                  <a:srgbClr val="E0FF00"/>
                </a:highlight>
                <a:latin typeface="Helvetica Neue Light"/>
                <a:ea typeface="Helvetica Neue Light"/>
                <a:cs typeface="Helvetica Neue Light"/>
                <a:sym typeface="Helvetica Neue Light"/>
              </a:rPr>
              <a:t>está</a:t>
            </a:r>
            <a:r>
              <a:rPr lang="en-GB" sz="1800">
                <a:solidFill>
                  <a:schemeClr val="dk1"/>
                </a:solidFill>
                <a:highlight>
                  <a:srgbClr val="E0FF00"/>
                </a:highlight>
                <a:latin typeface="Helvetica Neue Light"/>
                <a:ea typeface="Helvetica Neue Light"/>
                <a:cs typeface="Helvetica Neue Light"/>
                <a:sym typeface="Helvetica Neue Light"/>
              </a:rPr>
              <a:t> listo para usarse. </a:t>
            </a:r>
            <a:r>
              <a:rPr lang="en-GB" sz="1800">
                <a:solidFill>
                  <a:schemeClr val="dk1"/>
                </a:solidFill>
                <a:latin typeface="Helvetica Neue Light"/>
                <a:ea typeface="Helvetica Neue Light"/>
                <a:cs typeface="Helvetica Neue Light"/>
                <a:sym typeface="Helvetica Neue Light"/>
              </a:rPr>
              <a:t>Cuando un </a:t>
            </a:r>
            <a:r>
              <a:rPr lang="en-GB" sz="1800">
                <a:solidFill>
                  <a:schemeClr val="dk1"/>
                </a:solidFill>
                <a:latin typeface="Helvetica Neue Light"/>
                <a:ea typeface="Helvetica Neue Light"/>
                <a:cs typeface="Helvetica Neue Light"/>
                <a:sym typeface="Helvetica Neue Light"/>
              </a:rPr>
              <a:t>página</a:t>
            </a:r>
            <a:r>
              <a:rPr lang="en-GB" sz="1800">
                <a:solidFill>
                  <a:schemeClr val="dk1"/>
                </a:solidFill>
                <a:latin typeface="Helvetica Neue Light"/>
                <a:ea typeface="Helvetica Neue Light"/>
                <a:cs typeface="Helvetica Neue Light"/>
                <a:sym typeface="Helvetica Neue Light"/>
              </a:rPr>
              <a:t> se </a:t>
            </a:r>
            <a:r>
              <a:rPr lang="en-GB" sz="1800">
                <a:solidFill>
                  <a:schemeClr val="dk1"/>
                </a:solidFill>
                <a:latin typeface="Helvetica Neue Light"/>
                <a:ea typeface="Helvetica Neue Light"/>
                <a:cs typeface="Helvetica Neue Light"/>
                <a:sym typeface="Helvetica Neue Light"/>
              </a:rPr>
              <a:t>está</a:t>
            </a:r>
            <a:r>
              <a:rPr lang="en-GB" sz="1800">
                <a:solidFill>
                  <a:schemeClr val="dk1"/>
                </a:solidFill>
                <a:latin typeface="Helvetica Neue Light"/>
                <a:ea typeface="Helvetica Neue Light"/>
                <a:cs typeface="Helvetica Neue Light"/>
                <a:sym typeface="Helvetica Neue Light"/>
              </a:rPr>
              <a:t> </a:t>
            </a:r>
            <a:r>
              <a:rPr lang="en-GB" sz="1800">
                <a:solidFill>
                  <a:schemeClr val="dk1"/>
                </a:solidFill>
                <a:latin typeface="Helvetica Neue Light"/>
                <a:ea typeface="Helvetica Neue Light"/>
                <a:cs typeface="Helvetica Neue Light"/>
                <a:sym typeface="Helvetica Neue Light"/>
              </a:rPr>
              <a:t>cargando</a:t>
            </a:r>
            <a:r>
              <a:rPr lang="en-GB" sz="1800">
                <a:solidFill>
                  <a:schemeClr val="dk1"/>
                </a:solidFill>
                <a:latin typeface="Helvetica Neue Light"/>
                <a:ea typeface="Helvetica Neue Light"/>
                <a:cs typeface="Helvetica Neue Light"/>
                <a:sym typeface="Helvetica Neue Light"/>
              </a:rPr>
              <a:t> existe un tiempo de espera hasta que podemos manipular el DOM. Usamos este evento para asegurarnos que podemos acceder a los elementos HTML en el momento </a:t>
            </a:r>
            <a:r>
              <a:rPr lang="en-GB" sz="1800">
                <a:solidFill>
                  <a:schemeClr val="dk1"/>
                </a:solidFill>
                <a:latin typeface="Helvetica Neue Light"/>
                <a:ea typeface="Helvetica Neue Light"/>
                <a:cs typeface="Helvetica Neue Light"/>
                <a:sym typeface="Helvetica Neue Light"/>
              </a:rPr>
              <a:t>oportuno, luego de ser detectados por el cliente</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Es el equivalente al evento nativo de JavaScript </a:t>
            </a:r>
            <a:r>
              <a:rPr lang="en-GB" sz="1800" u="sng">
                <a:solidFill>
                  <a:schemeClr val="hlink"/>
                </a:solidFill>
                <a:highlight>
                  <a:srgbClr val="FFFFFF"/>
                </a:highlight>
                <a:latin typeface="Helvetica Neue Light"/>
                <a:ea typeface="Helvetica Neue Light"/>
                <a:cs typeface="Helvetica Neue Light"/>
                <a:sym typeface="Helvetica Neue Light"/>
                <a:hlinkClick r:id="rId3"/>
              </a:rPr>
              <a:t>DOMContentLoaded</a:t>
            </a:r>
            <a:r>
              <a:rPr lang="en-GB"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227" name="Google Shape;227;p36"/>
          <p:cNvSpPr txBox="1"/>
          <p:nvPr/>
        </p:nvSpPr>
        <p:spPr>
          <a:xfrm>
            <a:off x="1671825" y="11172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t>
            </a:r>
            <a:r>
              <a:rPr i="1" lang="en-GB" sz="4500">
                <a:latin typeface="Anton"/>
                <a:ea typeface="Anton"/>
                <a:cs typeface="Anton"/>
                <a:sym typeface="Anton"/>
              </a:rPr>
              <a:t>DOCUMENT).READY()</a:t>
            </a:r>
            <a:endParaRPr i="1" sz="4500">
              <a:latin typeface="Anton"/>
              <a:ea typeface="Anton"/>
              <a:cs typeface="Anton"/>
              <a:sym typeface="Anton"/>
            </a:endParaRPr>
          </a:p>
        </p:txBody>
      </p:sp>
      <p:pic>
        <p:nvPicPr>
          <p:cNvPr id="228" name="Google Shape;228;p36"/>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229" name="Google Shape;229;p36"/>
          <p:cNvSpPr txBox="1"/>
          <p:nvPr/>
        </p:nvSpPr>
        <p:spPr>
          <a:xfrm>
            <a:off x="65100" y="3067225"/>
            <a:ext cx="4430700" cy="1592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300">
                <a:solidFill>
                  <a:srgbClr val="BD93F9"/>
                </a:solidFill>
                <a:latin typeface="Courier New"/>
                <a:ea typeface="Courier New"/>
                <a:cs typeface="Courier New"/>
                <a:sym typeface="Courier New"/>
              </a:rPr>
              <a:t>window</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addEventListener</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DOMContentLoaded</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function</a:t>
            </a:r>
            <a:r>
              <a:rPr lang="en-GB" sz="1300">
                <a:solidFill>
                  <a:srgbClr val="F8F8F2"/>
                </a:solidFill>
                <a:latin typeface="Courier New"/>
                <a:ea typeface="Courier New"/>
                <a:cs typeface="Courier New"/>
                <a:sym typeface="Courier New"/>
              </a:rPr>
              <a:t> ()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El DOM esta listo</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F0629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
        <p:nvSpPr>
          <p:cNvPr id="230" name="Google Shape;230;p36"/>
          <p:cNvSpPr txBox="1"/>
          <p:nvPr/>
        </p:nvSpPr>
        <p:spPr>
          <a:xfrm>
            <a:off x="4626025" y="3067225"/>
            <a:ext cx="4430700" cy="1592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300">
                <a:solidFill>
                  <a:srgbClr val="50FA7B"/>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document</a:t>
            </a: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ready</a:t>
            </a:r>
            <a:r>
              <a:rPr lang="en-GB" sz="1300">
                <a:solidFill>
                  <a:srgbClr val="F8F8F2"/>
                </a:solidFill>
                <a:latin typeface="Courier New"/>
                <a:ea typeface="Courier New"/>
                <a:cs typeface="Courier New"/>
                <a:sym typeface="Courier New"/>
              </a:rPr>
              <a:t>(</a:t>
            </a:r>
            <a:r>
              <a:rPr lang="en-GB" sz="1300">
                <a:solidFill>
                  <a:srgbClr val="FF79C6"/>
                </a:solidFill>
                <a:latin typeface="Courier New"/>
                <a:ea typeface="Courier New"/>
                <a:cs typeface="Courier New"/>
                <a:sym typeface="Courier New"/>
              </a:rPr>
              <a:t>function</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El DOM esta listo</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0629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
        <p:nvSpPr>
          <p:cNvPr id="231" name="Google Shape;231;p36"/>
          <p:cNvSpPr txBox="1"/>
          <p:nvPr/>
        </p:nvSpPr>
        <p:spPr>
          <a:xfrm>
            <a:off x="818000" y="2664625"/>
            <a:ext cx="24873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500">
                <a:latin typeface="Anton"/>
                <a:ea typeface="Anton"/>
                <a:cs typeface="Anton"/>
                <a:sym typeface="Anton"/>
              </a:rPr>
              <a:t>DOM</a:t>
            </a:r>
            <a:endParaRPr i="1" sz="2500">
              <a:latin typeface="Anton"/>
              <a:ea typeface="Anton"/>
              <a:cs typeface="Anton"/>
              <a:sym typeface="Anton"/>
            </a:endParaRPr>
          </a:p>
        </p:txBody>
      </p:sp>
      <p:sp>
        <p:nvSpPr>
          <p:cNvPr id="232" name="Google Shape;232;p36"/>
          <p:cNvSpPr txBox="1"/>
          <p:nvPr/>
        </p:nvSpPr>
        <p:spPr>
          <a:xfrm>
            <a:off x="5597725" y="2664625"/>
            <a:ext cx="24873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500">
                <a:latin typeface="Anton"/>
                <a:ea typeface="Anton"/>
                <a:cs typeface="Anton"/>
                <a:sym typeface="Anton"/>
              </a:rPr>
              <a:t>JQUERY</a:t>
            </a:r>
            <a:endParaRPr i="1" sz="2500">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nvSpPr>
        <p:spPr>
          <a:xfrm>
            <a:off x="65100" y="881050"/>
            <a:ext cx="8991600" cy="1167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La forma recomendad de declarar el método ready() es utilizando la </a:t>
            </a:r>
            <a:r>
              <a:rPr lang="en-GB" sz="1800">
                <a:solidFill>
                  <a:schemeClr val="dk1"/>
                </a:solidFill>
                <a:latin typeface="Helvetica Neue Light"/>
                <a:ea typeface="Helvetica Neue Light"/>
                <a:cs typeface="Helvetica Neue Light"/>
                <a:sym typeface="Helvetica Neue Light"/>
              </a:rPr>
              <a:t>asociación</a:t>
            </a:r>
            <a:r>
              <a:rPr lang="en-GB" sz="1800">
                <a:solidFill>
                  <a:schemeClr val="dk1"/>
                </a:solidFill>
                <a:latin typeface="Helvetica Neue Light"/>
                <a:ea typeface="Helvetica Neue Light"/>
                <a:cs typeface="Helvetica Neue Light"/>
                <a:sym typeface="Helvetica Neue Light"/>
              </a:rPr>
              <a:t> </a:t>
            </a:r>
            <a:r>
              <a:rPr lang="en-GB" sz="1800">
                <a:solidFill>
                  <a:schemeClr val="dk1"/>
                </a:solidFill>
                <a:latin typeface="Helvetica Neue Light"/>
                <a:ea typeface="Helvetica Neue Light"/>
                <a:cs typeface="Helvetica Neue Light"/>
                <a:sym typeface="Helvetica Neue Light"/>
              </a:rPr>
              <a:t>explícita</a:t>
            </a:r>
            <a:r>
              <a:rPr lang="en-GB" sz="1800">
                <a:solidFill>
                  <a:schemeClr val="dk1"/>
                </a:solidFill>
                <a:latin typeface="Helvetica Neue Light"/>
                <a:ea typeface="Helvetica Neue Light"/>
                <a:cs typeface="Helvetica Neue Light"/>
                <a:sym typeface="Helvetica Neue Light"/>
              </a:rPr>
              <a:t> a document. Pero existe una forma corta de </a:t>
            </a:r>
            <a:r>
              <a:rPr lang="en-GB" sz="1800">
                <a:solidFill>
                  <a:schemeClr val="dk1"/>
                </a:solidFill>
                <a:latin typeface="Helvetica Neue Light"/>
                <a:ea typeface="Helvetica Neue Light"/>
                <a:cs typeface="Helvetica Neue Light"/>
                <a:sym typeface="Helvetica Neue Light"/>
              </a:rPr>
              <a:t>definición</a:t>
            </a:r>
            <a:r>
              <a:rPr lang="en-GB" sz="1800">
                <a:solidFill>
                  <a:schemeClr val="dk1"/>
                </a:solidFill>
                <a:latin typeface="Helvetica Neue Light"/>
                <a:ea typeface="Helvetica Neue Light"/>
                <a:cs typeface="Helvetica Neue Light"/>
                <a:sym typeface="Helvetica Neue Light"/>
              </a:rPr>
              <a:t> y dado que el manejador de eventos generalmente es una función </a:t>
            </a:r>
            <a:r>
              <a:rPr lang="en-GB" sz="1800">
                <a:solidFill>
                  <a:schemeClr val="dk1"/>
                </a:solidFill>
                <a:latin typeface="Helvetica Neue Light"/>
                <a:ea typeface="Helvetica Neue Light"/>
                <a:cs typeface="Helvetica Neue Light"/>
                <a:sym typeface="Helvetica Neue Light"/>
              </a:rPr>
              <a:t>anónima, es posible usar funciones flechas.</a:t>
            </a:r>
            <a:endParaRPr sz="1800">
              <a:solidFill>
                <a:schemeClr val="dk1"/>
              </a:solidFill>
              <a:latin typeface="Helvetica Neue Light"/>
              <a:ea typeface="Helvetica Neue Light"/>
              <a:cs typeface="Helvetica Neue Light"/>
              <a:sym typeface="Helvetica Neue Light"/>
            </a:endParaRPr>
          </a:p>
        </p:txBody>
      </p:sp>
      <p:sp>
        <p:nvSpPr>
          <p:cNvPr id="238" name="Google Shape;238;p37"/>
          <p:cNvSpPr txBox="1"/>
          <p:nvPr/>
        </p:nvSpPr>
        <p:spPr>
          <a:xfrm>
            <a:off x="1727850" y="5159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FORMA CORTA DE READY()</a:t>
            </a:r>
            <a:endParaRPr i="1" sz="4500">
              <a:latin typeface="Anton"/>
              <a:ea typeface="Anton"/>
              <a:cs typeface="Anton"/>
              <a:sym typeface="Anton"/>
            </a:endParaRPr>
          </a:p>
        </p:txBody>
      </p:sp>
      <p:pic>
        <p:nvPicPr>
          <p:cNvPr id="239" name="Google Shape;239;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0" name="Google Shape;240;p37"/>
          <p:cNvSpPr txBox="1"/>
          <p:nvPr/>
        </p:nvSpPr>
        <p:spPr>
          <a:xfrm>
            <a:off x="2002050" y="1979575"/>
            <a:ext cx="5117700" cy="3163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//Forma explicita</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document</a:t>
            </a:r>
            <a:r>
              <a:rPr lang="en-GB" sz="1200">
                <a:solidFill>
                  <a:srgbClr val="F8F8F2"/>
                </a:solidFill>
                <a:latin typeface="Courier New"/>
                <a:ea typeface="Courier New"/>
                <a:cs typeface="Courier New"/>
                <a:sym typeface="Courier New"/>
              </a:rPr>
              <a:t> ).</a:t>
            </a:r>
            <a:r>
              <a:rPr lang="en-GB" sz="1200">
                <a:solidFill>
                  <a:srgbClr val="50FA7B"/>
                </a:solidFill>
                <a:latin typeface="Courier New"/>
                <a:ea typeface="Courier New"/>
                <a:cs typeface="Courier New"/>
                <a:sym typeface="Courier New"/>
              </a:rPr>
              <a:t>ready</a:t>
            </a:r>
            <a:r>
              <a:rPr lang="en-GB" sz="1200">
                <a:solidFill>
                  <a:srgbClr val="F8F8F2"/>
                </a:solidFill>
                <a:latin typeface="Courier New"/>
                <a:ea typeface="Courier New"/>
                <a:cs typeface="Courier New"/>
                <a:sym typeface="Courier New"/>
              </a:rPr>
              <a:t>(</a:t>
            </a: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console</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log</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El DOM esta listo</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//Forma corta de ready()</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console</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log</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El DOM esta listo</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//Forma corta con arrow function</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console</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log</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El DOM esta listo</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50FA7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0629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nvSpPr>
        <p:spPr>
          <a:xfrm>
            <a:off x="498300" y="1694525"/>
            <a:ext cx="8147400" cy="2926800"/>
          </a:xfrm>
          <a:prstGeom prst="rect">
            <a:avLst/>
          </a:prstGeom>
          <a:noFill/>
          <a:ln>
            <a:noFill/>
          </a:ln>
        </p:spPr>
        <p:txBody>
          <a:bodyPr anchorCtr="0" anchor="ctr" bIns="91425" lIns="91425" spcFirstLastPara="1" rIns="91425" wrap="square" tIns="91425">
            <a:noAutofit/>
          </a:bodyPr>
          <a:lstStyle/>
          <a:p>
            <a:pPr indent="-355600" lvl="0" marL="457200" rtl="0" algn="l">
              <a:lnSpc>
                <a:spcPct val="150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A diferencia del evento </a:t>
            </a:r>
            <a:r>
              <a:rPr lang="en-GB" sz="2000">
                <a:solidFill>
                  <a:srgbClr val="8215BC"/>
                </a:solidFill>
                <a:latin typeface="Helvetica Neue"/>
                <a:ea typeface="Helvetica Neue"/>
                <a:cs typeface="Helvetica Neue"/>
                <a:sym typeface="Helvetica Neue"/>
              </a:rPr>
              <a:t>load</a:t>
            </a:r>
            <a:r>
              <a:rPr lang="en-GB" sz="2000">
                <a:latin typeface="Helvetica Neue Light"/>
                <a:ea typeface="Helvetica Neue Light"/>
                <a:cs typeface="Helvetica Neue Light"/>
                <a:sym typeface="Helvetica Neue Light"/>
              </a:rPr>
              <a:t>, n</a:t>
            </a:r>
            <a:r>
              <a:rPr lang="en-GB" sz="2000">
                <a:latin typeface="Helvetica Neue Light"/>
                <a:ea typeface="Helvetica Neue Light"/>
                <a:cs typeface="Helvetica Neue Light"/>
                <a:sym typeface="Helvetica Neue Light"/>
              </a:rPr>
              <a:t>o espera a que se carguen todas las imágenes y recursos externo en la ventana para ejecutarse.</a:t>
            </a:r>
            <a:endParaRPr sz="2000">
              <a:latin typeface="Helvetica Neue Light"/>
              <a:ea typeface="Helvetica Neue Light"/>
              <a:cs typeface="Helvetica Neue Light"/>
              <a:sym typeface="Helvetica Neue Light"/>
            </a:endParaRPr>
          </a:p>
          <a:p>
            <a:pPr indent="-355600" lvl="0" marL="457200" rtl="0" algn="l">
              <a:lnSpc>
                <a:spcPct val="150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Permite </a:t>
            </a:r>
            <a:r>
              <a:rPr lang="en-GB" sz="2000">
                <a:latin typeface="Helvetica Neue Light"/>
                <a:ea typeface="Helvetica Neue Light"/>
                <a:cs typeface="Helvetica Neue Light"/>
                <a:sym typeface="Helvetica Neue Light"/>
              </a:rPr>
              <a:t>detectar</a:t>
            </a:r>
            <a:r>
              <a:rPr lang="en-GB" sz="2000">
                <a:latin typeface="Helvetica Neue Light"/>
                <a:ea typeface="Helvetica Neue Light"/>
                <a:cs typeface="Helvetica Neue Light"/>
                <a:sym typeface="Helvetica Neue Light"/>
              </a:rPr>
              <a:t> cuando el DOM está cargado en el browser para efectuar cambios inmediatos sobre la </a:t>
            </a:r>
            <a:r>
              <a:rPr lang="en-GB" sz="2000">
                <a:latin typeface="Helvetica Neue Light"/>
                <a:ea typeface="Helvetica Neue Light"/>
                <a:cs typeface="Helvetica Neue Light"/>
                <a:sym typeface="Helvetica Neue Light"/>
              </a:rPr>
              <a:t>estructura</a:t>
            </a:r>
            <a:r>
              <a:rPr lang="en-GB" sz="2000">
                <a:latin typeface="Helvetica Neue Light"/>
                <a:ea typeface="Helvetica Neue Light"/>
                <a:cs typeface="Helvetica Neue Light"/>
                <a:sym typeface="Helvetica Neue Light"/>
              </a:rPr>
              <a:t> HTML, sin errores.</a:t>
            </a:r>
            <a:endParaRPr sz="2000">
              <a:latin typeface="Helvetica Neue Light"/>
              <a:ea typeface="Helvetica Neue Light"/>
              <a:cs typeface="Helvetica Neue Light"/>
              <a:sym typeface="Helvetica Neue Light"/>
            </a:endParaRPr>
          </a:p>
          <a:p>
            <a:pPr indent="-355600" lvl="0" marL="457200" rtl="0" algn="l">
              <a:lnSpc>
                <a:spcPct val="150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Se puede escribir múltiples funciones ready(),</a:t>
            </a:r>
            <a:r>
              <a:rPr lang="en-GB" sz="2000">
                <a:latin typeface="Helvetica Neue Light"/>
                <a:ea typeface="Helvetica Neue Light"/>
                <a:cs typeface="Helvetica Neue Light"/>
                <a:sym typeface="Helvetica Neue Light"/>
              </a:rPr>
              <a:t>ejecutándose</a:t>
            </a:r>
            <a:r>
              <a:rPr lang="en-GB" sz="2000">
                <a:latin typeface="Helvetica Neue Light"/>
                <a:ea typeface="Helvetica Neue Light"/>
                <a:cs typeface="Helvetica Neue Light"/>
                <a:sym typeface="Helvetica Neue Light"/>
              </a:rPr>
              <a:t> en el orden que sea definen cuando el DOM </a:t>
            </a:r>
            <a:r>
              <a:rPr lang="en-GB" sz="2000">
                <a:latin typeface="Helvetica Neue Light"/>
                <a:ea typeface="Helvetica Neue Light"/>
                <a:cs typeface="Helvetica Neue Light"/>
                <a:sym typeface="Helvetica Neue Light"/>
              </a:rPr>
              <a:t>está</a:t>
            </a:r>
            <a:r>
              <a:rPr lang="en-GB" sz="2000">
                <a:latin typeface="Helvetica Neue Light"/>
                <a:ea typeface="Helvetica Neue Light"/>
                <a:cs typeface="Helvetica Neue Light"/>
                <a:sym typeface="Helvetica Neue Light"/>
              </a:rPr>
              <a:t> listo. Pudiendo </a:t>
            </a:r>
            <a:r>
              <a:rPr lang="en-GB" sz="2000">
                <a:latin typeface="Helvetica Neue Light"/>
                <a:ea typeface="Helvetica Neue Light"/>
                <a:cs typeface="Helvetica Neue Light"/>
                <a:sym typeface="Helvetica Neue Light"/>
              </a:rPr>
              <a:t>separar</a:t>
            </a:r>
            <a:r>
              <a:rPr lang="en-GB" sz="2000">
                <a:latin typeface="Helvetica Neue Light"/>
                <a:ea typeface="Helvetica Neue Light"/>
                <a:cs typeface="Helvetica Neue Light"/>
                <a:sym typeface="Helvetica Neue Light"/>
              </a:rPr>
              <a:t> la respuesta al evento en más de un manejador de eventos.</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pic>
        <p:nvPicPr>
          <p:cNvPr id="246" name="Google Shape;246;p38"/>
          <p:cNvPicPr preferRelativeResize="0"/>
          <p:nvPr/>
        </p:nvPicPr>
        <p:blipFill>
          <a:blip r:embed="rId3">
            <a:alphaModFix/>
          </a:blip>
          <a:stretch>
            <a:fillRect/>
          </a:stretch>
        </p:blipFill>
        <p:spPr>
          <a:xfrm>
            <a:off x="7747650" y="4728075"/>
            <a:ext cx="1186526" cy="330675"/>
          </a:xfrm>
          <a:prstGeom prst="rect">
            <a:avLst/>
          </a:prstGeom>
          <a:noFill/>
          <a:ln>
            <a:noFill/>
          </a:ln>
        </p:spPr>
      </p:pic>
      <p:sp>
        <p:nvSpPr>
          <p:cNvPr id="247" name="Google Shape;247;p38"/>
          <p:cNvSpPr txBox="1"/>
          <p:nvPr/>
        </p:nvSpPr>
        <p:spPr>
          <a:xfrm>
            <a:off x="588150" y="446525"/>
            <a:ext cx="7967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4500">
                <a:latin typeface="Anton"/>
                <a:ea typeface="Anton"/>
                <a:cs typeface="Anton"/>
                <a:sym typeface="Anton"/>
              </a:rPr>
              <a:t>Ventajas de $(document).ready ()</a:t>
            </a:r>
            <a:endParaRPr i="1" sz="4500">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nvSpPr>
        <p:spPr>
          <a:xfrm>
            <a:off x="1762750" y="1199200"/>
            <a:ext cx="5879400" cy="379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GB" sz="1800">
                <a:latin typeface="Helvetica Neue Light"/>
                <a:ea typeface="Helvetica Neue Light"/>
                <a:cs typeface="Helvetica Neue Light"/>
                <a:sym typeface="Helvetica Neue Light"/>
              </a:rPr>
              <a:t>Si es necesario determinar cuando se cargaron todas las </a:t>
            </a:r>
            <a:r>
              <a:rPr lang="en-GB" sz="1800">
                <a:latin typeface="Helvetica Neue Light"/>
                <a:ea typeface="Helvetica Neue Light"/>
                <a:cs typeface="Helvetica Neue Light"/>
                <a:sym typeface="Helvetica Neue Light"/>
              </a:rPr>
              <a:t>imágenes y otros recursos externos </a:t>
            </a:r>
            <a:r>
              <a:rPr lang="en-GB" sz="1800">
                <a:latin typeface="Helvetica Neue Light"/>
                <a:ea typeface="Helvetica Neue Light"/>
                <a:cs typeface="Helvetica Neue Light"/>
                <a:sym typeface="Helvetica Neue Light"/>
              </a:rPr>
              <a:t>de la </a:t>
            </a:r>
            <a:r>
              <a:rPr lang="en-GB" sz="1800">
                <a:latin typeface="Helvetica Neue Light"/>
                <a:ea typeface="Helvetica Neue Light"/>
                <a:cs typeface="Helvetica Neue Light"/>
                <a:sym typeface="Helvetica Neue Light"/>
              </a:rPr>
              <a:t>página</a:t>
            </a:r>
            <a:r>
              <a:rPr lang="en-GB" sz="1800">
                <a:latin typeface="Helvetica Neue Light"/>
                <a:ea typeface="Helvetica Neue Light"/>
                <a:cs typeface="Helvetica Neue Light"/>
                <a:sym typeface="Helvetica Neue Light"/>
              </a:rPr>
              <a:t> usamos el evento </a:t>
            </a:r>
            <a:r>
              <a:rPr lang="en-GB" sz="1800">
                <a:solidFill>
                  <a:srgbClr val="8215BC"/>
                </a:solidFill>
                <a:latin typeface="Helvetica Neue Light"/>
                <a:ea typeface="Helvetica Neue Light"/>
                <a:cs typeface="Helvetica Neue Light"/>
                <a:sym typeface="Helvetica Neue Light"/>
              </a:rPr>
              <a:t>load</a:t>
            </a:r>
            <a:r>
              <a:rPr lang="en-GB" sz="1800">
                <a:latin typeface="Helvetica Neue Light"/>
                <a:ea typeface="Helvetica Neue Light"/>
                <a:cs typeface="Helvetica Neue Light"/>
                <a:sym typeface="Helvetica Neue Light"/>
              </a:rPr>
              <a:t>. El evento </a:t>
            </a:r>
            <a:r>
              <a:rPr lang="en-GB" sz="1800">
                <a:solidFill>
                  <a:srgbClr val="8215BC"/>
                </a:solidFill>
                <a:latin typeface="Helvetica Neue Light"/>
                <a:ea typeface="Helvetica Neue Light"/>
                <a:cs typeface="Helvetica Neue Light"/>
                <a:sym typeface="Helvetica Neue Light"/>
              </a:rPr>
              <a:t>ready</a:t>
            </a:r>
            <a:r>
              <a:rPr lang="en-GB" sz="1800">
                <a:latin typeface="Helvetica Neue Light"/>
                <a:ea typeface="Helvetica Neue Light"/>
                <a:cs typeface="Helvetica Neue Light"/>
                <a:sym typeface="Helvetica Neue Light"/>
              </a:rPr>
              <a:t> ocurre antes que </a:t>
            </a:r>
            <a:r>
              <a:rPr lang="en-GB" sz="1800">
                <a:solidFill>
                  <a:srgbClr val="8215BC"/>
                </a:solidFill>
                <a:latin typeface="Helvetica Neue Light"/>
                <a:ea typeface="Helvetica Neue Light"/>
                <a:cs typeface="Helvetica Neue Light"/>
                <a:sym typeface="Helvetica Neue Light"/>
              </a:rPr>
              <a:t>load.</a:t>
            </a:r>
            <a:br>
              <a:rPr lang="en-GB" sz="2000">
                <a:latin typeface="Courier New"/>
                <a:ea typeface="Courier New"/>
                <a:cs typeface="Courier New"/>
                <a:sym typeface="Courier New"/>
              </a:rPr>
            </a:br>
            <a:endParaRPr sz="20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t/>
            </a:r>
            <a:endParaRPr sz="2000">
              <a:latin typeface="Didact Gothic"/>
              <a:ea typeface="Didact Gothic"/>
              <a:cs typeface="Didact Gothic"/>
              <a:sym typeface="Didact Gothic"/>
            </a:endParaRPr>
          </a:p>
          <a:p>
            <a:pPr indent="0" lvl="0" marL="0" rtl="0" algn="l">
              <a:lnSpc>
                <a:spcPct val="115000"/>
              </a:lnSpc>
              <a:spcBef>
                <a:spcPts val="0"/>
              </a:spcBef>
              <a:spcAft>
                <a:spcPts val="0"/>
              </a:spcAft>
              <a:buClr>
                <a:srgbClr val="000000"/>
              </a:buClr>
              <a:buSzPts val="1100"/>
              <a:buFont typeface="Arial"/>
              <a:buNone/>
            </a:pPr>
            <a:r>
              <a:t/>
            </a:r>
            <a:endParaRPr sz="2000">
              <a:latin typeface="Didact Gothic"/>
              <a:ea typeface="Didact Gothic"/>
              <a:cs typeface="Didact Gothic"/>
              <a:sym typeface="Didact Gothic"/>
            </a:endParaRPr>
          </a:p>
          <a:p>
            <a:pPr indent="0" lvl="0" marL="0" rtl="0" algn="l">
              <a:lnSpc>
                <a:spcPct val="115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rPr lang="en-GB" sz="1800">
                <a:latin typeface="Helvetica Neue Light"/>
                <a:ea typeface="Helvetica Neue Light"/>
                <a:cs typeface="Helvetica Neue Light"/>
                <a:sym typeface="Helvetica Neue Light"/>
              </a:rPr>
              <a:t>En cualquier llamado, puedes reemplazar el caracter</a:t>
            </a:r>
            <a:r>
              <a:rPr lang="en-GB" sz="1800">
                <a:latin typeface="Didact Gothic"/>
                <a:ea typeface="Didact Gothic"/>
                <a:cs typeface="Didact Gothic"/>
                <a:sym typeface="Didact Gothic"/>
              </a:rPr>
              <a:t> </a:t>
            </a:r>
            <a:r>
              <a:rPr lang="en-GB" sz="1800">
                <a:latin typeface="Courier New"/>
                <a:ea typeface="Courier New"/>
                <a:cs typeface="Courier New"/>
                <a:sym typeface="Courier New"/>
              </a:rPr>
              <a:t>$</a:t>
            </a:r>
            <a:r>
              <a:rPr lang="en-GB" sz="1800">
                <a:latin typeface="Didact Gothic"/>
                <a:ea typeface="Didact Gothic"/>
                <a:cs typeface="Didact Gothic"/>
                <a:sym typeface="Didact Gothic"/>
              </a:rPr>
              <a:t> </a:t>
            </a:r>
            <a:r>
              <a:rPr lang="en-GB" sz="1800">
                <a:latin typeface="Helvetica Neue Light"/>
                <a:ea typeface="Helvetica Neue Light"/>
                <a:cs typeface="Helvetica Neue Light"/>
                <a:sym typeface="Helvetica Neue Light"/>
              </a:rPr>
              <a:t>por</a:t>
            </a:r>
            <a:r>
              <a:rPr lang="en-GB" sz="1800">
                <a:latin typeface="Didact Gothic"/>
                <a:ea typeface="Didact Gothic"/>
                <a:cs typeface="Didact Gothic"/>
                <a:sym typeface="Didact Gothic"/>
              </a:rPr>
              <a:t> </a:t>
            </a:r>
            <a:r>
              <a:rPr lang="en-GB" sz="1800">
                <a:latin typeface="Courier New"/>
                <a:ea typeface="Courier New"/>
                <a:cs typeface="Courier New"/>
                <a:sym typeface="Courier New"/>
              </a:rPr>
              <a:t>jQuery</a:t>
            </a:r>
            <a:r>
              <a:rPr lang="en-GB" sz="1800">
                <a:latin typeface="Didact Gothic"/>
                <a:ea typeface="Didact Gothic"/>
                <a:cs typeface="Didact Gothic"/>
                <a:sym typeface="Didact Gothic"/>
              </a:rPr>
              <a:t>.  </a:t>
            </a:r>
            <a:r>
              <a:rPr lang="en-GB" sz="1800">
                <a:latin typeface="Helvetica Neue Light"/>
                <a:ea typeface="Helvetica Neue Light"/>
                <a:cs typeface="Helvetica Neue Light"/>
                <a:sym typeface="Helvetica Neue Light"/>
              </a:rPr>
              <a:t>Es indistinto.</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t/>
            </a:r>
            <a:endParaRPr>
              <a:solidFill>
                <a:srgbClr val="FFFFFF"/>
              </a:solidFill>
              <a:latin typeface="Lato Light"/>
              <a:ea typeface="Lato Light"/>
              <a:cs typeface="Lato Light"/>
              <a:sym typeface="Lato Light"/>
            </a:endParaRPr>
          </a:p>
        </p:txBody>
      </p:sp>
      <p:pic>
        <p:nvPicPr>
          <p:cNvPr id="253" name="Google Shape;253;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4" name="Google Shape;254;p39"/>
          <p:cNvSpPr txBox="1"/>
          <p:nvPr/>
        </p:nvSpPr>
        <p:spPr>
          <a:xfrm>
            <a:off x="1027550" y="2043400"/>
            <a:ext cx="7248900" cy="2102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50">
                <a:solidFill>
                  <a:srgbClr val="50FA7B"/>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r>
              <a:rPr lang="en-GB" sz="1250">
                <a:solidFill>
                  <a:srgbClr val="BD93F9"/>
                </a:solidFill>
                <a:latin typeface="Courier New"/>
                <a:ea typeface="Courier New"/>
                <a:cs typeface="Courier New"/>
                <a:sym typeface="Courier New"/>
              </a:rPr>
              <a:t>document</a:t>
            </a:r>
            <a:r>
              <a:rPr lang="en-GB" sz="1250">
                <a:solidFill>
                  <a:srgbClr val="F8F8F2"/>
                </a:solidFill>
                <a:latin typeface="Courier New"/>
                <a:ea typeface="Courier New"/>
                <a:cs typeface="Courier New"/>
                <a:sym typeface="Courier New"/>
              </a:rPr>
              <a:t> ).</a:t>
            </a:r>
            <a:r>
              <a:rPr lang="en-GB" sz="1250">
                <a:solidFill>
                  <a:srgbClr val="50FA7B"/>
                </a:solidFill>
                <a:latin typeface="Courier New"/>
                <a:ea typeface="Courier New"/>
                <a:cs typeface="Courier New"/>
                <a:sym typeface="Courier New"/>
              </a:rPr>
              <a:t>ready</a:t>
            </a:r>
            <a:r>
              <a:rPr lang="en-GB" sz="1250">
                <a:solidFill>
                  <a:srgbClr val="F8F8F2"/>
                </a:solidFill>
                <a:latin typeface="Courier New"/>
                <a:ea typeface="Courier New"/>
                <a:cs typeface="Courier New"/>
                <a:sym typeface="Courier New"/>
              </a:rPr>
              <a:t>(</a:t>
            </a:r>
            <a:r>
              <a:rPr lang="en-GB" sz="1250">
                <a:solidFill>
                  <a:srgbClr val="FF79C6"/>
                </a:solidFill>
                <a:latin typeface="Courier New"/>
                <a:ea typeface="Courier New"/>
                <a:cs typeface="Courier New"/>
                <a:sym typeface="Courier New"/>
              </a:rPr>
              <a:t>function</a:t>
            </a:r>
            <a:r>
              <a:rPr lang="en-GB" sz="1250">
                <a:solidFill>
                  <a:srgbClr val="F8F8F2"/>
                </a:solidFill>
                <a:latin typeface="Courier New"/>
                <a:ea typeface="Courier New"/>
                <a:cs typeface="Courier New"/>
                <a:sym typeface="Courier New"/>
              </a:rPr>
              <a:t>()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BD93F9"/>
                </a:solidFill>
                <a:latin typeface="Courier New"/>
                <a:ea typeface="Courier New"/>
                <a:cs typeface="Courier New"/>
                <a:sym typeface="Courier New"/>
              </a:rPr>
              <a:t>console</a:t>
            </a:r>
            <a:r>
              <a:rPr lang="en-GB" sz="1250">
                <a:solidFill>
                  <a:srgbClr val="F8F8F2"/>
                </a:solidFill>
                <a:latin typeface="Courier New"/>
                <a:ea typeface="Courier New"/>
                <a:cs typeface="Courier New"/>
                <a:sym typeface="Courier New"/>
              </a:rPr>
              <a:t>.</a:t>
            </a:r>
            <a:r>
              <a:rPr lang="en-GB" sz="1250">
                <a:solidFill>
                  <a:srgbClr val="50FA7B"/>
                </a:solidFill>
                <a:latin typeface="Courier New"/>
                <a:ea typeface="Courier New"/>
                <a:cs typeface="Courier New"/>
                <a:sym typeface="Courier New"/>
              </a:rPr>
              <a:t>log</a:t>
            </a:r>
            <a:r>
              <a:rPr lang="en-GB" sz="1250">
                <a:solidFill>
                  <a:srgbClr val="F8F8F2"/>
                </a:solidFill>
                <a:latin typeface="Courier New"/>
                <a:ea typeface="Courier New"/>
                <a:cs typeface="Courier New"/>
                <a:sym typeface="Courier New"/>
              </a:rPr>
              <a:t>(</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El DOM esta listo</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BD93F9"/>
                </a:solidFill>
                <a:latin typeface="Courier New"/>
                <a:ea typeface="Courier New"/>
                <a:cs typeface="Courier New"/>
                <a:sym typeface="Courier New"/>
              </a:rPr>
              <a:t>window</a:t>
            </a:r>
            <a:r>
              <a:rPr lang="en-GB" sz="1250">
                <a:solidFill>
                  <a:srgbClr val="F8F8F2"/>
                </a:solidFill>
                <a:latin typeface="Courier New"/>
                <a:ea typeface="Courier New"/>
                <a:cs typeface="Courier New"/>
                <a:sym typeface="Courier New"/>
              </a:rPr>
              <a:t>.</a:t>
            </a:r>
            <a:r>
              <a:rPr lang="en-GB" sz="1250">
                <a:solidFill>
                  <a:srgbClr val="50FA7B"/>
                </a:solidFill>
                <a:latin typeface="Courier New"/>
                <a:ea typeface="Courier New"/>
                <a:cs typeface="Courier New"/>
                <a:sym typeface="Courier New"/>
              </a:rPr>
              <a:t>addEventListener</a:t>
            </a:r>
            <a:r>
              <a:rPr lang="en-GB" sz="1250">
                <a:solidFill>
                  <a:srgbClr val="F8F8F2"/>
                </a:solidFill>
                <a:latin typeface="Courier New"/>
                <a:ea typeface="Courier New"/>
                <a:cs typeface="Courier New"/>
                <a:sym typeface="Courier New"/>
              </a:rPr>
              <a:t>(</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load</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r>
              <a:rPr lang="en-GB" sz="1250">
                <a:solidFill>
                  <a:srgbClr val="FF79C6"/>
                </a:solidFill>
                <a:latin typeface="Courier New"/>
                <a:ea typeface="Courier New"/>
                <a:cs typeface="Courier New"/>
                <a:sym typeface="Courier New"/>
              </a:rPr>
              <a:t>function</a:t>
            </a:r>
            <a:r>
              <a:rPr lang="en-GB" sz="1250">
                <a:solidFill>
                  <a:srgbClr val="F8F8F2"/>
                </a:solidFill>
                <a:latin typeface="Courier New"/>
                <a:ea typeface="Courier New"/>
                <a:cs typeface="Courier New"/>
                <a:sym typeface="Courier New"/>
              </a:rPr>
              <a:t>()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BD93F9"/>
                </a:solidFill>
                <a:latin typeface="Courier New"/>
                <a:ea typeface="Courier New"/>
                <a:cs typeface="Courier New"/>
                <a:sym typeface="Courier New"/>
              </a:rPr>
              <a:t>console</a:t>
            </a:r>
            <a:r>
              <a:rPr lang="en-GB" sz="1250">
                <a:solidFill>
                  <a:srgbClr val="F8F8F2"/>
                </a:solidFill>
                <a:latin typeface="Courier New"/>
                <a:ea typeface="Courier New"/>
                <a:cs typeface="Courier New"/>
                <a:sym typeface="Courier New"/>
              </a:rPr>
              <a:t>.</a:t>
            </a:r>
            <a:r>
              <a:rPr lang="en-GB" sz="1250">
                <a:solidFill>
                  <a:srgbClr val="50FA7B"/>
                </a:solidFill>
                <a:latin typeface="Courier New"/>
                <a:ea typeface="Courier New"/>
                <a:cs typeface="Courier New"/>
                <a:sym typeface="Courier New"/>
              </a:rPr>
              <a:t>log</a:t>
            </a:r>
            <a:r>
              <a:rPr lang="en-GB" sz="1250">
                <a:solidFill>
                  <a:srgbClr val="F8F8F2"/>
                </a:solidFill>
                <a:latin typeface="Courier New"/>
                <a:ea typeface="Courier New"/>
                <a:cs typeface="Courier New"/>
                <a:sym typeface="Courier New"/>
              </a:rPr>
              <a:t>( </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Todos los elementos de la ventana </a:t>
            </a:r>
            <a:r>
              <a:rPr lang="en-GB" sz="1250">
                <a:solidFill>
                  <a:srgbClr val="F1FA8C"/>
                </a:solidFill>
                <a:latin typeface="Courier New"/>
                <a:ea typeface="Courier New"/>
                <a:cs typeface="Courier New"/>
                <a:sym typeface="Courier New"/>
              </a:rPr>
              <a:t>están</a:t>
            </a:r>
            <a:r>
              <a:rPr lang="en-GB" sz="1250">
                <a:solidFill>
                  <a:srgbClr val="F1FA8C"/>
                </a:solidFill>
                <a:latin typeface="Courier New"/>
                <a:ea typeface="Courier New"/>
                <a:cs typeface="Courier New"/>
                <a:sym typeface="Courier New"/>
              </a:rPr>
              <a:t> cargados</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highlight>
                  <a:srgbClr val="282A36"/>
                </a:highlight>
                <a:latin typeface="Courier New"/>
                <a:ea typeface="Courier New"/>
                <a:cs typeface="Courier New"/>
                <a:sym typeface="Courier New"/>
              </a:rPr>
              <a:t>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0629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
        <p:nvSpPr>
          <p:cNvPr id="255" name="Google Shape;255;p39"/>
          <p:cNvSpPr txBox="1"/>
          <p:nvPr/>
        </p:nvSpPr>
        <p:spPr>
          <a:xfrm>
            <a:off x="544625" y="114900"/>
            <a:ext cx="65820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GB" sz="4300">
                <a:solidFill>
                  <a:schemeClr val="dk1"/>
                </a:solidFill>
                <a:latin typeface="Anton"/>
                <a:ea typeface="Anton"/>
                <a:cs typeface="Anton"/>
                <a:sym typeface="Anton"/>
              </a:rPr>
              <a:t>READY VS. LOAD</a:t>
            </a:r>
            <a:endParaRPr i="1" sz="4300">
              <a:latin typeface="Anton"/>
              <a:ea typeface="Anton"/>
              <a:cs typeface="Anton"/>
              <a:sym typeface="Anton"/>
            </a:endParaRPr>
          </a:p>
          <a:p>
            <a:pPr indent="0" lvl="0" marL="0" rtl="0" algn="l">
              <a:lnSpc>
                <a:spcPct val="115000"/>
              </a:lnSpc>
              <a:spcBef>
                <a:spcPts val="0"/>
              </a:spcBef>
              <a:spcAft>
                <a:spcPts val="0"/>
              </a:spcAft>
              <a:buNone/>
            </a:pPr>
            <a:r>
              <a:t/>
            </a:r>
            <a:endParaRPr i="1" sz="3500">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40"/>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MÉTODO ON</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nvSpPr>
        <p:spPr>
          <a:xfrm>
            <a:off x="65100" y="881050"/>
            <a:ext cx="8991600" cy="1167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Con el método </a:t>
            </a:r>
            <a:r>
              <a:rPr lang="en-GB" sz="1800">
                <a:solidFill>
                  <a:schemeClr val="dk1"/>
                </a:solidFill>
                <a:latin typeface="Helvetica Neue Light"/>
                <a:ea typeface="Helvetica Neue Light"/>
                <a:cs typeface="Helvetica Neue Light"/>
                <a:sym typeface="Helvetica Neue Light"/>
              </a:rPr>
              <a:t>on() podemos asignar eventos a elementos del DOM.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 una opción al método addEventListener() de JS Vanilla cuando usamos jQuery</a:t>
            </a:r>
            <a:endParaRPr sz="1800">
              <a:solidFill>
                <a:schemeClr val="dk1"/>
              </a:solidFill>
              <a:latin typeface="Helvetica Neue Light"/>
              <a:ea typeface="Helvetica Neue Light"/>
              <a:cs typeface="Helvetica Neue Light"/>
              <a:sym typeface="Helvetica Neue Light"/>
            </a:endParaRPr>
          </a:p>
        </p:txBody>
      </p:sp>
      <p:sp>
        <p:nvSpPr>
          <p:cNvPr id="266" name="Google Shape;266;p41"/>
          <p:cNvSpPr txBox="1"/>
          <p:nvPr/>
        </p:nvSpPr>
        <p:spPr>
          <a:xfrm>
            <a:off x="1727850" y="20227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MÉTODO ON</a:t>
            </a:r>
            <a:endParaRPr i="1" sz="4500">
              <a:latin typeface="Anton"/>
              <a:ea typeface="Anton"/>
              <a:cs typeface="Anton"/>
              <a:sym typeface="Anton"/>
            </a:endParaRPr>
          </a:p>
        </p:txBody>
      </p:sp>
      <p:sp>
        <p:nvSpPr>
          <p:cNvPr id="267" name="Google Shape;267;p41"/>
          <p:cNvSpPr txBox="1"/>
          <p:nvPr/>
        </p:nvSpPr>
        <p:spPr>
          <a:xfrm>
            <a:off x="1308825" y="1727000"/>
            <a:ext cx="6681900" cy="2901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300">
                <a:solidFill>
                  <a:srgbClr val="6272A4"/>
                </a:solidFill>
                <a:latin typeface="Courier New"/>
                <a:ea typeface="Courier New"/>
                <a:cs typeface="Courier New"/>
                <a:sym typeface="Courier New"/>
              </a:rPr>
              <a:t>//Agregamos un botón al body como primer elemento</a:t>
            </a:r>
            <a:endParaRPr sz="13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50FA7B"/>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body</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prepend</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&lt;button id="btnjQuery"&gt;CLICK&lt;/button&gt;</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6272A4"/>
                </a:solidFill>
                <a:latin typeface="Courier New"/>
                <a:ea typeface="Courier New"/>
                <a:cs typeface="Courier New"/>
                <a:sym typeface="Courier New"/>
              </a:rPr>
              <a:t>//Asociamos el evento click al botón creado</a:t>
            </a:r>
            <a:endParaRPr sz="13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50FA7B"/>
                </a:solidFill>
                <a:latin typeface="Courier New"/>
                <a:ea typeface="Courier New"/>
                <a:cs typeface="Courier New"/>
                <a:sym typeface="Courier New"/>
              </a:rPr>
              <a:t>on</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click</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function</a:t>
            </a:r>
            <a:r>
              <a:rPr lang="en-GB" sz="1300">
                <a:solidFill>
                  <a:srgbClr val="F8F8F2"/>
                </a:solidFill>
                <a:latin typeface="Courier New"/>
                <a:ea typeface="Courier New"/>
                <a:cs typeface="Courier New"/>
                <a:sym typeface="Courier New"/>
              </a:rPr>
              <a:t> ()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Respuesta a un click</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50FA7B"/>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#btnjQuery</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r>
              <a:rPr lang="en-GB" sz="1300">
                <a:solidFill>
                  <a:srgbClr val="6272A4"/>
                </a:solidFill>
                <a:latin typeface="Courier New"/>
                <a:ea typeface="Courier New"/>
                <a:cs typeface="Courier New"/>
                <a:sym typeface="Courier New"/>
              </a:rPr>
              <a:t>//Asociamos el evento doble click al botón creado</a:t>
            </a:r>
            <a:endParaRPr sz="13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50FA7B"/>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#btnjQuery</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on</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dblclick</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Respuesta al doble click</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50FA7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0629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268" name="Google Shape;268;p4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nvSpPr>
        <p:spPr>
          <a:xfrm>
            <a:off x="7003450" y="56375"/>
            <a:ext cx="19596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200">
                <a:latin typeface="Anton"/>
                <a:ea typeface="Anton"/>
                <a:cs typeface="Anton"/>
                <a:sym typeface="Anton"/>
              </a:rPr>
              <a:t>EJEMPLO APLICADO:</a:t>
            </a:r>
            <a:endParaRPr i="1" sz="3200">
              <a:latin typeface="Anton"/>
              <a:ea typeface="Anton"/>
              <a:cs typeface="Anton"/>
              <a:sym typeface="Anton"/>
            </a:endParaRPr>
          </a:p>
          <a:p>
            <a:pPr indent="0" lvl="0" marL="0" rtl="0" algn="ctr">
              <a:spcBef>
                <a:spcPts val="0"/>
              </a:spcBef>
              <a:spcAft>
                <a:spcPts val="0"/>
              </a:spcAft>
              <a:buNone/>
            </a:pPr>
            <a:r>
              <a:rPr i="1" lang="en-GB" sz="3200">
                <a:latin typeface="Anton"/>
                <a:ea typeface="Anton"/>
                <a:cs typeface="Anton"/>
                <a:sym typeface="Anton"/>
              </a:rPr>
              <a:t>ASOCIAR</a:t>
            </a:r>
            <a:endParaRPr i="1" sz="3200">
              <a:latin typeface="Anton"/>
              <a:ea typeface="Anton"/>
              <a:cs typeface="Anton"/>
              <a:sym typeface="Anton"/>
            </a:endParaRPr>
          </a:p>
          <a:p>
            <a:pPr indent="0" lvl="0" marL="0" rtl="0" algn="ctr">
              <a:spcBef>
                <a:spcPts val="0"/>
              </a:spcBef>
              <a:spcAft>
                <a:spcPts val="0"/>
              </a:spcAft>
              <a:buNone/>
            </a:pPr>
            <a:r>
              <a:rPr i="1" lang="en-GB" sz="3200">
                <a:latin typeface="Anton"/>
                <a:ea typeface="Anton"/>
                <a:cs typeface="Anton"/>
                <a:sym typeface="Anton"/>
              </a:rPr>
              <a:t>EVENTO A BOTÓN CREADO</a:t>
            </a:r>
            <a:endParaRPr i="1" sz="3200">
              <a:latin typeface="Anton"/>
              <a:ea typeface="Anton"/>
              <a:cs typeface="Anton"/>
              <a:sym typeface="Anton"/>
            </a:endParaRPr>
          </a:p>
        </p:txBody>
      </p:sp>
      <p:sp>
        <p:nvSpPr>
          <p:cNvPr id="274" name="Google Shape;274;p42"/>
          <p:cNvSpPr txBox="1"/>
          <p:nvPr/>
        </p:nvSpPr>
        <p:spPr>
          <a:xfrm>
            <a:off x="0" y="0"/>
            <a:ext cx="6919200" cy="5143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 Array de objetos para agregar información al DOM.</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productos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 id</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a:t>
            </a:r>
            <a:r>
              <a:rPr lang="en-GB" sz="1200">
                <a:solidFill>
                  <a:srgbClr val="F8F8F2"/>
                </a:solidFill>
                <a:latin typeface="Courier New"/>
                <a:ea typeface="Courier New"/>
                <a:cs typeface="Courier New"/>
                <a:sym typeface="Courier New"/>
              </a:rPr>
              <a:t>,  nombre</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Arroz</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precio</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125</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id</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nombre</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Fideo</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precio</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70</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id</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nombre</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Pan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 precio</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50</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id</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nombre</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Flan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 precio</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100</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 Recorremos el array con for..of</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F79C6"/>
                </a:solidFill>
                <a:latin typeface="Courier New"/>
                <a:ea typeface="Courier New"/>
                <a:cs typeface="Courier New"/>
                <a:sym typeface="Courier New"/>
              </a:rPr>
              <a:t>for</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producto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of</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productos</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//Por cada producto </a:t>
            </a:r>
            <a:r>
              <a:rPr lang="en-GB" sz="1200">
                <a:solidFill>
                  <a:srgbClr val="6272A4"/>
                </a:solidFill>
                <a:latin typeface="Courier New"/>
                <a:ea typeface="Courier New"/>
                <a:cs typeface="Courier New"/>
                <a:sym typeface="Courier New"/>
              </a:rPr>
              <a:t>además</a:t>
            </a:r>
            <a:r>
              <a:rPr lang="en-GB" sz="1200">
                <a:solidFill>
                  <a:srgbClr val="6272A4"/>
                </a:solidFill>
                <a:latin typeface="Courier New"/>
                <a:ea typeface="Courier New"/>
                <a:cs typeface="Courier New"/>
                <a:sym typeface="Courier New"/>
              </a:rPr>
              <a:t> de los datos agregamos un botón </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#app</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append</a:t>
            </a:r>
            <a:r>
              <a:rPr lang="en-GB" sz="1200">
                <a:solidFill>
                  <a:srgbClr val="F8F8F2"/>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`&lt;div&gt;</a:t>
            </a:r>
            <a:endParaRPr sz="120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1FA8C"/>
                </a:solidFill>
                <a:latin typeface="Courier New"/>
                <a:ea typeface="Courier New"/>
                <a:cs typeface="Courier New"/>
                <a:sym typeface="Courier New"/>
              </a:rPr>
              <a:t>                        &lt;h4&gt;  Producto: </a:t>
            </a:r>
            <a:r>
              <a:rPr lang="en-GB" sz="1200">
                <a:solidFill>
                  <a:srgbClr val="FF79C6"/>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producto</a:t>
            </a:r>
            <a:r>
              <a:rPr lang="en-GB" sz="1200">
                <a:solidFill>
                  <a:srgbClr val="F8F8F2"/>
                </a:solidFill>
                <a:latin typeface="Courier New"/>
                <a:ea typeface="Courier New"/>
                <a:cs typeface="Courier New"/>
                <a:sym typeface="Courier New"/>
              </a:rPr>
              <a:t>.nombre</a:t>
            </a:r>
            <a:r>
              <a:rPr lang="en-GB" sz="1200">
                <a:solidFill>
                  <a:srgbClr val="FF79C6"/>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&lt;/h4&gt;</a:t>
            </a:r>
            <a:endParaRPr sz="120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1FA8C"/>
                </a:solidFill>
                <a:latin typeface="Courier New"/>
                <a:ea typeface="Courier New"/>
                <a:cs typeface="Courier New"/>
                <a:sym typeface="Courier New"/>
              </a:rPr>
              <a:t>                        &lt;b&gt; $ </a:t>
            </a:r>
            <a:r>
              <a:rPr lang="en-GB" sz="1200">
                <a:solidFill>
                  <a:srgbClr val="FF79C6"/>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producto</a:t>
            </a:r>
            <a:r>
              <a:rPr lang="en-GB" sz="1200">
                <a:solidFill>
                  <a:srgbClr val="F8F8F2"/>
                </a:solidFill>
                <a:latin typeface="Courier New"/>
                <a:ea typeface="Courier New"/>
                <a:cs typeface="Courier New"/>
                <a:sym typeface="Courier New"/>
              </a:rPr>
              <a:t>.precio</a:t>
            </a:r>
            <a:r>
              <a:rPr lang="en-GB" sz="1200">
                <a:solidFill>
                  <a:srgbClr val="FF79C6"/>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&lt;/b&gt;</a:t>
            </a:r>
            <a:endParaRPr sz="120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1FA8C"/>
                </a:solidFill>
                <a:latin typeface="Courier New"/>
                <a:ea typeface="Courier New"/>
                <a:cs typeface="Courier New"/>
                <a:sym typeface="Courier New"/>
              </a:rPr>
              <a:t>                        &lt;button id="btn</a:t>
            </a:r>
            <a:r>
              <a:rPr lang="en-GB" sz="1200">
                <a:solidFill>
                  <a:srgbClr val="FF79C6"/>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producto</a:t>
            </a:r>
            <a:r>
              <a:rPr lang="en-GB" sz="1200">
                <a:solidFill>
                  <a:srgbClr val="F8F8F2"/>
                </a:solidFill>
                <a:latin typeface="Courier New"/>
                <a:ea typeface="Courier New"/>
                <a:cs typeface="Courier New"/>
                <a:sym typeface="Courier New"/>
              </a:rPr>
              <a:t>.id</a:t>
            </a:r>
            <a:r>
              <a:rPr lang="en-GB" sz="1200">
                <a:solidFill>
                  <a:srgbClr val="FF79C6"/>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"&gt;Comprar&lt;/button&gt;</a:t>
            </a:r>
            <a:endParaRPr sz="120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1FA8C"/>
                </a:solidFill>
                <a:latin typeface="Courier New"/>
                <a:ea typeface="Courier New"/>
                <a:cs typeface="Courier New"/>
                <a:sym typeface="Courier New"/>
              </a:rPr>
              <a:t>                        &lt;/div&gt;`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//Asociamos el evento a botón </a:t>
            </a:r>
            <a:r>
              <a:rPr lang="en-GB" sz="1200">
                <a:solidFill>
                  <a:srgbClr val="6272A4"/>
                </a:solidFill>
                <a:latin typeface="Courier New"/>
                <a:ea typeface="Courier New"/>
                <a:cs typeface="Courier New"/>
                <a:sym typeface="Courier New"/>
              </a:rPr>
              <a:t>recién</a:t>
            </a:r>
            <a:r>
              <a:rPr lang="en-GB" sz="1200">
                <a:solidFill>
                  <a:srgbClr val="6272A4"/>
                </a:solidFill>
                <a:latin typeface="Courier New"/>
                <a:ea typeface="Courier New"/>
                <a:cs typeface="Courier New"/>
                <a:sym typeface="Courier New"/>
              </a:rPr>
              <a:t> creado.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`#btn</a:t>
            </a:r>
            <a:r>
              <a:rPr lang="en-GB" sz="1200">
                <a:solidFill>
                  <a:srgbClr val="FF79C6"/>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producto</a:t>
            </a:r>
            <a:r>
              <a:rPr lang="en-GB" sz="1200">
                <a:solidFill>
                  <a:srgbClr val="F8F8F2"/>
                </a:solidFill>
                <a:latin typeface="Courier New"/>
                <a:ea typeface="Courier New"/>
                <a:cs typeface="Courier New"/>
                <a:sym typeface="Courier New"/>
              </a:rPr>
              <a:t>.id</a:t>
            </a:r>
            <a:r>
              <a:rPr lang="en-GB" sz="1200">
                <a:solidFill>
                  <a:srgbClr val="FF79C6"/>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on</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click</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console</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log</a:t>
            </a:r>
            <a:r>
              <a:rPr lang="en-GB" sz="1200">
                <a:solidFill>
                  <a:srgbClr val="F8F8F2"/>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`Compreaste </a:t>
            </a:r>
            <a:r>
              <a:rPr lang="en-GB" sz="1200">
                <a:solidFill>
                  <a:srgbClr val="FF79C6"/>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producto</a:t>
            </a:r>
            <a:r>
              <a:rPr lang="en-GB" sz="1200">
                <a:solidFill>
                  <a:srgbClr val="F8F8F2"/>
                </a:solidFill>
                <a:latin typeface="Courier New"/>
                <a:ea typeface="Courier New"/>
                <a:cs typeface="Courier New"/>
                <a:sym typeface="Courier New"/>
              </a:rPr>
              <a:t>.nombre</a:t>
            </a:r>
            <a:r>
              <a:rPr lang="en-GB" sz="1200">
                <a:solidFill>
                  <a:srgbClr val="FF79C6"/>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50FA7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0629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275" name="Google Shape;275;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79" name="Shape 279"/>
        <p:cNvGrpSpPr/>
        <p:nvPr/>
      </p:nvGrpSpPr>
      <p:grpSpPr>
        <a:xfrm>
          <a:off x="0" y="0"/>
          <a:ext cx="0" cy="0"/>
          <a:chOff x="0" y="0"/>
          <a:chExt cx="0" cy="0"/>
        </a:xfrm>
      </p:grpSpPr>
      <p:sp>
        <p:nvSpPr>
          <p:cNvPr id="280" name="Google Shape;280;p43"/>
          <p:cNvSpPr txBox="1"/>
          <p:nvPr/>
        </p:nvSpPr>
        <p:spPr>
          <a:xfrm>
            <a:off x="1807800" y="2077200"/>
            <a:ext cx="5528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281" name="Google Shape;281;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82" name="Google Shape;282;p43"/>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07" name="Google Shape;107;p26"/>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08" name="Google Shape;108;p26"/>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44"/>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45"/>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MÉTODOS SHORTCUT</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nvSpPr>
        <p:spPr>
          <a:xfrm>
            <a:off x="650700" y="951525"/>
            <a:ext cx="7842600" cy="162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E0FF00"/>
                </a:highlight>
                <a:latin typeface="Helvetica Neue Light"/>
                <a:ea typeface="Helvetica Neue Light"/>
                <a:cs typeface="Helvetica Neue Light"/>
                <a:sym typeface="Helvetica Neue Light"/>
              </a:rPr>
              <a:t>Este método click() es un atajo para .on( "click", manejador )</a:t>
            </a:r>
            <a:r>
              <a:rPr lang="en-GB" sz="1800">
                <a:solidFill>
                  <a:schemeClr val="dk1"/>
                </a:solidFill>
                <a:highlight>
                  <a:srgbClr val="FFFFFF"/>
                </a:highlight>
                <a:latin typeface="Helvetica Neue Light"/>
                <a:ea typeface="Helvetica Neue Light"/>
                <a:cs typeface="Helvetica Neue Light"/>
                <a:sym typeface="Helvetica Neue Light"/>
              </a:rPr>
              <a:t>.  El evento click se dispara cuando el puntero del ratón está sobre el elemento, y el botón del ratón se presiona y se suelta. Cualquier elemento HTML puede recibir este evento.</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298" name="Google Shape;298;p46"/>
          <p:cNvSpPr txBox="1"/>
          <p:nvPr/>
        </p:nvSpPr>
        <p:spPr>
          <a:xfrm>
            <a:off x="1702450" y="9254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CLICK()</a:t>
            </a:r>
            <a:endParaRPr i="1" sz="4500">
              <a:latin typeface="Anton"/>
              <a:ea typeface="Anton"/>
              <a:cs typeface="Anton"/>
              <a:sym typeface="Anton"/>
            </a:endParaRPr>
          </a:p>
        </p:txBody>
      </p:sp>
      <p:sp>
        <p:nvSpPr>
          <p:cNvPr id="299" name="Google Shape;299;p46"/>
          <p:cNvSpPr txBox="1"/>
          <p:nvPr/>
        </p:nvSpPr>
        <p:spPr>
          <a:xfrm>
            <a:off x="438950" y="2443800"/>
            <a:ext cx="8526000" cy="2630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a:t>
            </a:r>
            <a:r>
              <a:rPr lang="en-GB" sz="1050">
                <a:solidFill>
                  <a:srgbClr val="6272A4"/>
                </a:solidFill>
                <a:latin typeface="Courier New"/>
                <a:ea typeface="Courier New"/>
                <a:cs typeface="Courier New"/>
                <a:sym typeface="Courier New"/>
              </a:rPr>
              <a:t>Agregamos</a:t>
            </a:r>
            <a:r>
              <a:rPr lang="en-GB" sz="1050">
                <a:solidFill>
                  <a:srgbClr val="6272A4"/>
                </a:solidFill>
                <a:latin typeface="Courier New"/>
                <a:ea typeface="Courier New"/>
                <a:cs typeface="Courier New"/>
                <a:sym typeface="Courier New"/>
              </a:rPr>
              <a:t> dos botones con jQuery</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body</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prepend</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&lt;button id="btn1"&gt;BUTTON&lt;/button&gt;</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body</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prepend</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&lt;button id="btn2"&gt;BUTTON&lt;/button&gt;</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//Asociamos el evento click para btn1</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#btn1</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click</a:t>
            </a:r>
            <a:r>
              <a:rPr lang="en-GB" sz="1050">
                <a:solidFill>
                  <a:srgbClr val="F8F8F2"/>
                </a:solidFill>
                <a:latin typeface="Courier New"/>
                <a:ea typeface="Courier New"/>
                <a:cs typeface="Courier New"/>
                <a:sym typeface="Courier New"/>
              </a:rPr>
              <a:t>(</a:t>
            </a:r>
            <a:r>
              <a:rPr lang="en-GB" sz="1050">
                <a:solidFill>
                  <a:srgbClr val="FF79C6"/>
                </a:solidFill>
                <a:latin typeface="Courier New"/>
                <a:ea typeface="Courier New"/>
                <a:cs typeface="Courier New"/>
                <a:sym typeface="Courier New"/>
              </a:rPr>
              <a:t>function</a:t>
            </a:r>
            <a:r>
              <a:rPr lang="en-GB" sz="1050">
                <a:solidFill>
                  <a:srgbClr val="F8F8F2"/>
                </a:solidFill>
                <a:latin typeface="Courier New"/>
                <a:ea typeface="Courier New"/>
                <a:cs typeface="Courier New"/>
                <a:sym typeface="Courier New"/>
              </a:rPr>
              <a:t> () {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BD93F9"/>
                </a:solidFill>
                <a:latin typeface="Courier New"/>
                <a:ea typeface="Courier New"/>
                <a:cs typeface="Courier New"/>
                <a:sym typeface="Courier New"/>
              </a:rPr>
              <a:t>console</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log</a:t>
            </a:r>
            <a:r>
              <a:rPr lang="en-GB" sz="1050">
                <a:solidFill>
                  <a:srgbClr val="F8F8F2"/>
                </a:solidFill>
                <a:latin typeface="Courier New"/>
                <a:ea typeface="Courier New"/>
                <a:cs typeface="Courier New"/>
                <a:sym typeface="Courier New"/>
              </a:rPr>
              <a:t>(</a:t>
            </a:r>
            <a:r>
              <a:rPr i="1" lang="en-GB" sz="1050">
                <a:solidFill>
                  <a:srgbClr val="BD93F9"/>
                </a:solidFill>
                <a:latin typeface="Courier New"/>
                <a:ea typeface="Courier New"/>
                <a:cs typeface="Courier New"/>
                <a:sym typeface="Courier New"/>
              </a:rPr>
              <a:t>this</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//Evento click para btn2 con Arrow function y parámetro e</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#btn2</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click</a:t>
            </a:r>
            <a:r>
              <a:rPr lang="en-GB" sz="1050">
                <a:solidFill>
                  <a:srgbClr val="F8F8F2"/>
                </a:solidFill>
                <a:latin typeface="Courier New"/>
                <a:ea typeface="Courier New"/>
                <a:cs typeface="Courier New"/>
                <a:sym typeface="Courier New"/>
              </a:rPr>
              <a:t>((</a:t>
            </a:r>
            <a:r>
              <a:rPr i="1" lang="en-GB" sz="1050">
                <a:solidFill>
                  <a:srgbClr val="FFB86C"/>
                </a:solidFill>
                <a:latin typeface="Courier New"/>
                <a:ea typeface="Courier New"/>
                <a:cs typeface="Courier New"/>
                <a:sym typeface="Courier New"/>
              </a:rPr>
              <a:t>e</a:t>
            </a: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=&gt;</a:t>
            </a:r>
            <a:r>
              <a:rPr lang="en-GB" sz="1050">
                <a:solidFill>
                  <a:srgbClr val="F8F8F2"/>
                </a:solidFill>
                <a:latin typeface="Courier New"/>
                <a:ea typeface="Courier New"/>
                <a:cs typeface="Courier New"/>
                <a:sym typeface="Courier New"/>
              </a:rPr>
              <a:t> {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BD93F9"/>
                </a:solidFill>
                <a:latin typeface="Courier New"/>
                <a:ea typeface="Courier New"/>
                <a:cs typeface="Courier New"/>
                <a:sym typeface="Courier New"/>
              </a:rPr>
              <a:t>console</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log</a:t>
            </a:r>
            <a:r>
              <a:rPr lang="en-GB" sz="1050">
                <a:solidFill>
                  <a:srgbClr val="F8F8F2"/>
                </a:solidFill>
                <a:latin typeface="Courier New"/>
                <a:ea typeface="Courier New"/>
                <a:cs typeface="Courier New"/>
                <a:sym typeface="Courier New"/>
              </a:rPr>
              <a:t>(</a:t>
            </a:r>
            <a:r>
              <a:rPr i="1" lang="en-GB" sz="1050">
                <a:solidFill>
                  <a:srgbClr val="FFB86C"/>
                </a:solidFill>
                <a:latin typeface="Courier New"/>
                <a:ea typeface="Courier New"/>
                <a:cs typeface="Courier New"/>
                <a:sym typeface="Courier New"/>
              </a:rPr>
              <a:t>e</a:t>
            </a:r>
            <a:r>
              <a:rPr lang="en-GB" sz="1050">
                <a:solidFill>
                  <a:srgbClr val="F8F8F2"/>
                </a:solidFill>
                <a:latin typeface="Courier New"/>
                <a:ea typeface="Courier New"/>
                <a:cs typeface="Courier New"/>
                <a:sym typeface="Courier New"/>
              </a:rPr>
              <a:t>.target);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p:txBody>
      </p:sp>
      <p:pic>
        <p:nvPicPr>
          <p:cNvPr id="300" name="Google Shape;300;p46"/>
          <p:cNvPicPr preferRelativeResize="0"/>
          <p:nvPr/>
        </p:nvPicPr>
        <p:blipFill>
          <a:blip r:embed="rId3">
            <a:alphaModFix/>
          </a:blip>
          <a:stretch>
            <a:fillRect/>
          </a:stretch>
        </p:blipFill>
        <p:spPr>
          <a:xfrm>
            <a:off x="7957475" y="4782100"/>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nvSpPr>
        <p:spPr>
          <a:xfrm>
            <a:off x="688975" y="742500"/>
            <a:ext cx="7842600" cy="162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Este método change() es un atajo para .on( "change", manejador )</a:t>
            </a:r>
            <a:r>
              <a:rPr lang="en-GB" sz="2000">
                <a:solidFill>
                  <a:schemeClr val="dk1"/>
                </a:solidFill>
                <a:highlight>
                  <a:srgbClr val="FFFFFF"/>
                </a:highlight>
                <a:latin typeface="Helvetica Neue Light"/>
                <a:ea typeface="Helvetica Neue Light"/>
                <a:cs typeface="Helvetica Neue Light"/>
                <a:sym typeface="Helvetica Neue Light"/>
              </a:rPr>
              <a:t>.  El evento change se dispara </a:t>
            </a:r>
            <a:r>
              <a:rPr lang="en-GB" sz="2000">
                <a:solidFill>
                  <a:schemeClr val="dk1"/>
                </a:solidFill>
                <a:highlight>
                  <a:srgbClr val="FFFFFF"/>
                </a:highlight>
                <a:latin typeface="Helvetica Neue Light"/>
                <a:ea typeface="Helvetica Neue Light"/>
                <a:cs typeface="Helvetica Neue Light"/>
                <a:sym typeface="Helvetica Neue Light"/>
              </a:rPr>
              <a:t>cuando el valor del elemento cambia. Este evento está limitado a los elementos &lt;input&gt;, &lt;textarea&gt; y &lt;select&gt;.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06" name="Google Shape;306;p47"/>
          <p:cNvSpPr txBox="1"/>
          <p:nvPr/>
        </p:nvSpPr>
        <p:spPr>
          <a:xfrm>
            <a:off x="1687125" y="-1"/>
            <a:ext cx="5666100" cy="74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CHANGE()</a:t>
            </a:r>
            <a:endParaRPr i="1" sz="4500">
              <a:latin typeface="Anton"/>
              <a:ea typeface="Anton"/>
              <a:cs typeface="Anton"/>
              <a:sym typeface="Anton"/>
            </a:endParaRPr>
          </a:p>
        </p:txBody>
      </p:sp>
      <p:sp>
        <p:nvSpPr>
          <p:cNvPr id="307" name="Google Shape;307;p47"/>
          <p:cNvSpPr txBox="1"/>
          <p:nvPr/>
        </p:nvSpPr>
        <p:spPr>
          <a:xfrm>
            <a:off x="309000" y="1974725"/>
            <a:ext cx="8526000" cy="30846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a:t>
            </a:r>
            <a:r>
              <a:rPr lang="en-GB" sz="1050">
                <a:solidFill>
                  <a:srgbClr val="6272A4"/>
                </a:solidFill>
                <a:latin typeface="Courier New"/>
                <a:ea typeface="Courier New"/>
                <a:cs typeface="Courier New"/>
                <a:sym typeface="Courier New"/>
              </a:rPr>
              <a:t>Agregamos</a:t>
            </a:r>
            <a:r>
              <a:rPr lang="en-GB" sz="1050">
                <a:solidFill>
                  <a:srgbClr val="6272A4"/>
                </a:solidFill>
                <a:latin typeface="Courier New"/>
                <a:ea typeface="Courier New"/>
                <a:cs typeface="Courier New"/>
                <a:sym typeface="Courier New"/>
              </a:rPr>
              <a:t> inputs con jQuery</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body</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prepend</a:t>
            </a:r>
            <a:r>
              <a:rPr lang="en-GB" sz="1050">
                <a:solidFill>
                  <a:srgbClr val="F8F8F2"/>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`&lt;input type="text"   class="inputsClass"&gt;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&lt;input type="number" class="inputsClass"&gt;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&lt;select class="inputsClass"&gt;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&lt;option value="1" selected &gt;ID 1&lt;/option&gt;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&lt;option value="2"&gt;ID 2&lt;/option&gt;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&lt;option value="3"&gt;ID 3&lt;/option&gt;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&lt;/select&gt;`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//Asociamos el evento change a todos los inputs</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.inputsClass</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change</a:t>
            </a:r>
            <a:r>
              <a:rPr lang="en-GB" sz="1050">
                <a:solidFill>
                  <a:srgbClr val="F8F8F2"/>
                </a:solidFill>
                <a:latin typeface="Courier New"/>
                <a:ea typeface="Courier New"/>
                <a:cs typeface="Courier New"/>
                <a:sym typeface="Courier New"/>
              </a:rPr>
              <a:t>(</a:t>
            </a:r>
            <a:r>
              <a:rPr lang="en-GB" sz="1050">
                <a:solidFill>
                  <a:srgbClr val="FF79C6"/>
                </a:solidFill>
                <a:latin typeface="Courier New"/>
                <a:ea typeface="Courier New"/>
                <a:cs typeface="Courier New"/>
                <a:sym typeface="Courier New"/>
              </a:rPr>
              <a:t>function</a:t>
            </a:r>
            <a:r>
              <a:rPr lang="en-GB" sz="1050">
                <a:solidFill>
                  <a:srgbClr val="F8F8F2"/>
                </a:solidFill>
                <a:latin typeface="Courier New"/>
                <a:ea typeface="Courier New"/>
                <a:cs typeface="Courier New"/>
                <a:sym typeface="Courier New"/>
              </a:rPr>
              <a:t> (</a:t>
            </a:r>
            <a:r>
              <a:rPr i="1" lang="en-GB" sz="1050">
                <a:solidFill>
                  <a:srgbClr val="FFB86C"/>
                </a:solidFill>
                <a:latin typeface="Courier New"/>
                <a:ea typeface="Courier New"/>
                <a:cs typeface="Courier New"/>
                <a:sym typeface="Courier New"/>
              </a:rPr>
              <a:t>e</a:t>
            </a:r>
            <a:r>
              <a:rPr lang="en-GB" sz="1050">
                <a:solidFill>
                  <a:srgbClr val="F8F8F2"/>
                </a:solidFill>
                <a:latin typeface="Courier New"/>
                <a:ea typeface="Courier New"/>
                <a:cs typeface="Courier New"/>
                <a:sym typeface="Courier New"/>
              </a:rPr>
              <a:t>) {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BD93F9"/>
                </a:solidFill>
                <a:latin typeface="Courier New"/>
                <a:ea typeface="Courier New"/>
                <a:cs typeface="Courier New"/>
                <a:sym typeface="Courier New"/>
              </a:rPr>
              <a:t>console</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log</a:t>
            </a:r>
            <a:r>
              <a:rPr lang="en-GB" sz="1050">
                <a:solidFill>
                  <a:srgbClr val="F8F8F2"/>
                </a:solidFill>
                <a:latin typeface="Courier New"/>
                <a:ea typeface="Courier New"/>
                <a:cs typeface="Courier New"/>
                <a:sym typeface="Courier New"/>
              </a:rPr>
              <a:t>(</a:t>
            </a:r>
            <a:r>
              <a:rPr i="1" lang="en-GB" sz="1050">
                <a:solidFill>
                  <a:srgbClr val="FFB86C"/>
                </a:solidFill>
                <a:latin typeface="Courier New"/>
                <a:ea typeface="Courier New"/>
                <a:cs typeface="Courier New"/>
                <a:sym typeface="Courier New"/>
              </a:rPr>
              <a:t>e</a:t>
            </a:r>
            <a:r>
              <a:rPr lang="en-GB" sz="1050">
                <a:solidFill>
                  <a:srgbClr val="F8F8F2"/>
                </a:solidFill>
                <a:latin typeface="Courier New"/>
                <a:ea typeface="Courier New"/>
                <a:cs typeface="Courier New"/>
                <a:sym typeface="Courier New"/>
              </a:rPr>
              <a:t>.target.value);</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BD93F9"/>
                </a:solidFill>
                <a:latin typeface="Courier New"/>
                <a:ea typeface="Courier New"/>
                <a:cs typeface="Courier New"/>
                <a:sym typeface="Courier New"/>
              </a:rPr>
              <a:t>console</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log</a:t>
            </a:r>
            <a:r>
              <a:rPr lang="en-GB" sz="1050">
                <a:solidFill>
                  <a:srgbClr val="F8F8F2"/>
                </a:solidFill>
                <a:latin typeface="Courier New"/>
                <a:ea typeface="Courier New"/>
                <a:cs typeface="Courier New"/>
                <a:sym typeface="Courier New"/>
              </a:rPr>
              <a:t>(</a:t>
            </a:r>
            <a:r>
              <a:rPr i="1" lang="en-GB" sz="1050">
                <a:solidFill>
                  <a:srgbClr val="BD93F9"/>
                </a:solidFill>
                <a:latin typeface="Courier New"/>
                <a:ea typeface="Courier New"/>
                <a:cs typeface="Courier New"/>
                <a:sym typeface="Courier New"/>
              </a:rPr>
              <a:t>this</a:t>
            </a:r>
            <a:r>
              <a:rPr lang="en-GB" sz="1050">
                <a:solidFill>
                  <a:srgbClr val="F8F8F2"/>
                </a:solidFill>
                <a:latin typeface="Courier New"/>
                <a:ea typeface="Courier New"/>
                <a:cs typeface="Courier New"/>
                <a:sym typeface="Courier New"/>
              </a:rPr>
              <a:t>.value);</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p:txBody>
      </p:sp>
      <p:pic>
        <p:nvPicPr>
          <p:cNvPr id="308" name="Google Shape;308;p47"/>
          <p:cNvPicPr preferRelativeResize="0"/>
          <p:nvPr/>
        </p:nvPicPr>
        <p:blipFill>
          <a:blip r:embed="rId3">
            <a:alphaModFix/>
          </a:blip>
          <a:stretch>
            <a:fillRect/>
          </a:stretch>
        </p:blipFill>
        <p:spPr>
          <a:xfrm>
            <a:off x="7751600" y="460797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nvSpPr>
        <p:spPr>
          <a:xfrm>
            <a:off x="4692025" y="744725"/>
            <a:ext cx="4339500" cy="184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Este método submit() es un atajo para .on( "submit", manejador )</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El evento submit se dispara </a:t>
            </a:r>
            <a:r>
              <a:rPr lang="en-GB" sz="2000">
                <a:solidFill>
                  <a:schemeClr val="dk1"/>
                </a:solidFill>
                <a:highlight>
                  <a:srgbClr val="FFFFFF"/>
                </a:highlight>
                <a:latin typeface="Helvetica Neue Light"/>
                <a:ea typeface="Helvetica Neue Light"/>
                <a:cs typeface="Helvetica Neue Light"/>
                <a:sym typeface="Helvetica Neue Light"/>
              </a:rPr>
              <a:t>cuando el usuario envía un formulario. Sólo disponible para elementos &lt;form&gt;.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14" name="Google Shape;314;p48"/>
          <p:cNvSpPr txBox="1"/>
          <p:nvPr/>
        </p:nvSpPr>
        <p:spPr>
          <a:xfrm>
            <a:off x="125" y="0"/>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SUBMIT</a:t>
            </a:r>
            <a:r>
              <a:rPr i="1" lang="en-GB" sz="4500">
                <a:latin typeface="Anton"/>
                <a:ea typeface="Anton"/>
                <a:cs typeface="Anton"/>
                <a:sym typeface="Anton"/>
              </a:rPr>
              <a:t>()</a:t>
            </a:r>
            <a:endParaRPr i="1" sz="4500">
              <a:latin typeface="Anton"/>
              <a:ea typeface="Anton"/>
              <a:cs typeface="Anton"/>
              <a:sym typeface="Anton"/>
            </a:endParaRPr>
          </a:p>
        </p:txBody>
      </p:sp>
      <p:pic>
        <p:nvPicPr>
          <p:cNvPr id="315" name="Google Shape;315;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6" name="Google Shape;316;p48"/>
          <p:cNvSpPr txBox="1"/>
          <p:nvPr/>
        </p:nvSpPr>
        <p:spPr>
          <a:xfrm>
            <a:off x="61225" y="744725"/>
            <a:ext cx="4630800" cy="3926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a:t>
            </a:r>
            <a:r>
              <a:rPr lang="en-GB" sz="1050">
                <a:solidFill>
                  <a:srgbClr val="6272A4"/>
                </a:solidFill>
                <a:latin typeface="Courier New"/>
                <a:ea typeface="Courier New"/>
                <a:cs typeface="Courier New"/>
                <a:sym typeface="Courier New"/>
              </a:rPr>
              <a:t>Agregamos</a:t>
            </a:r>
            <a:r>
              <a:rPr lang="en-GB" sz="1050">
                <a:solidFill>
                  <a:srgbClr val="6272A4"/>
                </a:solidFill>
                <a:latin typeface="Courier New"/>
                <a:ea typeface="Courier New"/>
                <a:cs typeface="Courier New"/>
                <a:sym typeface="Courier New"/>
              </a:rPr>
              <a:t> un formulario con jQuery</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body</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prepend</a:t>
            </a:r>
            <a:r>
              <a:rPr lang="en-GB" sz="1050">
                <a:solidFill>
                  <a:srgbClr val="F8F8F2"/>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`&lt;form id="myForm"&gt;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&lt;input type="text"  &gt;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&lt;input type="number"&gt;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&lt;input type="submit"&gt;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&lt;/form&gt;`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//Asociamos el evento submit al formulario</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#myForm</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submit</a:t>
            </a:r>
            <a:r>
              <a:rPr lang="en-GB" sz="1050">
                <a:solidFill>
                  <a:srgbClr val="F8F8F2"/>
                </a:solidFill>
                <a:latin typeface="Courier New"/>
                <a:ea typeface="Courier New"/>
                <a:cs typeface="Courier New"/>
                <a:sym typeface="Courier New"/>
              </a:rPr>
              <a:t>(</a:t>
            </a:r>
            <a:r>
              <a:rPr lang="en-GB" sz="1050">
                <a:solidFill>
                  <a:srgbClr val="FF79C6"/>
                </a:solidFill>
                <a:latin typeface="Courier New"/>
                <a:ea typeface="Courier New"/>
                <a:cs typeface="Courier New"/>
                <a:sym typeface="Courier New"/>
              </a:rPr>
              <a:t>function</a:t>
            </a:r>
            <a:r>
              <a:rPr lang="en-GB" sz="1050">
                <a:solidFill>
                  <a:srgbClr val="F8F8F2"/>
                </a:solidFill>
                <a:latin typeface="Courier New"/>
                <a:ea typeface="Courier New"/>
                <a:cs typeface="Courier New"/>
                <a:sym typeface="Courier New"/>
              </a:rPr>
              <a:t> (</a:t>
            </a:r>
            <a:r>
              <a:rPr i="1" lang="en-GB" sz="1050">
                <a:solidFill>
                  <a:srgbClr val="FFB86C"/>
                </a:solidFill>
                <a:latin typeface="Courier New"/>
                <a:ea typeface="Courier New"/>
                <a:cs typeface="Courier New"/>
                <a:sym typeface="Courier New"/>
              </a:rPr>
              <a:t>e</a:t>
            </a:r>
            <a:r>
              <a:rPr lang="en-GB" sz="1050">
                <a:solidFill>
                  <a:srgbClr val="F8F8F2"/>
                </a:solidFill>
                <a:latin typeface="Courier New"/>
                <a:ea typeface="Courier New"/>
                <a:cs typeface="Courier New"/>
                <a:sym typeface="Courier New"/>
              </a:rPr>
              <a:t>)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6272A4"/>
                </a:solidFill>
                <a:latin typeface="Courier New"/>
                <a:ea typeface="Courier New"/>
                <a:cs typeface="Courier New"/>
                <a:sym typeface="Courier New"/>
              </a:rPr>
              <a:t>//Prevenimos el comportamiento de submit </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i="1" lang="en-GB" sz="1050">
                <a:solidFill>
                  <a:srgbClr val="FFB86C"/>
                </a:solidFill>
                <a:latin typeface="Courier New"/>
                <a:ea typeface="Courier New"/>
                <a:cs typeface="Courier New"/>
                <a:sym typeface="Courier New"/>
              </a:rPr>
              <a:t>e</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preventDefault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6272A4"/>
                </a:solidFill>
                <a:latin typeface="Courier New"/>
                <a:ea typeface="Courier New"/>
                <a:cs typeface="Courier New"/>
                <a:sym typeface="Courier New"/>
              </a:rPr>
              <a:t>//Obtenemos hijos del formulario</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let</a:t>
            </a:r>
            <a:r>
              <a:rPr lang="en-GB" sz="1050">
                <a:solidFill>
                  <a:srgbClr val="F8F8F2"/>
                </a:solidFill>
                <a:latin typeface="Courier New"/>
                <a:ea typeface="Courier New"/>
                <a:cs typeface="Courier New"/>
                <a:sym typeface="Courier New"/>
              </a:rPr>
              <a:t> hijos </a:t>
            </a:r>
            <a:r>
              <a:rPr lang="en-GB" sz="1050">
                <a:solidFill>
                  <a:srgbClr val="FF79C6"/>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 </a:t>
            </a: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i="1" lang="en-GB" sz="1050">
                <a:solidFill>
                  <a:srgbClr val="FFB86C"/>
                </a:solidFill>
                <a:latin typeface="Courier New"/>
                <a:ea typeface="Courier New"/>
                <a:cs typeface="Courier New"/>
                <a:sym typeface="Courier New"/>
              </a:rPr>
              <a:t>e</a:t>
            </a:r>
            <a:r>
              <a:rPr lang="en-GB" sz="1050">
                <a:solidFill>
                  <a:srgbClr val="F8F8F2"/>
                </a:solidFill>
                <a:latin typeface="Courier New"/>
                <a:ea typeface="Courier New"/>
                <a:cs typeface="Courier New"/>
                <a:sym typeface="Courier New"/>
              </a:rPr>
              <a:t>.target).</a:t>
            </a:r>
            <a:r>
              <a:rPr lang="en-GB" sz="1050">
                <a:solidFill>
                  <a:srgbClr val="50FA7B"/>
                </a:solidFill>
                <a:latin typeface="Courier New"/>
                <a:ea typeface="Courier New"/>
                <a:cs typeface="Courier New"/>
                <a:sym typeface="Courier New"/>
              </a:rPr>
              <a:t>children</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6272A4"/>
                </a:solidFill>
                <a:latin typeface="Courier New"/>
                <a:ea typeface="Courier New"/>
                <a:cs typeface="Courier New"/>
                <a:sym typeface="Courier New"/>
              </a:rPr>
              <a:t>//Primer input type="text"</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BD93F9"/>
                </a:solidFill>
                <a:latin typeface="Courier New"/>
                <a:ea typeface="Courier New"/>
                <a:cs typeface="Courier New"/>
                <a:sym typeface="Courier New"/>
              </a:rPr>
              <a:t>console</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log</a:t>
            </a:r>
            <a:r>
              <a:rPr lang="en-GB" sz="1050">
                <a:solidFill>
                  <a:srgbClr val="F8F8F2"/>
                </a:solidFill>
                <a:latin typeface="Courier New"/>
                <a:ea typeface="Courier New"/>
                <a:cs typeface="Courier New"/>
                <a:sym typeface="Courier New"/>
              </a:rPr>
              <a:t>(hijos[</a:t>
            </a:r>
            <a:r>
              <a:rPr lang="en-GB" sz="1050">
                <a:solidFill>
                  <a:srgbClr val="BD93F9"/>
                </a:solidFill>
                <a:latin typeface="Courier New"/>
                <a:ea typeface="Courier New"/>
                <a:cs typeface="Courier New"/>
                <a:sym typeface="Courier New"/>
              </a:rPr>
              <a:t>0</a:t>
            </a:r>
            <a:r>
              <a:rPr lang="en-GB" sz="1050">
                <a:solidFill>
                  <a:srgbClr val="F8F8F2"/>
                </a:solidFill>
                <a:latin typeface="Courier New"/>
                <a:ea typeface="Courier New"/>
                <a:cs typeface="Courier New"/>
                <a:sym typeface="Courier New"/>
              </a:rPr>
              <a:t>].value);</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6272A4"/>
                </a:solidFill>
                <a:latin typeface="Courier New"/>
                <a:ea typeface="Courier New"/>
                <a:cs typeface="Courier New"/>
                <a:sym typeface="Courier New"/>
              </a:rPr>
              <a:t>//Primer input type="number"</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BD93F9"/>
                </a:solidFill>
                <a:latin typeface="Courier New"/>
                <a:ea typeface="Courier New"/>
                <a:cs typeface="Courier New"/>
                <a:sym typeface="Courier New"/>
              </a:rPr>
              <a:t>console</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log</a:t>
            </a:r>
            <a:r>
              <a:rPr lang="en-GB" sz="1050">
                <a:solidFill>
                  <a:srgbClr val="F8F8F2"/>
                </a:solidFill>
                <a:latin typeface="Courier New"/>
                <a:ea typeface="Courier New"/>
                <a:cs typeface="Courier New"/>
                <a:sym typeface="Courier New"/>
              </a:rPr>
              <a:t>(hijos[</a:t>
            </a:r>
            <a:r>
              <a:rPr lang="en-GB" sz="1050">
                <a:solidFill>
                  <a:srgbClr val="BD93F9"/>
                </a:solidFill>
                <a:latin typeface="Courier New"/>
                <a:ea typeface="Courier New"/>
                <a:cs typeface="Courier New"/>
                <a:sym typeface="Courier New"/>
              </a:rPr>
              <a:t>1</a:t>
            </a:r>
            <a:r>
              <a:rPr lang="en-GB" sz="1050">
                <a:solidFill>
                  <a:srgbClr val="F8F8F2"/>
                </a:solidFill>
                <a:latin typeface="Courier New"/>
                <a:ea typeface="Courier New"/>
                <a:cs typeface="Courier New"/>
                <a:sym typeface="Courier New"/>
              </a:rPr>
              <a:t>].value);</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49"/>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MÉTODO TRIGGER</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nvSpPr>
        <p:spPr>
          <a:xfrm>
            <a:off x="419575" y="821400"/>
            <a:ext cx="8442300" cy="162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E0FF00"/>
                </a:highlight>
                <a:latin typeface="Helvetica Neue Light"/>
                <a:ea typeface="Helvetica Neue Light"/>
                <a:cs typeface="Helvetica Neue Light"/>
                <a:sym typeface="Helvetica Neue Light"/>
              </a:rPr>
              <a:t>El método </a:t>
            </a:r>
            <a:r>
              <a:rPr lang="en-GB" sz="1800">
                <a:solidFill>
                  <a:schemeClr val="dk1"/>
                </a:solidFill>
                <a:highlight>
                  <a:srgbClr val="E0FF00"/>
                </a:highlight>
                <a:latin typeface="Helvetica Neue Light"/>
                <a:ea typeface="Helvetica Neue Light"/>
                <a:cs typeface="Helvetica Neue Light"/>
                <a:sym typeface="Helvetica Neue Light"/>
              </a:rPr>
              <a:t>trigger()</a:t>
            </a:r>
            <a:r>
              <a:rPr lang="en-GB" sz="1800">
                <a:solidFill>
                  <a:schemeClr val="dk1"/>
                </a:solidFill>
                <a:highlight>
                  <a:srgbClr val="E0FF00"/>
                </a:highlight>
                <a:latin typeface="Helvetica Neue Light"/>
                <a:ea typeface="Helvetica Neue Light"/>
                <a:cs typeface="Helvetica Neue Light"/>
                <a:sym typeface="Helvetica Neue Light"/>
              </a:rPr>
              <a:t> dispara un evento </a:t>
            </a:r>
            <a:r>
              <a:rPr lang="en-GB" sz="1800">
                <a:solidFill>
                  <a:schemeClr val="dk1"/>
                </a:solidFill>
                <a:highlight>
                  <a:srgbClr val="E0FF00"/>
                </a:highlight>
                <a:latin typeface="Helvetica Neue Light"/>
                <a:ea typeface="Helvetica Neue Light"/>
                <a:cs typeface="Helvetica Neue Light"/>
                <a:sym typeface="Helvetica Neue Light"/>
              </a:rPr>
              <a:t>específico</a:t>
            </a:r>
            <a:r>
              <a:rPr lang="en-GB" sz="1800">
                <a:solidFill>
                  <a:schemeClr val="dk1"/>
                </a:solidFill>
                <a:highlight>
                  <a:srgbClr val="E0FF00"/>
                </a:highlight>
                <a:latin typeface="Helvetica Neue Light"/>
                <a:ea typeface="Helvetica Neue Light"/>
                <a:cs typeface="Helvetica Neue Light"/>
                <a:sym typeface="Helvetica Neue Light"/>
              </a:rPr>
              <a:t> y el comportamiento predeterminado de un evento (como el envío de formularios) para los elementos seleccionados. </a:t>
            </a:r>
            <a:r>
              <a:rPr lang="en-GB" sz="1800">
                <a:solidFill>
                  <a:schemeClr val="dk1"/>
                </a:solidFill>
                <a:latin typeface="Helvetica Neue Light"/>
                <a:ea typeface="Helvetica Neue Light"/>
                <a:cs typeface="Helvetica Neue Light"/>
                <a:sym typeface="Helvetica Neue Light"/>
              </a:rPr>
              <a:t>Se usa para activar eventos de otros elementos.</a:t>
            </a:r>
            <a:endParaRPr sz="1800">
              <a:solidFill>
                <a:schemeClr val="dk1"/>
              </a:solidFill>
              <a:latin typeface="Helvetica Neue Light"/>
              <a:ea typeface="Helvetica Neue Light"/>
              <a:cs typeface="Helvetica Neue Light"/>
              <a:sym typeface="Helvetica Neue Light"/>
            </a:endParaRPr>
          </a:p>
        </p:txBody>
      </p:sp>
      <p:sp>
        <p:nvSpPr>
          <p:cNvPr id="327" name="Google Shape;327;p50"/>
          <p:cNvSpPr txBox="1"/>
          <p:nvPr/>
        </p:nvSpPr>
        <p:spPr>
          <a:xfrm>
            <a:off x="1702450" y="3132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MÉTODO TRIGGER</a:t>
            </a:r>
            <a:endParaRPr i="1" sz="4500">
              <a:latin typeface="Anton"/>
              <a:ea typeface="Anton"/>
              <a:cs typeface="Anton"/>
              <a:sym typeface="Anton"/>
            </a:endParaRPr>
          </a:p>
        </p:txBody>
      </p:sp>
      <p:sp>
        <p:nvSpPr>
          <p:cNvPr id="328" name="Google Shape;328;p50"/>
          <p:cNvSpPr txBox="1"/>
          <p:nvPr/>
        </p:nvSpPr>
        <p:spPr>
          <a:xfrm>
            <a:off x="309000" y="1999900"/>
            <a:ext cx="8526000" cy="2959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a:t>
            </a:r>
            <a:r>
              <a:rPr lang="en-GB" sz="1050">
                <a:solidFill>
                  <a:srgbClr val="6272A4"/>
                </a:solidFill>
                <a:latin typeface="Courier New"/>
                <a:ea typeface="Courier New"/>
                <a:cs typeface="Courier New"/>
                <a:sym typeface="Courier New"/>
              </a:rPr>
              <a:t>Agregamos</a:t>
            </a:r>
            <a:r>
              <a:rPr lang="en-GB" sz="1050">
                <a:solidFill>
                  <a:srgbClr val="6272A4"/>
                </a:solidFill>
                <a:latin typeface="Courier New"/>
                <a:ea typeface="Courier New"/>
                <a:cs typeface="Courier New"/>
                <a:sym typeface="Courier New"/>
              </a:rPr>
              <a:t> un </a:t>
            </a:r>
            <a:r>
              <a:rPr lang="en-GB" sz="1050">
                <a:solidFill>
                  <a:srgbClr val="6272A4"/>
                </a:solidFill>
                <a:latin typeface="Courier New"/>
                <a:ea typeface="Courier New"/>
                <a:cs typeface="Courier New"/>
                <a:sym typeface="Courier New"/>
              </a:rPr>
              <a:t>botón</a:t>
            </a:r>
            <a:r>
              <a:rPr lang="en-GB" sz="1050">
                <a:solidFill>
                  <a:srgbClr val="6272A4"/>
                </a:solidFill>
                <a:latin typeface="Courier New"/>
                <a:ea typeface="Courier New"/>
                <a:cs typeface="Courier New"/>
                <a:sym typeface="Courier New"/>
              </a:rPr>
              <a:t> y un input</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body</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prepend</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&lt;button id="btn1"&gt;BUTTON&lt;/button&gt;</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body</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prepend</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&lt;input  id="ipt1" type="text"&gt;</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//Asociamos el evento change al ipt1</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#ipt1</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change</a:t>
            </a:r>
            <a:r>
              <a:rPr lang="en-GB" sz="1050">
                <a:solidFill>
                  <a:srgbClr val="F8F8F2"/>
                </a:solidFill>
                <a:latin typeface="Courier New"/>
                <a:ea typeface="Courier New"/>
                <a:cs typeface="Courier New"/>
                <a:sym typeface="Courier New"/>
              </a:rPr>
              <a:t>((</a:t>
            </a:r>
            <a:r>
              <a:rPr i="1" lang="en-GB" sz="1050">
                <a:solidFill>
                  <a:srgbClr val="FFB86C"/>
                </a:solidFill>
                <a:latin typeface="Courier New"/>
                <a:ea typeface="Courier New"/>
                <a:cs typeface="Courier New"/>
                <a:sym typeface="Courier New"/>
              </a:rPr>
              <a:t>e</a:t>
            </a: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=&gt;</a:t>
            </a:r>
            <a:r>
              <a:rPr lang="en-GB" sz="1050">
                <a:solidFill>
                  <a:srgbClr val="F8F8F2"/>
                </a:solidFill>
                <a:latin typeface="Courier New"/>
                <a:ea typeface="Courier New"/>
                <a:cs typeface="Courier New"/>
                <a:sym typeface="Courier New"/>
              </a:rPr>
              <a:t> {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8BE9FD"/>
                </a:solidFill>
                <a:latin typeface="Courier New"/>
                <a:ea typeface="Courier New"/>
                <a:cs typeface="Courier New"/>
                <a:sym typeface="Courier New"/>
              </a:rPr>
              <a:t>alert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El valor es </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 </a:t>
            </a:r>
            <a:r>
              <a:rPr i="1" lang="en-GB" sz="1050">
                <a:solidFill>
                  <a:srgbClr val="FFB86C"/>
                </a:solidFill>
                <a:latin typeface="Courier New"/>
                <a:ea typeface="Courier New"/>
                <a:cs typeface="Courier New"/>
                <a:sym typeface="Courier New"/>
              </a:rPr>
              <a:t>e</a:t>
            </a:r>
            <a:r>
              <a:rPr lang="en-GB" sz="1050">
                <a:solidFill>
                  <a:srgbClr val="F8F8F2"/>
                </a:solidFill>
                <a:latin typeface="Courier New"/>
                <a:ea typeface="Courier New"/>
                <a:cs typeface="Courier New"/>
                <a:sym typeface="Courier New"/>
              </a:rPr>
              <a:t>.target.value);</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//Asociamos el evento click para btn1 y usamos trigger</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#btn1</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click</a:t>
            </a: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=&gt;</a:t>
            </a:r>
            <a:r>
              <a:rPr lang="en-GB" sz="1050">
                <a:solidFill>
                  <a:srgbClr val="F8F8F2"/>
                </a:solidFill>
                <a:latin typeface="Courier New"/>
                <a:ea typeface="Courier New"/>
                <a:cs typeface="Courier New"/>
                <a:sym typeface="Courier New"/>
              </a:rPr>
              <a:t> {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6272A4"/>
                </a:solidFill>
                <a:latin typeface="Courier New"/>
                <a:ea typeface="Courier New"/>
                <a:cs typeface="Courier New"/>
                <a:sym typeface="Courier New"/>
              </a:rPr>
              <a:t>//Usamos trigger para disparar el evento change de ipt1 </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#ipt1</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trigger</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change</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p:txBody>
      </p:sp>
      <p:pic>
        <p:nvPicPr>
          <p:cNvPr id="329" name="Google Shape;329;p50"/>
          <p:cNvPicPr preferRelativeResize="0"/>
          <p:nvPr/>
        </p:nvPicPr>
        <p:blipFill>
          <a:blip r:embed="rId3">
            <a:alphaModFix/>
          </a:blip>
          <a:stretch>
            <a:fillRect/>
          </a:stretch>
        </p:blipFill>
        <p:spPr>
          <a:xfrm>
            <a:off x="7820500" y="4736150"/>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nvSpPr>
        <p:spPr>
          <a:xfrm>
            <a:off x="5480400" y="59175"/>
            <a:ext cx="36636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300">
                <a:latin typeface="Anton"/>
                <a:ea typeface="Anton"/>
                <a:cs typeface="Anton"/>
                <a:sym typeface="Anton"/>
              </a:rPr>
              <a:t>EJEMPLO APLICADO: </a:t>
            </a:r>
            <a:r>
              <a:rPr i="1" lang="en-GB" sz="3300" u="sng">
                <a:solidFill>
                  <a:schemeClr val="hlink"/>
                </a:solidFill>
                <a:latin typeface="Anton"/>
                <a:ea typeface="Anton"/>
                <a:cs typeface="Anton"/>
                <a:sym typeface="Anton"/>
                <a:hlinkClick r:id="rId3"/>
              </a:rPr>
              <a:t>INPUT HIDDEN</a:t>
            </a:r>
            <a:endParaRPr i="1" sz="3300">
              <a:latin typeface="Anton"/>
              <a:ea typeface="Anton"/>
              <a:cs typeface="Anton"/>
              <a:sym typeface="Anton"/>
            </a:endParaRPr>
          </a:p>
        </p:txBody>
      </p:sp>
      <p:pic>
        <p:nvPicPr>
          <p:cNvPr id="335" name="Google Shape;335;p51"/>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336" name="Google Shape;336;p51"/>
          <p:cNvSpPr txBox="1"/>
          <p:nvPr/>
        </p:nvSpPr>
        <p:spPr>
          <a:xfrm>
            <a:off x="0" y="0"/>
            <a:ext cx="5480400" cy="5143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950">
                <a:solidFill>
                  <a:srgbClr val="6272A4"/>
                </a:solidFill>
                <a:latin typeface="Courier New"/>
                <a:ea typeface="Courier New"/>
                <a:cs typeface="Courier New"/>
                <a:sym typeface="Courier New"/>
              </a:rPr>
              <a:t>// Array de objetos para agregar información al DOM.</a:t>
            </a:r>
            <a:endParaRPr sz="9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F79C6"/>
                </a:solidFill>
                <a:latin typeface="Courier New"/>
                <a:ea typeface="Courier New"/>
                <a:cs typeface="Courier New"/>
                <a:sym typeface="Courier New"/>
              </a:rPr>
              <a:t>const</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productos</a:t>
            </a:r>
            <a:r>
              <a:rPr lang="en-GB" sz="950">
                <a:solidFill>
                  <a:srgbClr val="F8F8F2"/>
                </a:solidFill>
                <a:latin typeface="Courier New"/>
                <a:ea typeface="Courier New"/>
                <a:cs typeface="Courier New"/>
                <a:sym typeface="Courier New"/>
              </a:rPr>
              <a:t> </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 id</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1</a:t>
            </a:r>
            <a:r>
              <a:rPr lang="en-GB" sz="950">
                <a:solidFill>
                  <a:srgbClr val="F8F8F2"/>
                </a:solidFill>
                <a:latin typeface="Courier New"/>
                <a:ea typeface="Courier New"/>
                <a:cs typeface="Courier New"/>
                <a:sym typeface="Courier New"/>
              </a:rPr>
              <a:t>,  nombre</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E9F284"/>
                </a:solidFill>
                <a:latin typeface="Courier New"/>
                <a:ea typeface="Courier New"/>
                <a:cs typeface="Courier New"/>
                <a:sym typeface="Courier New"/>
              </a:rPr>
              <a:t>"</a:t>
            </a:r>
            <a:r>
              <a:rPr lang="en-GB" sz="950">
                <a:solidFill>
                  <a:srgbClr val="F1FA8C"/>
                </a:solidFill>
                <a:latin typeface="Courier New"/>
                <a:ea typeface="Courier New"/>
                <a:cs typeface="Courier New"/>
                <a:sym typeface="Courier New"/>
              </a:rPr>
              <a:t>Arroz</a:t>
            </a:r>
            <a:r>
              <a:rPr lang="en-GB" sz="950">
                <a:solidFill>
                  <a:srgbClr val="E9F284"/>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precio</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125</a:t>
            </a:r>
            <a:r>
              <a:rPr lang="en-GB" sz="950">
                <a:solidFill>
                  <a:srgbClr val="F8F8F2"/>
                </a:solidFill>
                <a:latin typeface="Courier New"/>
                <a:ea typeface="Courier New"/>
                <a:cs typeface="Courier New"/>
                <a:sym typeface="Courier New"/>
              </a:rPr>
              <a:t> },</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id</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2</a:t>
            </a:r>
            <a:r>
              <a:rPr lang="en-GB" sz="950">
                <a:solidFill>
                  <a:srgbClr val="F8F8F2"/>
                </a:solidFill>
                <a:latin typeface="Courier New"/>
                <a:ea typeface="Courier New"/>
                <a:cs typeface="Courier New"/>
                <a:sym typeface="Courier New"/>
              </a:rPr>
              <a:t>,  nombre</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E9F284"/>
                </a:solidFill>
                <a:latin typeface="Courier New"/>
                <a:ea typeface="Courier New"/>
                <a:cs typeface="Courier New"/>
                <a:sym typeface="Courier New"/>
              </a:rPr>
              <a:t>"</a:t>
            </a:r>
            <a:r>
              <a:rPr lang="en-GB" sz="950">
                <a:solidFill>
                  <a:srgbClr val="F1FA8C"/>
                </a:solidFill>
                <a:latin typeface="Courier New"/>
                <a:ea typeface="Courier New"/>
                <a:cs typeface="Courier New"/>
                <a:sym typeface="Courier New"/>
              </a:rPr>
              <a:t>Fideo</a:t>
            </a:r>
            <a:r>
              <a:rPr lang="en-GB" sz="950">
                <a:solidFill>
                  <a:srgbClr val="E9F284"/>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precio</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70</a:t>
            </a:r>
            <a:r>
              <a:rPr lang="en-GB" sz="950">
                <a:solidFill>
                  <a:srgbClr val="F8F8F2"/>
                </a:solidFill>
                <a:latin typeface="Courier New"/>
                <a:ea typeface="Courier New"/>
                <a:cs typeface="Courier New"/>
                <a:sym typeface="Courier New"/>
              </a:rPr>
              <a:t> },</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id</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3</a:t>
            </a:r>
            <a:r>
              <a:rPr lang="en-GB" sz="950">
                <a:solidFill>
                  <a:srgbClr val="F8F8F2"/>
                </a:solidFill>
                <a:latin typeface="Courier New"/>
                <a:ea typeface="Courier New"/>
                <a:cs typeface="Courier New"/>
                <a:sym typeface="Courier New"/>
              </a:rPr>
              <a:t>,  nombre</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E9F284"/>
                </a:solidFill>
                <a:latin typeface="Courier New"/>
                <a:ea typeface="Courier New"/>
                <a:cs typeface="Courier New"/>
                <a:sym typeface="Courier New"/>
              </a:rPr>
              <a:t>"</a:t>
            </a:r>
            <a:r>
              <a:rPr lang="en-GB" sz="950">
                <a:solidFill>
                  <a:srgbClr val="F1FA8C"/>
                </a:solidFill>
                <a:latin typeface="Courier New"/>
                <a:ea typeface="Courier New"/>
                <a:cs typeface="Courier New"/>
                <a:sym typeface="Courier New"/>
              </a:rPr>
              <a:t>Pan</a:t>
            </a:r>
            <a:r>
              <a:rPr lang="en-GB" sz="950">
                <a:solidFill>
                  <a:srgbClr val="E9F284"/>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 precio</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50</a:t>
            </a:r>
            <a:r>
              <a:rPr lang="en-GB" sz="950">
                <a:solidFill>
                  <a:srgbClr val="F8F8F2"/>
                </a:solidFill>
                <a:latin typeface="Courier New"/>
                <a:ea typeface="Courier New"/>
                <a:cs typeface="Courier New"/>
                <a:sym typeface="Courier New"/>
              </a:rPr>
              <a:t>},</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id</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4</a:t>
            </a:r>
            <a:r>
              <a:rPr lang="en-GB" sz="950">
                <a:solidFill>
                  <a:srgbClr val="F8F8F2"/>
                </a:solidFill>
                <a:latin typeface="Courier New"/>
                <a:ea typeface="Courier New"/>
                <a:cs typeface="Courier New"/>
                <a:sym typeface="Courier New"/>
              </a:rPr>
              <a:t>,  nombre</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E9F284"/>
                </a:solidFill>
                <a:latin typeface="Courier New"/>
                <a:ea typeface="Courier New"/>
                <a:cs typeface="Courier New"/>
                <a:sym typeface="Courier New"/>
              </a:rPr>
              <a:t>"</a:t>
            </a:r>
            <a:r>
              <a:rPr lang="en-GB" sz="950">
                <a:solidFill>
                  <a:srgbClr val="F1FA8C"/>
                </a:solidFill>
                <a:latin typeface="Courier New"/>
                <a:ea typeface="Courier New"/>
                <a:cs typeface="Courier New"/>
                <a:sym typeface="Courier New"/>
              </a:rPr>
              <a:t>Flan</a:t>
            </a:r>
            <a:r>
              <a:rPr lang="en-GB" sz="950">
                <a:solidFill>
                  <a:srgbClr val="E9F284"/>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 precio</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100</a:t>
            </a:r>
            <a:r>
              <a:rPr lang="en-GB" sz="950">
                <a:solidFill>
                  <a:srgbClr val="F8F8F2"/>
                </a:solidFill>
                <a:latin typeface="Courier New"/>
                <a:ea typeface="Courier New"/>
                <a:cs typeface="Courier New"/>
                <a:sym typeface="Courier New"/>
              </a:rPr>
              <a:t>}];</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6272A4"/>
                </a:solidFill>
                <a:latin typeface="Courier New"/>
                <a:ea typeface="Courier New"/>
                <a:cs typeface="Courier New"/>
                <a:sym typeface="Courier New"/>
              </a:rPr>
              <a:t>// Asociamos el evento click en ready luego del DOM Generado</a:t>
            </a:r>
            <a:endParaRPr sz="9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50FA7B"/>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a:t>
            </a:r>
            <a:r>
              <a:rPr lang="en-GB" sz="950">
                <a:solidFill>
                  <a:srgbClr val="BD93F9"/>
                </a:solidFill>
                <a:latin typeface="Courier New"/>
                <a:ea typeface="Courier New"/>
                <a:cs typeface="Courier New"/>
                <a:sym typeface="Courier New"/>
              </a:rPr>
              <a:t>document</a:t>
            </a:r>
            <a:r>
              <a:rPr lang="en-GB" sz="950">
                <a:solidFill>
                  <a:srgbClr val="F8F8F2"/>
                </a:solidFill>
                <a:latin typeface="Courier New"/>
                <a:ea typeface="Courier New"/>
                <a:cs typeface="Courier New"/>
                <a:sym typeface="Courier New"/>
              </a:rPr>
              <a:t>).</a:t>
            </a:r>
            <a:r>
              <a:rPr lang="en-GB" sz="950">
                <a:solidFill>
                  <a:srgbClr val="50FA7B"/>
                </a:solidFill>
                <a:latin typeface="Courier New"/>
                <a:ea typeface="Courier New"/>
                <a:cs typeface="Courier New"/>
                <a:sym typeface="Courier New"/>
              </a:rPr>
              <a:t>ready</a:t>
            </a:r>
            <a:r>
              <a:rPr lang="en-GB" sz="950">
                <a:solidFill>
                  <a:srgbClr val="F8F8F2"/>
                </a:solidFill>
                <a:latin typeface="Courier New"/>
                <a:ea typeface="Courier New"/>
                <a:cs typeface="Courier New"/>
                <a:sym typeface="Courier New"/>
              </a:rPr>
              <a:t>(</a:t>
            </a:r>
            <a:r>
              <a:rPr lang="en-GB" sz="950">
                <a:solidFill>
                  <a:srgbClr val="FF79C6"/>
                </a:solidFill>
                <a:latin typeface="Courier New"/>
                <a:ea typeface="Courier New"/>
                <a:cs typeface="Courier New"/>
                <a:sym typeface="Courier New"/>
              </a:rPr>
              <a:t>function</a:t>
            </a:r>
            <a:r>
              <a:rPr lang="en-GB" sz="950">
                <a:solidFill>
                  <a:srgbClr val="F8F8F2"/>
                </a:solidFill>
                <a:latin typeface="Courier New"/>
                <a:ea typeface="Courier New"/>
                <a:cs typeface="Courier New"/>
                <a:sym typeface="Courier New"/>
              </a:rPr>
              <a:t> () {</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a:t>
            </a:r>
            <a:r>
              <a:rPr lang="en-GB" sz="950">
                <a:solidFill>
                  <a:srgbClr val="50FA7B"/>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a:t>
            </a:r>
            <a:r>
              <a:rPr lang="en-GB" sz="950">
                <a:solidFill>
                  <a:srgbClr val="E9F284"/>
                </a:solidFill>
                <a:latin typeface="Courier New"/>
                <a:ea typeface="Courier New"/>
                <a:cs typeface="Courier New"/>
                <a:sym typeface="Courier New"/>
              </a:rPr>
              <a:t>"</a:t>
            </a:r>
            <a:r>
              <a:rPr lang="en-GB" sz="950">
                <a:solidFill>
                  <a:srgbClr val="F1FA8C"/>
                </a:solidFill>
                <a:latin typeface="Courier New"/>
                <a:ea typeface="Courier New"/>
                <a:cs typeface="Courier New"/>
                <a:sym typeface="Courier New"/>
              </a:rPr>
              <a:t>.btnComprar</a:t>
            </a:r>
            <a:r>
              <a:rPr lang="en-GB" sz="950">
                <a:solidFill>
                  <a:srgbClr val="E9F284"/>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a:t>
            </a:r>
            <a:r>
              <a:rPr lang="en-GB" sz="950">
                <a:solidFill>
                  <a:srgbClr val="50FA7B"/>
                </a:solidFill>
                <a:latin typeface="Courier New"/>
                <a:ea typeface="Courier New"/>
                <a:cs typeface="Courier New"/>
                <a:sym typeface="Courier New"/>
              </a:rPr>
              <a:t>click</a:t>
            </a:r>
            <a:r>
              <a:rPr lang="en-GB" sz="950">
                <a:solidFill>
                  <a:srgbClr val="F8F8F2"/>
                </a:solidFill>
                <a:latin typeface="Courier New"/>
                <a:ea typeface="Courier New"/>
                <a:cs typeface="Courier New"/>
                <a:sym typeface="Courier New"/>
              </a:rPr>
              <a:t>(</a:t>
            </a:r>
            <a:r>
              <a:rPr lang="en-GB" sz="950">
                <a:solidFill>
                  <a:srgbClr val="FF79C6"/>
                </a:solidFill>
                <a:latin typeface="Courier New"/>
                <a:ea typeface="Courier New"/>
                <a:cs typeface="Courier New"/>
                <a:sym typeface="Courier New"/>
              </a:rPr>
              <a:t>function</a:t>
            </a:r>
            <a:r>
              <a:rPr lang="en-GB" sz="950">
                <a:solidFill>
                  <a:srgbClr val="F8F8F2"/>
                </a:solidFill>
                <a:latin typeface="Courier New"/>
                <a:ea typeface="Courier New"/>
                <a:cs typeface="Courier New"/>
                <a:sym typeface="Courier New"/>
              </a:rPr>
              <a:t> (</a:t>
            </a:r>
            <a:r>
              <a:rPr i="1" lang="en-GB" sz="950">
                <a:solidFill>
                  <a:srgbClr val="FFB86C"/>
                </a:solidFill>
                <a:latin typeface="Courier New"/>
                <a:ea typeface="Courier New"/>
                <a:cs typeface="Courier New"/>
                <a:sym typeface="Courier New"/>
              </a:rPr>
              <a:t>e</a:t>
            </a:r>
            <a:r>
              <a:rPr lang="en-GB" sz="950">
                <a:solidFill>
                  <a:srgbClr val="F8F8F2"/>
                </a:solidFill>
                <a:latin typeface="Courier New"/>
                <a:ea typeface="Courier New"/>
                <a:cs typeface="Courier New"/>
                <a:sym typeface="Courier New"/>
              </a:rPr>
              <a:t>) { </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a:t>
            </a:r>
            <a:r>
              <a:rPr lang="en-GB" sz="950">
                <a:solidFill>
                  <a:srgbClr val="6272A4"/>
                </a:solidFill>
                <a:latin typeface="Courier New"/>
                <a:ea typeface="Courier New"/>
                <a:cs typeface="Courier New"/>
                <a:sym typeface="Courier New"/>
              </a:rPr>
              <a:t>//Obtenemos hijos del padre &lt;div&gt; desde el target</a:t>
            </a:r>
            <a:endParaRPr sz="9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a:t>
            </a:r>
            <a:r>
              <a:rPr lang="en-GB" sz="950">
                <a:solidFill>
                  <a:srgbClr val="FF79C6"/>
                </a:solidFill>
                <a:latin typeface="Courier New"/>
                <a:ea typeface="Courier New"/>
                <a:cs typeface="Courier New"/>
                <a:sym typeface="Courier New"/>
              </a:rPr>
              <a:t>let</a:t>
            </a:r>
            <a:r>
              <a:rPr lang="en-GB" sz="950">
                <a:solidFill>
                  <a:srgbClr val="F8F8F2"/>
                </a:solidFill>
                <a:latin typeface="Courier New"/>
                <a:ea typeface="Courier New"/>
                <a:cs typeface="Courier New"/>
                <a:sym typeface="Courier New"/>
              </a:rPr>
              <a:t> hijos </a:t>
            </a:r>
            <a:r>
              <a:rPr lang="en-GB" sz="950">
                <a:solidFill>
                  <a:srgbClr val="FF79C6"/>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 </a:t>
            </a:r>
            <a:r>
              <a:rPr lang="en-GB" sz="950">
                <a:solidFill>
                  <a:srgbClr val="50FA7B"/>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a:t>
            </a:r>
            <a:r>
              <a:rPr i="1" lang="en-GB" sz="950">
                <a:solidFill>
                  <a:srgbClr val="FFB86C"/>
                </a:solidFill>
                <a:latin typeface="Courier New"/>
                <a:ea typeface="Courier New"/>
                <a:cs typeface="Courier New"/>
                <a:sym typeface="Courier New"/>
              </a:rPr>
              <a:t>e</a:t>
            </a:r>
            <a:r>
              <a:rPr lang="en-GB" sz="950">
                <a:solidFill>
                  <a:srgbClr val="F8F8F2"/>
                </a:solidFill>
                <a:latin typeface="Courier New"/>
                <a:ea typeface="Courier New"/>
                <a:cs typeface="Courier New"/>
                <a:sym typeface="Courier New"/>
              </a:rPr>
              <a:t>.target).</a:t>
            </a:r>
            <a:r>
              <a:rPr lang="en-GB" sz="950">
                <a:solidFill>
                  <a:srgbClr val="50FA7B"/>
                </a:solidFill>
                <a:latin typeface="Courier New"/>
                <a:ea typeface="Courier New"/>
                <a:cs typeface="Courier New"/>
                <a:sym typeface="Courier New"/>
              </a:rPr>
              <a:t>parent</a:t>
            </a:r>
            <a:r>
              <a:rPr lang="en-GB" sz="950">
                <a:solidFill>
                  <a:srgbClr val="F8F8F2"/>
                </a:solidFill>
                <a:latin typeface="Courier New"/>
                <a:ea typeface="Courier New"/>
                <a:cs typeface="Courier New"/>
                <a:sym typeface="Courier New"/>
              </a:rPr>
              <a:t>().</a:t>
            </a:r>
            <a:r>
              <a:rPr lang="en-GB" sz="950">
                <a:solidFill>
                  <a:srgbClr val="50FA7B"/>
                </a:solidFill>
                <a:latin typeface="Courier New"/>
                <a:ea typeface="Courier New"/>
                <a:cs typeface="Courier New"/>
                <a:sym typeface="Courier New"/>
              </a:rPr>
              <a:t>children</a:t>
            </a:r>
            <a:r>
              <a:rPr lang="en-GB" sz="950">
                <a:solidFill>
                  <a:srgbClr val="F8F8F2"/>
                </a:solidFill>
                <a:latin typeface="Courier New"/>
                <a:ea typeface="Courier New"/>
                <a:cs typeface="Courier New"/>
                <a:sym typeface="Courier New"/>
              </a:rPr>
              <a:t>();</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a:t>
            </a:r>
            <a:r>
              <a:rPr lang="en-GB" sz="950">
                <a:solidFill>
                  <a:srgbClr val="6272A4"/>
                </a:solidFill>
                <a:latin typeface="Courier New"/>
                <a:ea typeface="Courier New"/>
                <a:cs typeface="Courier New"/>
                <a:sym typeface="Courier New"/>
              </a:rPr>
              <a:t>//Primer input, valor de ID oculto</a:t>
            </a:r>
            <a:endParaRPr sz="9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console</a:t>
            </a:r>
            <a:r>
              <a:rPr lang="en-GB" sz="950">
                <a:solidFill>
                  <a:srgbClr val="F8F8F2"/>
                </a:solidFill>
                <a:latin typeface="Courier New"/>
                <a:ea typeface="Courier New"/>
                <a:cs typeface="Courier New"/>
                <a:sym typeface="Courier New"/>
              </a:rPr>
              <a:t>.</a:t>
            </a:r>
            <a:r>
              <a:rPr lang="en-GB" sz="950">
                <a:solidFill>
                  <a:srgbClr val="50FA7B"/>
                </a:solidFill>
                <a:latin typeface="Courier New"/>
                <a:ea typeface="Courier New"/>
                <a:cs typeface="Courier New"/>
                <a:sym typeface="Courier New"/>
              </a:rPr>
              <a:t>log</a:t>
            </a:r>
            <a:r>
              <a:rPr lang="en-GB" sz="950">
                <a:solidFill>
                  <a:srgbClr val="F8F8F2"/>
                </a:solidFill>
                <a:latin typeface="Courier New"/>
                <a:ea typeface="Courier New"/>
                <a:cs typeface="Courier New"/>
                <a:sym typeface="Courier New"/>
              </a:rPr>
              <a:t>(hijos[</a:t>
            </a:r>
            <a:r>
              <a:rPr lang="en-GB" sz="950">
                <a:solidFill>
                  <a:srgbClr val="BD93F9"/>
                </a:solidFill>
                <a:latin typeface="Courier New"/>
                <a:ea typeface="Courier New"/>
                <a:cs typeface="Courier New"/>
                <a:sym typeface="Courier New"/>
              </a:rPr>
              <a:t>0</a:t>
            </a:r>
            <a:r>
              <a:rPr lang="en-GB" sz="950">
                <a:solidFill>
                  <a:srgbClr val="F8F8F2"/>
                </a:solidFill>
                <a:latin typeface="Courier New"/>
                <a:ea typeface="Courier New"/>
                <a:cs typeface="Courier New"/>
                <a:sym typeface="Courier New"/>
              </a:rPr>
              <a:t>].value);</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6272A4"/>
                </a:solidFill>
                <a:latin typeface="Courier New"/>
                <a:ea typeface="Courier New"/>
                <a:cs typeface="Courier New"/>
                <a:sym typeface="Courier New"/>
              </a:rPr>
              <a:t>// Recorremos el array con for..of</a:t>
            </a:r>
            <a:endParaRPr sz="9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F79C6"/>
                </a:solidFill>
                <a:latin typeface="Courier New"/>
                <a:ea typeface="Courier New"/>
                <a:cs typeface="Courier New"/>
                <a:sym typeface="Courier New"/>
              </a:rPr>
              <a:t>for</a:t>
            </a:r>
            <a:r>
              <a:rPr lang="en-GB" sz="950">
                <a:solidFill>
                  <a:srgbClr val="F8F8F2"/>
                </a:solidFill>
                <a:latin typeface="Courier New"/>
                <a:ea typeface="Courier New"/>
                <a:cs typeface="Courier New"/>
                <a:sym typeface="Courier New"/>
              </a:rPr>
              <a:t> (</a:t>
            </a:r>
            <a:r>
              <a:rPr lang="en-GB" sz="950">
                <a:solidFill>
                  <a:srgbClr val="FF79C6"/>
                </a:solidFill>
                <a:latin typeface="Courier New"/>
                <a:ea typeface="Courier New"/>
                <a:cs typeface="Courier New"/>
                <a:sym typeface="Courier New"/>
              </a:rPr>
              <a:t>const</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producto</a:t>
            </a:r>
            <a:r>
              <a:rPr lang="en-GB" sz="950">
                <a:solidFill>
                  <a:srgbClr val="F8F8F2"/>
                </a:solidFill>
                <a:latin typeface="Courier New"/>
                <a:ea typeface="Courier New"/>
                <a:cs typeface="Courier New"/>
                <a:sym typeface="Courier New"/>
              </a:rPr>
              <a:t> </a:t>
            </a:r>
            <a:r>
              <a:rPr lang="en-GB" sz="950">
                <a:solidFill>
                  <a:srgbClr val="FF79C6"/>
                </a:solidFill>
                <a:latin typeface="Courier New"/>
                <a:ea typeface="Courier New"/>
                <a:cs typeface="Courier New"/>
                <a:sym typeface="Courier New"/>
              </a:rPr>
              <a:t>of</a:t>
            </a:r>
            <a:r>
              <a:rPr lang="en-GB" sz="950">
                <a:solidFill>
                  <a:srgbClr val="F8F8F2"/>
                </a:solidFill>
                <a:latin typeface="Courier New"/>
                <a:ea typeface="Courier New"/>
                <a:cs typeface="Courier New"/>
                <a:sym typeface="Courier New"/>
              </a:rPr>
              <a:t> </a:t>
            </a:r>
            <a:r>
              <a:rPr lang="en-GB" sz="950">
                <a:solidFill>
                  <a:srgbClr val="BD93F9"/>
                </a:solidFill>
                <a:latin typeface="Courier New"/>
                <a:ea typeface="Courier New"/>
                <a:cs typeface="Courier New"/>
                <a:sym typeface="Courier New"/>
              </a:rPr>
              <a:t>productos</a:t>
            </a:r>
            <a:r>
              <a:rPr lang="en-GB" sz="950">
                <a:solidFill>
                  <a:srgbClr val="F8F8F2"/>
                </a:solidFill>
                <a:latin typeface="Courier New"/>
                <a:ea typeface="Courier New"/>
                <a:cs typeface="Courier New"/>
                <a:sym typeface="Courier New"/>
              </a:rPr>
              <a:t>) {</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a:t>
            </a:r>
            <a:r>
              <a:rPr lang="en-GB" sz="950">
                <a:solidFill>
                  <a:srgbClr val="6272A4"/>
                </a:solidFill>
                <a:latin typeface="Courier New"/>
                <a:ea typeface="Courier New"/>
                <a:cs typeface="Courier New"/>
                <a:sym typeface="Courier New"/>
              </a:rPr>
              <a:t>//Por cada producto </a:t>
            </a:r>
            <a:r>
              <a:rPr lang="en-GB" sz="950">
                <a:solidFill>
                  <a:srgbClr val="6272A4"/>
                </a:solidFill>
                <a:latin typeface="Courier New"/>
                <a:ea typeface="Courier New"/>
                <a:cs typeface="Courier New"/>
                <a:sym typeface="Courier New"/>
              </a:rPr>
              <a:t>además</a:t>
            </a:r>
            <a:r>
              <a:rPr lang="en-GB" sz="950">
                <a:solidFill>
                  <a:srgbClr val="6272A4"/>
                </a:solidFill>
                <a:latin typeface="Courier New"/>
                <a:ea typeface="Courier New"/>
                <a:cs typeface="Courier New"/>
                <a:sym typeface="Courier New"/>
              </a:rPr>
              <a:t> de los datos agregamos un botón </a:t>
            </a:r>
            <a:endParaRPr sz="9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    </a:t>
            </a:r>
            <a:r>
              <a:rPr lang="en-GB" sz="950">
                <a:solidFill>
                  <a:srgbClr val="50FA7B"/>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a:t>
            </a:r>
            <a:r>
              <a:rPr lang="en-GB" sz="950">
                <a:solidFill>
                  <a:srgbClr val="E9F284"/>
                </a:solidFill>
                <a:latin typeface="Courier New"/>
                <a:ea typeface="Courier New"/>
                <a:cs typeface="Courier New"/>
                <a:sym typeface="Courier New"/>
              </a:rPr>
              <a:t>"</a:t>
            </a:r>
            <a:r>
              <a:rPr lang="en-GB" sz="950">
                <a:solidFill>
                  <a:srgbClr val="F1FA8C"/>
                </a:solidFill>
                <a:latin typeface="Courier New"/>
                <a:ea typeface="Courier New"/>
                <a:cs typeface="Courier New"/>
                <a:sym typeface="Courier New"/>
              </a:rPr>
              <a:t>#app</a:t>
            </a:r>
            <a:r>
              <a:rPr lang="en-GB" sz="950">
                <a:solidFill>
                  <a:srgbClr val="E9F284"/>
                </a:solidFill>
                <a:latin typeface="Courier New"/>
                <a:ea typeface="Courier New"/>
                <a:cs typeface="Courier New"/>
                <a:sym typeface="Courier New"/>
              </a:rPr>
              <a:t>"</a:t>
            </a:r>
            <a:r>
              <a:rPr lang="en-GB" sz="950">
                <a:solidFill>
                  <a:srgbClr val="F8F8F2"/>
                </a:solidFill>
                <a:latin typeface="Courier New"/>
                <a:ea typeface="Courier New"/>
                <a:cs typeface="Courier New"/>
                <a:sym typeface="Courier New"/>
              </a:rPr>
              <a:t>).</a:t>
            </a:r>
            <a:r>
              <a:rPr lang="en-GB" sz="950">
                <a:solidFill>
                  <a:srgbClr val="50FA7B"/>
                </a:solidFill>
                <a:latin typeface="Courier New"/>
                <a:ea typeface="Courier New"/>
                <a:cs typeface="Courier New"/>
                <a:sym typeface="Courier New"/>
              </a:rPr>
              <a:t>append</a:t>
            </a:r>
            <a:r>
              <a:rPr lang="en-GB" sz="950">
                <a:solidFill>
                  <a:srgbClr val="F8F8F2"/>
                </a:solidFill>
                <a:latin typeface="Courier New"/>
                <a:ea typeface="Courier New"/>
                <a:cs typeface="Courier New"/>
                <a:sym typeface="Courier New"/>
              </a:rPr>
              <a:t>(</a:t>
            </a:r>
            <a:r>
              <a:rPr lang="en-GB" sz="950">
                <a:solidFill>
                  <a:srgbClr val="F1FA8C"/>
                </a:solidFill>
                <a:latin typeface="Courier New"/>
                <a:ea typeface="Courier New"/>
                <a:cs typeface="Courier New"/>
                <a:sym typeface="Courier New"/>
              </a:rPr>
              <a:t>`&lt;div&gt;</a:t>
            </a:r>
            <a:endParaRPr sz="9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1FA8C"/>
                </a:solidFill>
                <a:latin typeface="Courier New"/>
                <a:ea typeface="Courier New"/>
                <a:cs typeface="Courier New"/>
                <a:sym typeface="Courier New"/>
              </a:rPr>
              <a:t>                        &lt;input value="</a:t>
            </a:r>
            <a:r>
              <a:rPr lang="en-GB" sz="950">
                <a:solidFill>
                  <a:srgbClr val="FF79C6"/>
                </a:solidFill>
                <a:latin typeface="Courier New"/>
                <a:ea typeface="Courier New"/>
                <a:cs typeface="Courier New"/>
                <a:sym typeface="Courier New"/>
              </a:rPr>
              <a:t>${</a:t>
            </a:r>
            <a:r>
              <a:rPr lang="en-GB" sz="950">
                <a:solidFill>
                  <a:srgbClr val="BD93F9"/>
                </a:solidFill>
                <a:latin typeface="Courier New"/>
                <a:ea typeface="Courier New"/>
                <a:cs typeface="Courier New"/>
                <a:sym typeface="Courier New"/>
              </a:rPr>
              <a:t>producto</a:t>
            </a:r>
            <a:r>
              <a:rPr lang="en-GB" sz="950">
                <a:solidFill>
                  <a:srgbClr val="F8F8F2"/>
                </a:solidFill>
                <a:latin typeface="Courier New"/>
                <a:ea typeface="Courier New"/>
                <a:cs typeface="Courier New"/>
                <a:sym typeface="Courier New"/>
              </a:rPr>
              <a:t>.id</a:t>
            </a:r>
            <a:r>
              <a:rPr lang="en-GB" sz="950">
                <a:solidFill>
                  <a:srgbClr val="FF79C6"/>
                </a:solidFill>
                <a:latin typeface="Courier New"/>
                <a:ea typeface="Courier New"/>
                <a:cs typeface="Courier New"/>
                <a:sym typeface="Courier New"/>
              </a:rPr>
              <a:t>}</a:t>
            </a:r>
            <a:r>
              <a:rPr lang="en-GB" sz="950">
                <a:solidFill>
                  <a:srgbClr val="F1FA8C"/>
                </a:solidFill>
                <a:latin typeface="Courier New"/>
                <a:ea typeface="Courier New"/>
                <a:cs typeface="Courier New"/>
                <a:sym typeface="Courier New"/>
              </a:rPr>
              <a:t>" type="hidden"&gt;</a:t>
            </a:r>
            <a:endParaRPr sz="9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1FA8C"/>
                </a:solidFill>
                <a:latin typeface="Courier New"/>
                <a:ea typeface="Courier New"/>
                <a:cs typeface="Courier New"/>
                <a:sym typeface="Courier New"/>
              </a:rPr>
              <a:t>                        &lt;h4&gt;  Producto: </a:t>
            </a:r>
            <a:r>
              <a:rPr lang="en-GB" sz="950">
                <a:solidFill>
                  <a:srgbClr val="FF79C6"/>
                </a:solidFill>
                <a:latin typeface="Courier New"/>
                <a:ea typeface="Courier New"/>
                <a:cs typeface="Courier New"/>
                <a:sym typeface="Courier New"/>
              </a:rPr>
              <a:t>${</a:t>
            </a:r>
            <a:r>
              <a:rPr lang="en-GB" sz="950">
                <a:solidFill>
                  <a:srgbClr val="BD93F9"/>
                </a:solidFill>
                <a:latin typeface="Courier New"/>
                <a:ea typeface="Courier New"/>
                <a:cs typeface="Courier New"/>
                <a:sym typeface="Courier New"/>
              </a:rPr>
              <a:t>producto</a:t>
            </a:r>
            <a:r>
              <a:rPr lang="en-GB" sz="950">
                <a:solidFill>
                  <a:srgbClr val="F8F8F2"/>
                </a:solidFill>
                <a:latin typeface="Courier New"/>
                <a:ea typeface="Courier New"/>
                <a:cs typeface="Courier New"/>
                <a:sym typeface="Courier New"/>
              </a:rPr>
              <a:t>.nombre</a:t>
            </a:r>
            <a:r>
              <a:rPr lang="en-GB" sz="950">
                <a:solidFill>
                  <a:srgbClr val="FF79C6"/>
                </a:solidFill>
                <a:latin typeface="Courier New"/>
                <a:ea typeface="Courier New"/>
                <a:cs typeface="Courier New"/>
                <a:sym typeface="Courier New"/>
              </a:rPr>
              <a:t>}</a:t>
            </a:r>
            <a:r>
              <a:rPr lang="en-GB" sz="950">
                <a:solidFill>
                  <a:srgbClr val="F1FA8C"/>
                </a:solidFill>
                <a:latin typeface="Courier New"/>
                <a:ea typeface="Courier New"/>
                <a:cs typeface="Courier New"/>
                <a:sym typeface="Courier New"/>
              </a:rPr>
              <a:t>&lt;/h4&gt;</a:t>
            </a:r>
            <a:endParaRPr sz="9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1FA8C"/>
                </a:solidFill>
                <a:latin typeface="Courier New"/>
                <a:ea typeface="Courier New"/>
                <a:cs typeface="Courier New"/>
                <a:sym typeface="Courier New"/>
              </a:rPr>
              <a:t>                        &lt;b&gt; $ </a:t>
            </a:r>
            <a:r>
              <a:rPr lang="en-GB" sz="950">
                <a:solidFill>
                  <a:srgbClr val="FF79C6"/>
                </a:solidFill>
                <a:latin typeface="Courier New"/>
                <a:ea typeface="Courier New"/>
                <a:cs typeface="Courier New"/>
                <a:sym typeface="Courier New"/>
              </a:rPr>
              <a:t>${</a:t>
            </a:r>
            <a:r>
              <a:rPr lang="en-GB" sz="950">
                <a:solidFill>
                  <a:srgbClr val="BD93F9"/>
                </a:solidFill>
                <a:latin typeface="Courier New"/>
                <a:ea typeface="Courier New"/>
                <a:cs typeface="Courier New"/>
                <a:sym typeface="Courier New"/>
              </a:rPr>
              <a:t>producto</a:t>
            </a:r>
            <a:r>
              <a:rPr lang="en-GB" sz="950">
                <a:solidFill>
                  <a:srgbClr val="F8F8F2"/>
                </a:solidFill>
                <a:latin typeface="Courier New"/>
                <a:ea typeface="Courier New"/>
                <a:cs typeface="Courier New"/>
                <a:sym typeface="Courier New"/>
              </a:rPr>
              <a:t>.precio</a:t>
            </a:r>
            <a:r>
              <a:rPr lang="en-GB" sz="950">
                <a:solidFill>
                  <a:srgbClr val="FF79C6"/>
                </a:solidFill>
                <a:latin typeface="Courier New"/>
                <a:ea typeface="Courier New"/>
                <a:cs typeface="Courier New"/>
                <a:sym typeface="Courier New"/>
              </a:rPr>
              <a:t>}</a:t>
            </a:r>
            <a:r>
              <a:rPr lang="en-GB" sz="950">
                <a:solidFill>
                  <a:srgbClr val="F1FA8C"/>
                </a:solidFill>
                <a:latin typeface="Courier New"/>
                <a:ea typeface="Courier New"/>
                <a:cs typeface="Courier New"/>
                <a:sym typeface="Courier New"/>
              </a:rPr>
              <a:t>&lt;/b&gt;</a:t>
            </a:r>
            <a:endParaRPr sz="9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1FA8C"/>
                </a:solidFill>
                <a:latin typeface="Courier New"/>
                <a:ea typeface="Courier New"/>
                <a:cs typeface="Courier New"/>
                <a:sym typeface="Courier New"/>
              </a:rPr>
              <a:t>                        &lt;button class="btnComprar"&gt;Comprar&lt;/button&gt;</a:t>
            </a:r>
            <a:endParaRPr sz="9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1FA8C"/>
                </a:solidFill>
                <a:latin typeface="Courier New"/>
                <a:ea typeface="Courier New"/>
                <a:cs typeface="Courier New"/>
                <a:sym typeface="Courier New"/>
              </a:rPr>
              <a:t>                    &lt;/div&gt;`</a:t>
            </a:r>
            <a:r>
              <a:rPr lang="en-GB" sz="950">
                <a:solidFill>
                  <a:srgbClr val="F8F8F2"/>
                </a:solidFill>
                <a:latin typeface="Courier New"/>
                <a:ea typeface="Courier New"/>
                <a:cs typeface="Courier New"/>
                <a:sym typeface="Courier New"/>
              </a:rPr>
              <a:t>);</a:t>
            </a:r>
            <a:endParaRPr sz="9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50">
                <a:solidFill>
                  <a:srgbClr val="F8F8F2"/>
                </a:solidFill>
                <a:latin typeface="Courier New"/>
                <a:ea typeface="Courier New"/>
                <a:cs typeface="Courier New"/>
                <a:sym typeface="Courier New"/>
              </a:rPr>
              <a:t>}</a:t>
            </a:r>
            <a:endParaRPr sz="95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4DD0E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40" name="Shape 340"/>
        <p:cNvGrpSpPr/>
        <p:nvPr/>
      </p:nvGrpSpPr>
      <p:grpSpPr>
        <a:xfrm>
          <a:off x="0" y="0"/>
          <a:ext cx="0" cy="0"/>
          <a:chOff x="0" y="0"/>
          <a:chExt cx="0" cy="0"/>
        </a:xfrm>
      </p:grpSpPr>
      <p:sp>
        <p:nvSpPr>
          <p:cNvPr id="341" name="Google Shape;341;p5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¡VAMOS A PRACTICAR LO VISTO!</a:t>
            </a:r>
            <a:endParaRPr b="0" i="1" sz="3600" u="none" cap="none" strike="noStrike">
              <a:solidFill>
                <a:srgbClr val="121212"/>
              </a:solidFill>
              <a:latin typeface="Anton"/>
              <a:ea typeface="Anton"/>
              <a:cs typeface="Anton"/>
              <a:sym typeface="Anton"/>
            </a:endParaRPr>
          </a:p>
        </p:txBody>
      </p:sp>
      <p:pic>
        <p:nvPicPr>
          <p:cNvPr id="342" name="Google Shape;342;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3" name="Google Shape;343;p52"/>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nvSpPr>
        <p:spPr>
          <a:xfrm>
            <a:off x="938100" y="2520825"/>
            <a:ext cx="7267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INCORPORAR JQUERY AL PROYECTO </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349" name="Google Shape;349;p53"/>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Suma al proyecto integrador los conceptos de jQuery que vimos en las últimas dos clases.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50" name="Google Shape;350;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1" name="Google Shape;351;p53"/>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52" name="Google Shape;352;p53"/>
          <p:cNvSpPr/>
          <p:nvPr/>
        </p:nvSpPr>
        <p:spPr>
          <a:xfrm>
            <a:off x="487982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9</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JQUERY: SELECTORES Y EVENTOS</a:t>
            </a:r>
            <a:endParaRPr b="0" i="1" sz="3600" u="none" cap="none" strike="noStrike">
              <a:solidFill>
                <a:srgbClr val="121212"/>
              </a:solidFill>
              <a:latin typeface="Anton"/>
              <a:ea typeface="Anton"/>
              <a:cs typeface="Anton"/>
              <a:sym typeface="Anton"/>
            </a:endParaRPr>
          </a:p>
        </p:txBody>
      </p:sp>
      <p:sp>
        <p:nvSpPr>
          <p:cNvPr id="114" name="Google Shape;114;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5" name="Google Shape;115;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a:t>
            </a:r>
            <a:r>
              <a:rPr b="1" lang="en-GB" sz="2000">
                <a:solidFill>
                  <a:srgbClr val="121212"/>
                </a:solidFill>
                <a:latin typeface="Helvetica Neue"/>
                <a:ea typeface="Helvetica Neue"/>
                <a:cs typeface="Helvetica Neue"/>
                <a:sym typeface="Helvetica Neue"/>
              </a:rPr>
              <a:t>12</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graphicFrame>
        <p:nvGraphicFramePr>
          <p:cNvPr id="357" name="Google Shape;357;p54"/>
          <p:cNvGraphicFramePr/>
          <p:nvPr/>
        </p:nvGraphicFramePr>
        <p:xfrm>
          <a:off x="153251" y="135588"/>
          <a:ext cx="3000000" cy="3000000"/>
        </p:xfrm>
        <a:graphic>
          <a:graphicData uri="http://schemas.openxmlformats.org/drawingml/2006/table">
            <a:tbl>
              <a:tblPr>
                <a:noFill/>
                <a:tableStyleId>{00ADEBDA-DF9E-4DD3-AC8D-B9441C3663F5}</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INCORPORAR JQUERY AL PROYECTO </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b="1"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latin typeface="Helvetica Neue Light"/>
                          <a:ea typeface="Helvetica Neue Light"/>
                          <a:cs typeface="Helvetica Neue Light"/>
                          <a:sym typeface="Helvetica Neue Light"/>
                        </a:rPr>
                        <a:t>Recuerda que jQuery es una librería que simplifica la notaciòn JS. Es posible reemplazar con selectores todos los mètodos nativos de acceso al DOM. Así como reemplazar toda definición de eventos de vanilla JS por on o métodos shortcut </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Sumar al proyecto integrador los conceptos de jQuery que vimos en las últimas dos clases:</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
                        <a:buFont typeface="Arial"/>
                        <a:buNone/>
                      </a:pPr>
                      <a:r>
                        <a:rPr lang="en-GB">
                          <a:solidFill>
                            <a:schemeClr val="dk1"/>
                          </a:solidFill>
                          <a:latin typeface="Helvetica Neue Light"/>
                          <a:ea typeface="Helvetica Neue Light"/>
                          <a:cs typeface="Helvetica Neue Light"/>
                          <a:sym typeface="Helvetica Neue Light"/>
                        </a:rPr>
                        <a:t>-Utilizar métodos jQuery para incorporar elementos al DOM.</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200"/>
                        <a:buFont typeface="Arial"/>
                        <a:buNone/>
                      </a:pPr>
                      <a:r>
                        <a:rPr lang="en-GB">
                          <a:solidFill>
                            <a:schemeClr val="dk1"/>
                          </a:solidFill>
                          <a:latin typeface="Helvetica Neue Light"/>
                          <a:ea typeface="Helvetica Neue Light"/>
                          <a:cs typeface="Helvetica Neue Light"/>
                          <a:sym typeface="Helvetica Neue Light"/>
                        </a:rPr>
                        <a:t>-Utilizar métodos jQuery para determinar respuesta a ciertos eventos.</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 </a:t>
                      </a:r>
                      <a:endParaRPr b="1"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lang="en-GB">
                          <a:solidFill>
                            <a:schemeClr val="dk1"/>
                          </a:solidFill>
                          <a:latin typeface="Helvetica Neue Light"/>
                          <a:ea typeface="Helvetica Neue Light"/>
                          <a:cs typeface="Helvetica Neue Light"/>
                          <a:sym typeface="Helvetica Neue Light"/>
                        </a:rPr>
                        <a:t>Archivo HTML y Archivo JS, referenciado en el HTML por etiqueta &lt;script src="js/miarchivo.js"&gt;&lt;/script&gt;, que incluya la definición de un algoritmo en JavaScript con mètodos jQuery para seleccionar, agregar y definir eventos.</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&gt;&gt;Ejemplo:</a:t>
                      </a:r>
                      <a:endParaRPr b="1" u="none" cap="none" strike="noStrike"/>
                    </a:p>
                    <a:p>
                      <a:pPr indent="0" lvl="0" marL="457200" rtl="0" algn="l">
                        <a:spcBef>
                          <a:spcPts val="0"/>
                        </a:spcBef>
                        <a:spcAft>
                          <a:spcPts val="0"/>
                        </a:spcAft>
                        <a:buClr>
                          <a:schemeClr val="dk1"/>
                        </a:buClr>
                        <a:buSzPts val="1600"/>
                        <a:buFont typeface="Arial"/>
                        <a:buNone/>
                      </a:pPr>
                      <a:r>
                        <a:rPr lang="en-GB">
                          <a:solidFill>
                            <a:schemeClr val="dk1"/>
                          </a:solidFill>
                          <a:latin typeface="Helvetica Neue Light"/>
                          <a:ea typeface="Helvetica Neue Light"/>
                          <a:cs typeface="Helvetica Neue Light"/>
                          <a:sym typeface="Helvetica Neue Light"/>
                        </a:rPr>
                        <a:t>Manejo de eventos del proyecto: clicks del usuario, cambios en inputs, selectores, etc</a:t>
                      </a:r>
                      <a:endParaRPr>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Clr>
                          <a:schemeClr val="dk1"/>
                        </a:buClr>
                        <a:buSzPts val="1600"/>
                        <a:buFont typeface="Arial"/>
                        <a:buNone/>
                      </a:pPr>
                      <a:r>
                        <a:rPr lang="en-GB">
                          <a:solidFill>
                            <a:schemeClr val="dk1"/>
                          </a:solidFill>
                          <a:latin typeface="Helvetica Neue Light"/>
                          <a:ea typeface="Helvetica Neue Light"/>
                          <a:cs typeface="Helvetica Neue Light"/>
                          <a:sym typeface="Helvetica Neue Light"/>
                        </a:rPr>
                        <a:t>Cualquier modificación que necesites hacer sobre el DOM con la página ya cargada: por ejemplo, al seleccionar una opción de un selector aparece una alerta en HTML dando cierta información.</a:t>
                      </a:r>
                      <a:endParaRPr>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Clr>
                          <a:schemeClr val="dk1"/>
                        </a:buClr>
                        <a:buSzPts val="1600"/>
                        <a:buFont typeface="Arial"/>
                        <a:buNone/>
                      </a:pPr>
                      <a:r>
                        <a:rPr lang="en-GB">
                          <a:solidFill>
                            <a:schemeClr val="dk1"/>
                          </a:solidFill>
                          <a:latin typeface="Helvetica Neue Light"/>
                          <a:ea typeface="Helvetica Neue Light"/>
                          <a:cs typeface="Helvetica Neue Light"/>
                          <a:sym typeface="Helvetica Neue Light"/>
                        </a:rPr>
                        <a:t>Capturar el evento asociado a presionar ENTER para confirmar el envío de los datos.</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58" name="Google Shape;358;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9" name="Google Shape;359;p54"/>
          <p:cNvPicPr preferRelativeResize="0"/>
          <p:nvPr/>
        </p:nvPicPr>
        <p:blipFill rotWithShape="1">
          <a:blip r:embed="rId4">
            <a:alphaModFix/>
          </a:blip>
          <a:srcRect b="0" l="0" r="0" t="0"/>
          <a:stretch/>
        </p:blipFill>
        <p:spPr>
          <a:xfrm>
            <a:off x="7173537" y="1182800"/>
            <a:ext cx="1634174" cy="63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55"/>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65" name="Google Shape;365;p55"/>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pic>
        <p:nvPicPr>
          <p:cNvPr id="370" name="Google Shape;370;p56"/>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371" name="Google Shape;371;p56"/>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Light"/>
                <a:ea typeface="Helvetica Neue Light"/>
                <a:cs typeface="Helvetica Neue Light"/>
                <a:sym typeface="Helvetica Neue Light"/>
              </a:rPr>
              <a:t>¿Te gustaría comprobar tus conocimientos de la clase?</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Te compartimos a través del chat de zoom</a:t>
            </a:r>
            <a:endParaRPr b="0" i="0" sz="1600" u="sng"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 el enlace a un breve quiz de tarea.</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Light"/>
                <a:ea typeface="Helvetica Neue Light"/>
                <a:cs typeface="Helvetica Neue Light"/>
                <a:sym typeface="Helvetica Neue Light"/>
              </a:rPr>
              <a:t>Para el profesor:</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Acceder a la carpeta “Quizzes” de la camada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Ingresar al formulario de la clase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 Pulsar el botón “Invitar”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Copiar el enlace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Compartir el enlace a los alumnos a través del chat</a:t>
            </a:r>
            <a:endParaRPr b="0" i="1" sz="1200" u="none" cap="none" strike="noStrike">
              <a:solidFill>
                <a:schemeClr val="accent6"/>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7"/>
          <p:cNvSpPr txBox="1"/>
          <p:nvPr/>
        </p:nvSpPr>
        <p:spPr>
          <a:xfrm>
            <a:off x="1229400" y="1214325"/>
            <a:ext cx="7241700" cy="3627900"/>
          </a:xfrm>
          <a:prstGeom prst="rect">
            <a:avLst/>
          </a:prstGeom>
          <a:noFill/>
          <a:ln>
            <a:noFill/>
          </a:ln>
        </p:spPr>
        <p:txBody>
          <a:bodyPr anchorCtr="0" anchor="ctr" bIns="91425" lIns="91425" spcFirstLastPara="1" rIns="91425" wrap="square" tIns="91425">
            <a:noAutofit/>
          </a:bodyPr>
          <a:lstStyle/>
          <a:p>
            <a:pPr indent="-24300" lvl="0" marL="1890000" rtl="0" algn="l">
              <a:lnSpc>
                <a:spcPct val="115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jQuery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3"/>
              </a:rPr>
              <a:t>GitBooks. jQuery</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4"/>
              </a:rPr>
              <a:t>Manual Básico de jQuery. </a:t>
            </a:r>
            <a:endParaRPr sz="1800">
              <a:solidFill>
                <a:schemeClr val="dk1"/>
              </a:solidFill>
              <a:latin typeface="Helvetica Neue Light"/>
              <a:ea typeface="Helvetica Neue Light"/>
              <a:cs typeface="Helvetica Neue Light"/>
              <a:sym typeface="Helvetica Neue Light"/>
            </a:endParaRPr>
          </a:p>
          <a:p>
            <a:pPr indent="457200" lvl="0" marL="1371600" rtl="0" algn="l">
              <a:lnSpc>
                <a:spcPct val="100000"/>
              </a:lnSpc>
              <a:spcBef>
                <a:spcPts val="1000"/>
              </a:spcBef>
              <a:spcAft>
                <a:spcPts val="0"/>
              </a:spcAft>
              <a:buNone/>
            </a:pPr>
            <a:r>
              <a:rPr b="1" i="1" lang="en-GB" sz="1800" u="sng">
                <a:solidFill>
                  <a:schemeClr val="hlink"/>
                </a:solidFill>
                <a:latin typeface="Helvetica Neue"/>
                <a:ea typeface="Helvetica Neue"/>
                <a:cs typeface="Helvetica Neue"/>
                <a:sym typeface="Helvetica Neue"/>
                <a:hlinkClick r:id="rId5"/>
              </a:rPr>
              <a:t>Tutorial instalación jQuery. </a:t>
            </a:r>
            <a:endParaRPr sz="1800">
              <a:solidFill>
                <a:schemeClr val="dk1"/>
              </a:solidFill>
              <a:latin typeface="Helvetica Neue Light"/>
              <a:ea typeface="Helvetica Neue Light"/>
              <a:cs typeface="Helvetica Neue Light"/>
              <a:sym typeface="Helvetica Neue Light"/>
            </a:endParaRPr>
          </a:p>
          <a:p>
            <a:pPr indent="-24300" lvl="0" marL="1890000" marR="0" rtl="0" algn="l">
              <a:lnSpc>
                <a:spcPct val="100000"/>
              </a:lnSpc>
              <a:spcBef>
                <a:spcPts val="1000"/>
              </a:spcBef>
              <a:spcAft>
                <a:spcPts val="100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Documentación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6"/>
              </a:rPr>
              <a:t>Documentación jQuery</a:t>
            </a:r>
            <a:endParaRPr sz="1800">
              <a:solidFill>
                <a:schemeClr val="dk1"/>
              </a:solidFill>
              <a:latin typeface="Helvetica Neue Light"/>
              <a:ea typeface="Helvetica Neue Light"/>
              <a:cs typeface="Helvetica Neue Light"/>
              <a:sym typeface="Helvetica Neue Light"/>
            </a:endParaRPr>
          </a:p>
        </p:txBody>
      </p:sp>
      <p:pic>
        <p:nvPicPr>
          <p:cNvPr id="377" name="Google Shape;377;p57"/>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378" name="Google Shape;378;p57"/>
          <p:cNvPicPr preferRelativeResize="0"/>
          <p:nvPr/>
        </p:nvPicPr>
        <p:blipFill rotWithShape="1">
          <a:blip r:embed="rId8">
            <a:alphaModFix/>
          </a:blip>
          <a:srcRect b="0" l="0" r="0" t="0"/>
          <a:stretch/>
        </p:blipFill>
        <p:spPr>
          <a:xfrm>
            <a:off x="7411525" y="127700"/>
            <a:ext cx="1634174" cy="639850"/>
          </a:xfrm>
          <a:prstGeom prst="rect">
            <a:avLst/>
          </a:prstGeom>
          <a:noFill/>
          <a:ln>
            <a:noFill/>
          </a:ln>
        </p:spPr>
      </p:pic>
      <p:sp>
        <p:nvSpPr>
          <p:cNvPr id="379" name="Google Shape;379;p57"/>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7"/>
          <p:cNvSpPr txBox="1"/>
          <p:nvPr/>
        </p:nvSpPr>
        <p:spPr>
          <a:xfrm>
            <a:off x="2455275" y="2798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381" name="Google Shape;381;p57"/>
          <p:cNvPicPr preferRelativeResize="0"/>
          <p:nvPr/>
        </p:nvPicPr>
        <p:blipFill>
          <a:blip r:embed="rId9">
            <a:alphaModFix/>
          </a:blip>
          <a:stretch>
            <a:fillRect/>
          </a:stretch>
        </p:blipFill>
        <p:spPr>
          <a:xfrm>
            <a:off x="1408034" y="593440"/>
            <a:ext cx="545131" cy="545131"/>
          </a:xfrm>
          <a:prstGeom prst="rect">
            <a:avLst/>
          </a:prstGeom>
          <a:noFill/>
          <a:ln>
            <a:noFill/>
          </a:ln>
        </p:spPr>
      </p:pic>
      <p:sp>
        <p:nvSpPr>
          <p:cNvPr id="382" name="Google Shape;382;p57"/>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10"/>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p58"/>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88" name="Google Shape;388;p58"/>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Manejo de eventos en jQuery.</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Ready() y load</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Métodos on y Métodos Shortcut</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Trigger</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2" name="Shape 392"/>
        <p:cNvGrpSpPr/>
        <p:nvPr/>
      </p:nvGrpSpPr>
      <p:grpSpPr>
        <a:xfrm>
          <a:off x="0" y="0"/>
          <a:ext cx="0" cy="0"/>
          <a:chOff x="0" y="0"/>
          <a:chExt cx="0" cy="0"/>
        </a:xfrm>
      </p:grpSpPr>
      <p:sp>
        <p:nvSpPr>
          <p:cNvPr id="393" name="Google Shape;393;p5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94" name="Google Shape;394;p59"/>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9" name="Shape 119"/>
        <p:cNvGrpSpPr/>
        <p:nvPr/>
      </p:nvGrpSpPr>
      <p:grpSpPr>
        <a:xfrm>
          <a:off x="0" y="0"/>
          <a:ext cx="0" cy="0"/>
          <a:chOff x="0" y="0"/>
          <a:chExt cx="0" cy="0"/>
        </a:xfrm>
      </p:grpSpPr>
      <p:sp>
        <p:nvSpPr>
          <p:cNvPr id="120" name="Google Shape;120;p28"/>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Conocer el uso de selectores. </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Aprender el manejo de eventos en jQuery.</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Determinar </a:t>
            </a:r>
            <a:r>
              <a:rPr lang="en-GB" sz="1800">
                <a:latin typeface="Helvetica Neue Light"/>
                <a:ea typeface="Helvetica Neue Light"/>
                <a:cs typeface="Helvetica Neue Light"/>
                <a:sym typeface="Helvetica Neue Light"/>
              </a:rPr>
              <a:t>cómo</a:t>
            </a:r>
            <a:r>
              <a:rPr lang="en-GB" sz="1800">
                <a:latin typeface="Helvetica Neue Light"/>
                <a:ea typeface="Helvetica Neue Light"/>
                <a:cs typeface="Helvetica Neue Light"/>
                <a:sym typeface="Helvetica Neue Light"/>
              </a:rPr>
              <a:t> acotar la forma de asociar eventos con jQuery.</a:t>
            </a:r>
            <a:endParaRPr sz="1800">
              <a:latin typeface="Helvetica Neue Light"/>
              <a:ea typeface="Helvetica Neue Light"/>
              <a:cs typeface="Helvetica Neue Light"/>
              <a:sym typeface="Helvetica Neue Light"/>
            </a:endParaRPr>
          </a:p>
        </p:txBody>
      </p:sp>
      <p:pic>
        <p:nvPicPr>
          <p:cNvPr id="121" name="Google Shape;121;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2" name="Google Shape;122;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3" name="Google Shape;123;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Librería:</a:t>
            </a:r>
            <a:r>
              <a:rPr lang="en-GB" sz="1250">
                <a:solidFill>
                  <a:schemeClr val="dk1"/>
                </a:solidFill>
                <a:latin typeface="Helvetica Neue Light"/>
                <a:ea typeface="Helvetica Neue Light"/>
                <a:cs typeface="Helvetica Neue Light"/>
                <a:sym typeface="Helvetica Neue Light"/>
              </a:rPr>
              <a:t> en JS, una librería (o biblioteca) es un archivo de JavaScript que contiene muchas funciones, que realizan alguna tarea útil para tu aplicación o web.</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jQuery: </a:t>
            </a:r>
            <a:r>
              <a:rPr lang="en-GB" sz="1250">
                <a:solidFill>
                  <a:schemeClr val="dk1"/>
                </a:solidFill>
                <a:latin typeface="Helvetica Neue Light"/>
                <a:ea typeface="Helvetica Neue Light"/>
                <a:cs typeface="Helvetica Neue Light"/>
                <a:sym typeface="Helvetica Neue Light"/>
              </a:rPr>
              <a:t>es una librería que sirve para manipular el DOM, controlar eventos, agregar animaciones y ejecutar llamadas AJAX, entre otras cosas.</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250">
                <a:solidFill>
                  <a:schemeClr val="dk1"/>
                </a:solidFill>
                <a:latin typeface="Helvetica Neue Light"/>
                <a:ea typeface="Helvetica Neue Light"/>
                <a:cs typeface="Helvetica Neue Light"/>
                <a:sym typeface="Helvetica Neue Light"/>
              </a:rPr>
              <a:t>Si bien ya vimos el uso del DOM mediante las herramientas nativas de JS, lo que diferencia a jQuery es que es más práctico y potente, además de estar mucho más sistematizado y ordenado desde la forma en que está desarrollado</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
        <p:nvSpPr>
          <p:cNvPr id="129" name="Google Shape;129;p29"/>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11</a:t>
            </a:r>
            <a:endParaRPr i="1" sz="2000">
              <a:latin typeface="Anton"/>
              <a:ea typeface="Anton"/>
              <a:cs typeface="Anton"/>
              <a:sym typeface="Anton"/>
            </a:endParaRPr>
          </a:p>
        </p:txBody>
      </p:sp>
      <p:pic>
        <p:nvPicPr>
          <p:cNvPr id="130" name="Google Shape;130;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1" name="Google Shape;131;p29"/>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
        <p:nvSpPr>
          <p:cNvPr id="132" name="Google Shape;132;p29"/>
          <p:cNvSpPr txBox="1"/>
          <p:nvPr/>
        </p:nvSpPr>
        <p:spPr>
          <a:xfrm>
            <a:off x="4572000" y="1009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6" name="Shape 136"/>
        <p:cNvGrpSpPr/>
        <p:nvPr/>
      </p:nvGrpSpPr>
      <p:grpSpPr>
        <a:xfrm>
          <a:off x="0" y="0"/>
          <a:ext cx="0" cy="0"/>
          <a:chOff x="0" y="0"/>
          <a:chExt cx="0" cy="0"/>
        </a:xfrm>
      </p:grpSpPr>
      <p:sp>
        <p:nvSpPr>
          <p:cNvPr id="137" name="Google Shape;137;p3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38" name="Google Shape;138;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31"/>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12</a:t>
            </a:r>
            <a:endParaRPr i="1" sz="2000">
              <a:latin typeface="Anton"/>
              <a:ea typeface="Anton"/>
              <a:cs typeface="Anton"/>
              <a:sym typeface="Anton"/>
            </a:endParaRPr>
          </a:p>
        </p:txBody>
      </p:sp>
      <p:pic>
        <p:nvPicPr>
          <p:cNvPr id="144" name="Google Shape;144;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5" name="Google Shape;145;p31"/>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46" name="Google Shape;146;p31"/>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Mètodo ready</a:t>
            </a:r>
            <a:endParaRPr b="0" i="0" sz="1100" u="none" cap="none" strike="noStrike">
              <a:solidFill>
                <a:srgbClr val="FFFFFF"/>
              </a:solidFill>
              <a:latin typeface="Helvetica Neue"/>
              <a:ea typeface="Helvetica Neue"/>
              <a:cs typeface="Helvetica Neue"/>
              <a:sym typeface="Helvetica Neue"/>
            </a:endParaRPr>
          </a:p>
        </p:txBody>
      </p:sp>
      <p:sp>
        <p:nvSpPr>
          <p:cNvPr id="147" name="Google Shape;147;p31"/>
          <p:cNvSpPr/>
          <p:nvPr/>
        </p:nvSpPr>
        <p:spPr>
          <a:xfrm>
            <a:off x="618500" y="2281016"/>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Mètodo on</a:t>
            </a:r>
            <a:endParaRPr b="0" i="0" sz="1100" u="none" cap="none" strike="noStrike">
              <a:solidFill>
                <a:srgbClr val="FFFFFF"/>
              </a:solidFill>
              <a:latin typeface="Helvetica Neue"/>
              <a:ea typeface="Helvetica Neue"/>
              <a:cs typeface="Helvetica Neue"/>
              <a:sym typeface="Helvetica Neue"/>
            </a:endParaRPr>
          </a:p>
        </p:txBody>
      </p:sp>
      <p:sp>
        <p:nvSpPr>
          <p:cNvPr id="148" name="Google Shape;148;p31"/>
          <p:cNvSpPr/>
          <p:nvPr/>
        </p:nvSpPr>
        <p:spPr>
          <a:xfrm>
            <a:off x="618500" y="3334466"/>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Métodos </a:t>
            </a:r>
            <a:r>
              <a:rPr lang="en-GB" sz="1100">
                <a:solidFill>
                  <a:srgbClr val="FFFFFF"/>
                </a:solidFill>
                <a:latin typeface="Helvetica Neue"/>
                <a:ea typeface="Helvetica Neue"/>
                <a:cs typeface="Helvetica Neue"/>
                <a:sym typeface="Helvetica Neue"/>
              </a:rPr>
              <a:t>shortcut</a:t>
            </a:r>
            <a:endParaRPr sz="1100">
              <a:solidFill>
                <a:srgbClr val="FFFFFF"/>
              </a:solidFill>
              <a:latin typeface="Helvetica Neue"/>
              <a:ea typeface="Helvetica Neue"/>
              <a:cs typeface="Helvetica Neue"/>
              <a:sym typeface="Helvetica Neue"/>
            </a:endParaRPr>
          </a:p>
        </p:txBody>
      </p:sp>
      <p:cxnSp>
        <p:nvCxnSpPr>
          <p:cNvPr id="149" name="Google Shape;149;p31"/>
          <p:cNvCxnSpPr/>
          <p:nvPr/>
        </p:nvCxnSpPr>
        <p:spPr>
          <a:xfrm>
            <a:off x="2076075" y="3582263"/>
            <a:ext cx="958200" cy="0"/>
          </a:xfrm>
          <a:prstGeom prst="straightConnector1">
            <a:avLst/>
          </a:prstGeom>
          <a:noFill/>
          <a:ln cap="flat" cmpd="sng" w="9525">
            <a:solidFill>
              <a:srgbClr val="CCCCCC"/>
            </a:solidFill>
            <a:prstDash val="solid"/>
            <a:round/>
            <a:headEnd len="med" w="med" type="oval"/>
            <a:tailEnd len="med" w="med" type="oval"/>
          </a:ln>
        </p:spPr>
      </p:cxnSp>
      <p:sp>
        <p:nvSpPr>
          <p:cNvPr id="150" name="Google Shape;150;p31"/>
          <p:cNvSpPr/>
          <p:nvPr/>
        </p:nvSpPr>
        <p:spPr>
          <a:xfrm>
            <a:off x="3034400" y="3416963"/>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Click	</a:t>
            </a:r>
            <a:endParaRPr b="0" i="0" sz="1100" u="none" cap="none" strike="noStrike">
              <a:solidFill>
                <a:srgbClr val="222222"/>
              </a:solidFill>
              <a:latin typeface="Helvetica Neue"/>
              <a:ea typeface="Helvetica Neue"/>
              <a:cs typeface="Helvetica Neue"/>
              <a:sym typeface="Helvetica Neue"/>
            </a:endParaRPr>
          </a:p>
        </p:txBody>
      </p:sp>
      <p:cxnSp>
        <p:nvCxnSpPr>
          <p:cNvPr id="151" name="Google Shape;151;p31"/>
          <p:cNvCxnSpPr/>
          <p:nvPr/>
        </p:nvCxnSpPr>
        <p:spPr>
          <a:xfrm>
            <a:off x="2076075" y="3582263"/>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2" name="Google Shape;152;p31"/>
          <p:cNvSpPr/>
          <p:nvPr/>
        </p:nvSpPr>
        <p:spPr>
          <a:xfrm>
            <a:off x="3034400" y="3849813"/>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Change</a:t>
            </a:r>
            <a:endParaRPr b="0" i="0" sz="1100" u="none" cap="none" strike="noStrike">
              <a:solidFill>
                <a:srgbClr val="222222"/>
              </a:solidFill>
              <a:latin typeface="Helvetica Neue"/>
              <a:ea typeface="Helvetica Neue"/>
              <a:cs typeface="Helvetica Neue"/>
              <a:sym typeface="Helvetica Neue"/>
            </a:endParaRPr>
          </a:p>
        </p:txBody>
      </p:sp>
      <p:cxnSp>
        <p:nvCxnSpPr>
          <p:cNvPr id="153" name="Google Shape;153;p31"/>
          <p:cNvCxnSpPr>
            <a:endCxn id="154" idx="1"/>
          </p:cNvCxnSpPr>
          <p:nvPr/>
        </p:nvCxnSpPr>
        <p:spPr>
          <a:xfrm>
            <a:off x="2071400" y="3582163"/>
            <a:ext cx="969300" cy="865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4" name="Google Shape;154;p31"/>
          <p:cNvSpPr/>
          <p:nvPr/>
        </p:nvSpPr>
        <p:spPr>
          <a:xfrm>
            <a:off x="3040700" y="4282663"/>
            <a:ext cx="15357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Submit</a:t>
            </a:r>
            <a:endParaRPr b="0" i="0" sz="1100" u="none" cap="none" strike="noStrike">
              <a:solidFill>
                <a:srgbClr val="222222"/>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p32"/>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0" name="Google Shape;160;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1" name="Google Shape;161;p32"/>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2"/>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12</a:t>
            </a:r>
            <a:endParaRPr b="0" i="0" sz="1400" u="none" cap="none" strike="noStrike">
              <a:solidFill>
                <a:srgbClr val="000000"/>
              </a:solidFill>
              <a:latin typeface="Helvetica Neue"/>
              <a:ea typeface="Helvetica Neue"/>
              <a:cs typeface="Helvetica Neue"/>
              <a:sym typeface="Helvetica Neue"/>
            </a:endParaRPr>
          </a:p>
        </p:txBody>
      </p:sp>
      <p:sp>
        <p:nvSpPr>
          <p:cNvPr id="163" name="Google Shape;163;p32"/>
          <p:cNvSpPr txBox="1"/>
          <p:nvPr/>
        </p:nvSpPr>
        <p:spPr>
          <a:xfrm>
            <a:off x="37611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jQuery: Eventos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latin typeface="Helvetica Neue"/>
              <a:ea typeface="Helvetica Neue"/>
              <a:cs typeface="Helvetica Neue"/>
              <a:sym typeface="Helvetica Neue"/>
            </a:endParaRPr>
          </a:p>
        </p:txBody>
      </p:sp>
      <p:cxnSp>
        <p:nvCxnSpPr>
          <p:cNvPr id="164" name="Google Shape;164;p32"/>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65" name="Google Shape;165;p32"/>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66" name="Google Shape;166;p32"/>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67" name="Google Shape;167;p32"/>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68" name="Google Shape;168;p32"/>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69" name="Google Shape;169;p32"/>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2"/>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2"/>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72" name="Google Shape;172;p32"/>
          <p:cNvSpPr txBox="1"/>
          <p:nvPr/>
        </p:nvSpPr>
        <p:spPr>
          <a:xfrm>
            <a:off x="13776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jQuery y Selectores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73" name="Google Shape;173;p32"/>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4" name="Google Shape;174;p32"/>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5" name="Google Shape;175;p32"/>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6" name="Google Shape;176;p32"/>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7" name="Google Shape;177;p32"/>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78" name="Google Shape;178;p32"/>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2"/>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2"/>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13</a:t>
            </a:r>
            <a:endParaRPr b="0" i="0" sz="1400" u="none" cap="none" strike="noStrike">
              <a:solidFill>
                <a:srgbClr val="000000"/>
              </a:solidFill>
              <a:latin typeface="Helvetica Neue"/>
              <a:ea typeface="Helvetica Neue"/>
              <a:cs typeface="Helvetica Neue"/>
              <a:sym typeface="Helvetica Neue"/>
            </a:endParaRPr>
          </a:p>
        </p:txBody>
      </p:sp>
      <p:sp>
        <p:nvSpPr>
          <p:cNvPr id="181" name="Google Shape;181;p32"/>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Efectos y animaciones con jQuery</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82" name="Google Shape;182;p32"/>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3" name="Google Shape;183;p32"/>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4" name="Google Shape;184;p32"/>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5" name="Google Shape;185;p32"/>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6" name="Google Shape;186;p32"/>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87" name="Google Shape;187;p32"/>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88" name="Google Shape;188;p32"/>
          <p:cNvSpPr txBox="1"/>
          <p:nvPr/>
        </p:nvSpPr>
        <p:spPr>
          <a:xfrm>
            <a:off x="1770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 EN VIVO</a:t>
            </a:r>
            <a:endParaRPr sz="700">
              <a:latin typeface="Helvetica Neue"/>
              <a:ea typeface="Helvetica Neue"/>
              <a:cs typeface="Helvetica Neue"/>
              <a:sym typeface="Helvetica Neue"/>
            </a:endParaRPr>
          </a:p>
        </p:txBody>
      </p:sp>
      <p:pic>
        <p:nvPicPr>
          <p:cNvPr id="189" name="Google Shape;189;p32"/>
          <p:cNvPicPr preferRelativeResize="0"/>
          <p:nvPr/>
        </p:nvPicPr>
        <p:blipFill rotWithShape="1">
          <a:blip r:embed="rId5">
            <a:alphaModFix/>
          </a:blip>
          <a:srcRect b="0" l="0" r="0" t="0"/>
          <a:stretch/>
        </p:blipFill>
        <p:spPr>
          <a:xfrm>
            <a:off x="1449553" y="2472650"/>
            <a:ext cx="365625" cy="365625"/>
          </a:xfrm>
          <a:prstGeom prst="rect">
            <a:avLst/>
          </a:prstGeom>
          <a:noFill/>
          <a:ln>
            <a:noFill/>
          </a:ln>
        </p:spPr>
      </p:pic>
      <p:sp>
        <p:nvSpPr>
          <p:cNvPr id="190" name="Google Shape;190;p32"/>
          <p:cNvSpPr txBox="1"/>
          <p:nvPr/>
        </p:nvSpPr>
        <p:spPr>
          <a:xfrm>
            <a:off x="4056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191" name="Google Shape;191;p32"/>
          <p:cNvPicPr preferRelativeResize="0"/>
          <p:nvPr/>
        </p:nvPicPr>
        <p:blipFill rotWithShape="1">
          <a:blip r:embed="rId5">
            <a:alphaModFix/>
          </a:blip>
          <a:srcRect b="0" l="0" r="0" t="0"/>
          <a:stretch/>
        </p:blipFill>
        <p:spPr>
          <a:xfrm>
            <a:off x="3735553" y="2472650"/>
            <a:ext cx="365625" cy="365625"/>
          </a:xfrm>
          <a:prstGeom prst="rect">
            <a:avLst/>
          </a:prstGeom>
          <a:noFill/>
          <a:ln>
            <a:noFill/>
          </a:ln>
        </p:spPr>
      </p:pic>
      <p:sp>
        <p:nvSpPr>
          <p:cNvPr id="192" name="Google Shape;192;p32"/>
          <p:cNvSpPr txBox="1"/>
          <p:nvPr/>
        </p:nvSpPr>
        <p:spPr>
          <a:xfrm>
            <a:off x="6647550" y="2520400"/>
            <a:ext cx="13161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EJEMPLOS EN VIVO</a:t>
            </a:r>
            <a:endParaRPr sz="700">
              <a:solidFill>
                <a:schemeClr val="dk1"/>
              </a:solidFill>
              <a:latin typeface="Helvetica Neue"/>
              <a:ea typeface="Helvetica Neue"/>
              <a:cs typeface="Helvetica Neue"/>
              <a:sym typeface="Helvetica Neue"/>
            </a:endParaRPr>
          </a:p>
        </p:txBody>
      </p:sp>
      <p:pic>
        <p:nvPicPr>
          <p:cNvPr id="193" name="Google Shape;193;p32"/>
          <p:cNvPicPr preferRelativeResize="0"/>
          <p:nvPr/>
        </p:nvPicPr>
        <p:blipFill rotWithShape="1">
          <a:blip r:embed="rId5">
            <a:alphaModFix/>
          </a:blip>
          <a:srcRect b="0" l="0" r="0" t="0"/>
          <a:stretch/>
        </p:blipFill>
        <p:spPr>
          <a:xfrm>
            <a:off x="6326353" y="2472650"/>
            <a:ext cx="365625" cy="365625"/>
          </a:xfrm>
          <a:prstGeom prst="rect">
            <a:avLst/>
          </a:prstGeom>
          <a:noFill/>
          <a:ln>
            <a:noFill/>
          </a:ln>
        </p:spPr>
      </p:pic>
      <p:sp>
        <p:nvSpPr>
          <p:cNvPr id="194" name="Google Shape;194;p32"/>
          <p:cNvSpPr txBox="1"/>
          <p:nvPr/>
        </p:nvSpPr>
        <p:spPr>
          <a:xfrm>
            <a:off x="66889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5" name="Google Shape;195;p32"/>
          <p:cNvPicPr preferRelativeResize="0"/>
          <p:nvPr/>
        </p:nvPicPr>
        <p:blipFill rotWithShape="1">
          <a:blip r:embed="rId6">
            <a:alphaModFix/>
          </a:blip>
          <a:srcRect b="0" l="0" r="0" t="0"/>
          <a:stretch/>
        </p:blipFill>
        <p:spPr>
          <a:xfrm>
            <a:off x="1550975" y="3001750"/>
            <a:ext cx="306000" cy="306000"/>
          </a:xfrm>
          <a:prstGeom prst="rect">
            <a:avLst/>
          </a:prstGeom>
          <a:noFill/>
          <a:ln>
            <a:noFill/>
          </a:ln>
        </p:spPr>
      </p:pic>
      <p:sp>
        <p:nvSpPr>
          <p:cNvPr id="196" name="Google Shape;196;p32"/>
          <p:cNvSpPr txBox="1"/>
          <p:nvPr/>
        </p:nvSpPr>
        <p:spPr>
          <a:xfrm>
            <a:off x="1869513" y="3089188"/>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JQUERY</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97" name="Google Shape;197;p32"/>
          <p:cNvSpPr txBox="1"/>
          <p:nvPr/>
        </p:nvSpPr>
        <p:spPr>
          <a:xfrm>
            <a:off x="4113638" y="289485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INCORPORAR JQUERY AL PROYECTO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8" name="Google Shape;198;p32"/>
          <p:cNvPicPr preferRelativeResize="0"/>
          <p:nvPr/>
        </p:nvPicPr>
        <p:blipFill rotWithShape="1">
          <a:blip r:embed="rId7">
            <a:alphaModFix/>
          </a:blip>
          <a:srcRect b="0" l="0" r="0" t="0"/>
          <a:stretch/>
        </p:blipFill>
        <p:spPr>
          <a:xfrm>
            <a:off x="3818038" y="3009588"/>
            <a:ext cx="307150" cy="307150"/>
          </a:xfrm>
          <a:prstGeom prst="rect">
            <a:avLst/>
          </a:prstGeom>
          <a:noFill/>
          <a:ln>
            <a:noFill/>
          </a:ln>
        </p:spPr>
      </p:pic>
      <p:pic>
        <p:nvPicPr>
          <p:cNvPr id="199" name="Google Shape;199;p32"/>
          <p:cNvPicPr preferRelativeResize="0"/>
          <p:nvPr/>
        </p:nvPicPr>
        <p:blipFill rotWithShape="1">
          <a:blip r:embed="rId6">
            <a:alphaModFix/>
          </a:blip>
          <a:srcRect b="0" l="0" r="0" t="0"/>
          <a:stretch/>
        </p:blipFill>
        <p:spPr>
          <a:xfrm>
            <a:off x="6427775" y="3001750"/>
            <a:ext cx="306000" cy="306000"/>
          </a:xfrm>
          <a:prstGeom prst="rect">
            <a:avLst/>
          </a:prstGeom>
          <a:noFill/>
          <a:ln>
            <a:noFill/>
          </a:ln>
        </p:spPr>
      </p:pic>
      <p:sp>
        <p:nvSpPr>
          <p:cNvPr id="200" name="Google Shape;200;p32"/>
          <p:cNvSpPr txBox="1"/>
          <p:nvPr/>
        </p:nvSpPr>
        <p:spPr>
          <a:xfrm>
            <a:off x="6746313" y="3089188"/>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ANIMACIONES EN JQUERY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4" name="Shape 204"/>
        <p:cNvGrpSpPr/>
        <p:nvPr/>
      </p:nvGrpSpPr>
      <p:grpSpPr>
        <a:xfrm>
          <a:off x="0" y="0"/>
          <a:ext cx="0" cy="0"/>
          <a:chOff x="0" y="0"/>
          <a:chExt cx="0" cy="0"/>
        </a:xfrm>
      </p:grpSpPr>
      <p:sp>
        <p:nvSpPr>
          <p:cNvPr id="205" name="Google Shape;205;p33"/>
          <p:cNvSpPr txBox="1"/>
          <p:nvPr/>
        </p:nvSpPr>
        <p:spPr>
          <a:xfrm>
            <a:off x="809550" y="1679275"/>
            <a:ext cx="7524900" cy="108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HERRAMIENTAS DE LA CLASE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GB" sz="1500">
                <a:latin typeface="Helvetica Neue"/>
                <a:ea typeface="Helvetica Neue"/>
                <a:cs typeface="Helvetica Neue"/>
                <a:sym typeface="Helvetica Neue"/>
              </a:rPr>
              <a:t>Les compartimos algunos recursos para acompañar la clase</a:t>
            </a:r>
            <a:endParaRPr sz="1800">
              <a:latin typeface="Helvetica Neue Light"/>
              <a:ea typeface="Helvetica Neue Light"/>
              <a:cs typeface="Helvetica Neue Light"/>
              <a:sym typeface="Helvetica Neue Light"/>
            </a:endParaRPr>
          </a:p>
        </p:txBody>
      </p:sp>
      <p:pic>
        <p:nvPicPr>
          <p:cNvPr id="206" name="Google Shape;206;p33"/>
          <p:cNvPicPr preferRelativeResize="0"/>
          <p:nvPr/>
        </p:nvPicPr>
        <p:blipFill rotWithShape="1">
          <a:blip r:embed="rId3">
            <a:alphaModFix/>
          </a:blip>
          <a:srcRect b="0" l="0" r="0" t="0"/>
          <a:stretch/>
        </p:blipFill>
        <p:spPr>
          <a:xfrm>
            <a:off x="7748400" y="4727300"/>
            <a:ext cx="1186526" cy="330675"/>
          </a:xfrm>
          <a:prstGeom prst="rect">
            <a:avLst/>
          </a:prstGeom>
          <a:noFill/>
          <a:ln>
            <a:noFill/>
          </a:ln>
        </p:spPr>
      </p:pic>
      <p:pic>
        <p:nvPicPr>
          <p:cNvPr id="207" name="Google Shape;207;p33"/>
          <p:cNvPicPr preferRelativeResize="0"/>
          <p:nvPr/>
        </p:nvPicPr>
        <p:blipFill rotWithShape="1">
          <a:blip r:embed="rId4">
            <a:alphaModFix/>
          </a:blip>
          <a:srcRect b="0" l="0" r="0" t="0"/>
          <a:stretch/>
        </p:blipFill>
        <p:spPr>
          <a:xfrm>
            <a:off x="3978738" y="492750"/>
            <a:ext cx="1186525" cy="1186525"/>
          </a:xfrm>
          <a:prstGeom prst="rect">
            <a:avLst/>
          </a:prstGeom>
          <a:noFill/>
          <a:ln>
            <a:noFill/>
          </a:ln>
        </p:spPr>
      </p:pic>
      <p:sp>
        <p:nvSpPr>
          <p:cNvPr id="208" name="Google Shape;208;p33"/>
          <p:cNvSpPr txBox="1"/>
          <p:nvPr/>
        </p:nvSpPr>
        <p:spPr>
          <a:xfrm>
            <a:off x="2668050" y="2927625"/>
            <a:ext cx="38079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Guión de clase Nº 12 </a:t>
            </a:r>
            <a:r>
              <a:rPr lang="en-GB" sz="1800" u="sng">
                <a:solidFill>
                  <a:schemeClr val="hlink"/>
                </a:solidFill>
                <a:latin typeface="Helvetica Neue Light"/>
                <a:ea typeface="Helvetica Neue Light"/>
                <a:cs typeface="Helvetica Neue Light"/>
                <a:sym typeface="Helvetica Neue Light"/>
                <a:hlinkClick r:id="rId5"/>
              </a:rPr>
              <a:t>aquí</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Quizz de clase Nº 12 </a:t>
            </a:r>
            <a:r>
              <a:rPr lang="en-GB" sz="1800" u="sng">
                <a:solidFill>
                  <a:schemeClr val="hlink"/>
                </a:solidFill>
                <a:latin typeface="Helvetica Neue Light"/>
                <a:ea typeface="Helvetica Neue Light"/>
                <a:cs typeface="Helvetica Neue Light"/>
                <a:sym typeface="Helvetica Neue Light"/>
                <a:hlinkClick r:id="rId6"/>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Booklet de Javascript </a:t>
            </a:r>
            <a:r>
              <a:rPr lang="en-GB" sz="1800" u="sng">
                <a:solidFill>
                  <a:schemeClr val="accent5"/>
                </a:solidFill>
                <a:latin typeface="Helvetica Neue Light"/>
                <a:ea typeface="Helvetica Neue Light"/>
                <a:cs typeface="Helvetica Neue Light"/>
                <a:sym typeface="Helvetica Neue Light"/>
                <a:hlinkClick r:id="rId7">
                  <a:extLst>
                    <a:ext uri="{A12FA001-AC4F-418D-AE19-62706E023703}">
                      <ahyp:hlinkClr val="tx"/>
                    </a:ext>
                  </a:extLst>
                </a:hlinkClick>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FAQs de Javascript </a:t>
            </a:r>
            <a:r>
              <a:rPr lang="en-GB" sz="1800" u="sng">
                <a:solidFill>
                  <a:schemeClr val="accent5"/>
                </a:solidFill>
                <a:latin typeface="Helvetica Neue Light"/>
                <a:ea typeface="Helvetica Neue Light"/>
                <a:cs typeface="Helvetica Neue Light"/>
                <a:sym typeface="Helvetica Neue Light"/>
                <a:hlinkClick r:id="rId8">
                  <a:extLst>
                    <a:ext uri="{A12FA001-AC4F-418D-AE19-62706E023703}">
                      <ahyp:hlinkClr val="tx"/>
                    </a:ext>
                  </a:extLst>
                </a:hlinkClick>
              </a:rPr>
              <a:t>aquí</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