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Anton"/>
      <p:regular r:id="rId47"/>
    </p:embeddedFont>
    <p:embeddedFont>
      <p:font typeface="Lato"/>
      <p:regular r:id="rId48"/>
      <p:bold r:id="rId49"/>
      <p:italic r:id="rId50"/>
      <p:boldItalic r:id="rId51"/>
    </p:embeddedFont>
    <p:embeddedFont>
      <p:font typeface="Lato Light"/>
      <p:regular r:id="rId52"/>
      <p:bold r:id="rId53"/>
      <p:italic r:id="rId54"/>
      <p:boldItalic r:id="rId55"/>
    </p:embeddedFont>
    <p:embeddedFont>
      <p:font typeface="Didact Gothic"/>
      <p:regular r:id="rId56"/>
    </p:embeddedFont>
    <p:embeddedFont>
      <p:font typeface="Helvetica Neue"/>
      <p:regular r:id="rId57"/>
      <p:bold r:id="rId58"/>
      <p:italic r:id="rId59"/>
      <p:boldItalic r:id="rId60"/>
    </p:embeddedFont>
    <p:embeddedFont>
      <p:font typeface="Helvetica Neue Light"/>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4ACAEA-311E-4352-9B92-846D593ACB4C}">
  <a:tblStyle styleId="{D64ACAEA-311E-4352-9B92-846D593ACB4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Anton-regular.fntdata"/><Relationship Id="rId49"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bold.fntdata"/><Relationship Id="rId61" Type="http://schemas.openxmlformats.org/officeDocument/2006/relationships/font" Target="fonts/HelveticaNeueLight-regular.fntdata"/><Relationship Id="rId20" Type="http://schemas.openxmlformats.org/officeDocument/2006/relationships/slide" Target="slides/slide14.xml"/><Relationship Id="rId64" Type="http://schemas.openxmlformats.org/officeDocument/2006/relationships/font" Target="fonts/HelveticaNeueLight-boldItalic.fntdata"/><Relationship Id="rId63" Type="http://schemas.openxmlformats.org/officeDocument/2006/relationships/font" Target="fonts/HelveticaNeue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LatoLight-bold.fntdata"/><Relationship Id="rId52" Type="http://schemas.openxmlformats.org/officeDocument/2006/relationships/font" Target="fonts/LatoLight-regular.fntdata"/><Relationship Id="rId11" Type="http://schemas.openxmlformats.org/officeDocument/2006/relationships/slide" Target="slides/slide5.xml"/><Relationship Id="rId55" Type="http://schemas.openxmlformats.org/officeDocument/2006/relationships/font" Target="fonts/LatoLight-boldItalic.fntdata"/><Relationship Id="rId10" Type="http://schemas.openxmlformats.org/officeDocument/2006/relationships/slide" Target="slides/slide4.xml"/><Relationship Id="rId54" Type="http://schemas.openxmlformats.org/officeDocument/2006/relationships/font" Target="fonts/LatoLight-italic.fntdata"/><Relationship Id="rId13" Type="http://schemas.openxmlformats.org/officeDocument/2006/relationships/slide" Target="slides/slide7.xml"/><Relationship Id="rId57" Type="http://schemas.openxmlformats.org/officeDocument/2006/relationships/font" Target="fonts/HelveticaNeue-regular.fntdata"/><Relationship Id="rId12" Type="http://schemas.openxmlformats.org/officeDocument/2006/relationships/slide" Target="slides/slide6.xml"/><Relationship Id="rId56" Type="http://schemas.openxmlformats.org/officeDocument/2006/relationships/font" Target="fonts/DidactGothic-regular.fntdata"/><Relationship Id="rId15" Type="http://schemas.openxmlformats.org/officeDocument/2006/relationships/slide" Target="slides/slide9.xml"/><Relationship Id="rId59" Type="http://schemas.openxmlformats.org/officeDocument/2006/relationships/font" Target="fonts/HelveticaNeue-italic.fntdata"/><Relationship Id="rId14" Type="http://schemas.openxmlformats.org/officeDocument/2006/relationships/slide" Target="slides/slide8.xml"/><Relationship Id="rId58" Type="http://schemas.openxmlformats.org/officeDocument/2006/relationships/font" Target="fonts/HelveticaNeue-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411a61a0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5411a61a05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411a61a0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5411a61a05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972049e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972049e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767321f65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767321f65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bbd27fc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bbd27fc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c4bf910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c4bf910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c4bf910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c4bf910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972ade0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972ade0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972ade0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972ade0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c4bf91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bc4bf9101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972ade0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972ade0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411a61a0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5411a61a05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c4bf910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c4bf910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972ade04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972ade04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972ade04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972ade04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c4bf910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bc4bf9101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2db41e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b2db41e0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ce4b41e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ece4b41e5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5411a61a0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5411a61a05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8972ade0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972ade0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918dbca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918dbca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972ade0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972ade0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411a61a0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5411a61a05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972ade04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972ade04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972ade04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972ade04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411a61a0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5411a61a05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5411a61a0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5411a61a05_0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411a61a05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5411a61a05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Usar la clase correspondiente a la entrega intermedia del proyecto final.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5411a61a0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5411a61a05_0_4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5411a61a05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5411a61a05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cc84d68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bcc84d68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bcc84d68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bcc84d68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5411a61a05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5411a61a05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411a61a0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5411a61a05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5411a61a0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5411a61a05_0_5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411a61a0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5411a61a05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411a61a0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5411a61a05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411a61a0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5411a61a05_0_6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86864a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a86864a7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ecce820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eecce820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jsonplaceholder.typicode.com/posts" TargetMode="External"/><Relationship Id="rId4" Type="http://schemas.openxmlformats.org/officeDocument/2006/relationships/hyperlink" Target="https://jsonplaceholder.typicode.com/posts" TargetMode="External"/><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hyperlink" Target="https://plataforma.coderhouse.com/video-tutoriales" TargetMode="External"/><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jsonplaceholder.typicode.com/posts" TargetMode="Externa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jsonplaceholder.typicode.com/" TargetMode="External"/><Relationship Id="rId4" Type="http://schemas.openxmlformats.org/officeDocument/2006/relationships/hyperlink" Target="https://hp-api.herokuapp.com/" TargetMode="External"/><Relationship Id="rId5" Type="http://schemas.openxmlformats.org/officeDocument/2006/relationships/image" Target="../media/image8.png"/><Relationship Id="rId6"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developer.mozilla.org/es/docs/Web/Guide/AJAX/Primeros_Pasos" TargetMode="External"/><Relationship Id="rId10" Type="http://schemas.openxmlformats.org/officeDocument/2006/relationships/hyperlink" Target="https://www.notion.so/coderhouse/Repositorio-de-Contenidos-ba8d3057a1e34049944ee4ba3a575999" TargetMode="External"/><Relationship Id="rId9" Type="http://schemas.openxmlformats.org/officeDocument/2006/relationships/image" Target="../media/image45.png"/><Relationship Id="rId5" Type="http://schemas.openxmlformats.org/officeDocument/2006/relationships/hyperlink" Target="https://jsonplaceholder.typicode.com/" TargetMode="External"/><Relationship Id="rId6" Type="http://schemas.openxmlformats.org/officeDocument/2006/relationships/hyperlink" Target="https://marketplace.visualstudio.com/items?itemName=ritwickdey.LiveServer" TargetMode="External"/><Relationship Id="rId7" Type="http://schemas.openxmlformats.org/officeDocument/2006/relationships/image" Target="../media/image32.png"/><Relationship Id="rId8"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hyperlink" Target="https://docs.google.com/document/d/19pMhDUOz0E63mMm9PzcVRZEmxyvTxeLk/edit?usp=sharing&amp;ouid=118038072515497498973&amp;rtpof=true&amp;sd=true" TargetMode="External"/><Relationship Id="rId6" Type="http://schemas.openxmlformats.org/officeDocument/2006/relationships/hyperlink" Target="https://forms.gle/Yb3iC7bGurfLPnDa6" TargetMode="External"/><Relationship Id="rId7" Type="http://schemas.openxmlformats.org/officeDocument/2006/relationships/hyperlink" Target="https://drive.google.com/drive/folders/1jIH9-1B7r39bzu1td2P1Nc1a-eDInnzD?usp=sharing" TargetMode="External"/><Relationship Id="rId8" Type="http://schemas.openxmlformats.org/officeDocument/2006/relationships/hyperlink" Target="https://docs.google.com/document/d/1aJ5X0ZnK_auCcBxw2rP-QxiyzDMJosejr6Otx3jThz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AJAX</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nvSpPr>
        <p:spPr>
          <a:xfrm>
            <a:off x="4554950" y="626325"/>
            <a:ext cx="4589100" cy="38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AJAX significa JavaScript asincrónico y XML (Asynchronous JavaScript and XML). Es un </a:t>
            </a:r>
            <a:r>
              <a:rPr lang="en-GB" sz="1900">
                <a:solidFill>
                  <a:schemeClr val="dk1"/>
                </a:solidFill>
                <a:highlight>
                  <a:schemeClr val="accent6"/>
                </a:highlight>
                <a:latin typeface="Helvetica Neue Light"/>
                <a:ea typeface="Helvetica Neue Light"/>
                <a:cs typeface="Helvetica Neue Light"/>
                <a:sym typeface="Helvetica Neue Light"/>
              </a:rPr>
              <a:t>conjunto de técnicas de desarrollo que permiten que las aplicaciones web funcionen de forma asincrónica, </a:t>
            </a:r>
            <a:r>
              <a:rPr lang="en-GB" sz="1900">
                <a:solidFill>
                  <a:schemeClr val="dk1"/>
                </a:solidFill>
                <a:highlight>
                  <a:schemeClr val="accent6"/>
                </a:highlight>
                <a:latin typeface="Helvetica Neue Light"/>
                <a:ea typeface="Helvetica Neue Light"/>
                <a:cs typeface="Helvetica Neue Light"/>
                <a:sym typeface="Helvetica Neue Light"/>
              </a:rPr>
              <a:t>pudiendo</a:t>
            </a:r>
            <a:r>
              <a:rPr lang="en-GB" sz="1900">
                <a:solidFill>
                  <a:schemeClr val="dk1"/>
                </a:solidFill>
                <a:highlight>
                  <a:schemeClr val="accent6"/>
                </a:highlight>
                <a:latin typeface="Helvetica Neue Light"/>
                <a:ea typeface="Helvetica Neue Light"/>
                <a:cs typeface="Helvetica Neue Light"/>
                <a:sym typeface="Helvetica Neue Light"/>
              </a:rPr>
              <a:t> procesar tareas en segundo plano</a:t>
            </a:r>
            <a:r>
              <a:rPr lang="en-GB" sz="1900">
                <a:solidFill>
                  <a:schemeClr val="dk1"/>
                </a:solidFill>
                <a:highlight>
                  <a:srgbClr val="FFFFFF"/>
                </a:highlight>
                <a:latin typeface="Helvetica Neue Light"/>
                <a:ea typeface="Helvetica Neue Light"/>
                <a:cs typeface="Helvetica Neue Light"/>
                <a:sym typeface="Helvetica Neue Light"/>
              </a:rPr>
              <a:t>. </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Un proceso </a:t>
            </a:r>
            <a:r>
              <a:rPr lang="en-GB" sz="1900">
                <a:solidFill>
                  <a:schemeClr val="dk1"/>
                </a:solidFill>
                <a:highlight>
                  <a:srgbClr val="FFFFFF"/>
                </a:highlight>
                <a:latin typeface="Helvetica Neue Light"/>
                <a:ea typeface="Helvetica Neue Light"/>
                <a:cs typeface="Helvetica Neue Light"/>
                <a:sym typeface="Helvetica Neue Light"/>
              </a:rPr>
              <a:t>asíncrono</a:t>
            </a:r>
            <a:r>
              <a:rPr lang="en-GB" sz="1900">
                <a:solidFill>
                  <a:schemeClr val="dk1"/>
                </a:solidFill>
                <a:highlight>
                  <a:srgbClr val="FFFFFF"/>
                </a:highlight>
                <a:latin typeface="Helvetica Neue Light"/>
                <a:ea typeface="Helvetica Neue Light"/>
                <a:cs typeface="Helvetica Neue Light"/>
                <a:sym typeface="Helvetica Neue Light"/>
              </a:rPr>
              <a:t> tiene la </a:t>
            </a:r>
            <a:r>
              <a:rPr lang="en-GB" sz="1900">
                <a:solidFill>
                  <a:schemeClr val="dk1"/>
                </a:solidFill>
                <a:highlight>
                  <a:srgbClr val="FFFFFF"/>
                </a:highlight>
                <a:latin typeface="Helvetica Neue Light"/>
                <a:ea typeface="Helvetica Neue Light"/>
                <a:cs typeface="Helvetica Neue Light"/>
                <a:sym typeface="Helvetica Neue Light"/>
              </a:rPr>
              <a:t>característica</a:t>
            </a:r>
            <a:r>
              <a:rPr lang="en-GB" sz="1900">
                <a:solidFill>
                  <a:schemeClr val="dk1"/>
                </a:solidFill>
                <a:highlight>
                  <a:srgbClr val="FFFFFF"/>
                </a:highlight>
                <a:latin typeface="Helvetica Neue Light"/>
                <a:ea typeface="Helvetica Neue Light"/>
                <a:cs typeface="Helvetica Neue Light"/>
                <a:sym typeface="Helvetica Neue Light"/>
              </a:rPr>
              <a:t> de no generar tiempo de espera por la respuesta. Como resultado, cualquier app o web que use AJAX puede enviar y recibir datos del servidor sin la necesidad de volver a cargar toda la página.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220" name="Google Shape;220;p35"/>
          <p:cNvSpPr txBox="1"/>
          <p:nvPr/>
        </p:nvSpPr>
        <p:spPr>
          <a:xfrm>
            <a:off x="4422050" y="86025"/>
            <a:ext cx="45891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¿QUÉ ES AJAX?</a:t>
            </a:r>
            <a:endParaRPr i="1" sz="2600">
              <a:latin typeface="Anton"/>
              <a:ea typeface="Anton"/>
              <a:cs typeface="Anton"/>
              <a:sym typeface="Anton"/>
            </a:endParaRPr>
          </a:p>
        </p:txBody>
      </p:sp>
      <p:pic>
        <p:nvPicPr>
          <p:cNvPr id="221" name="Google Shape;221;p35"/>
          <p:cNvPicPr preferRelativeResize="0"/>
          <p:nvPr/>
        </p:nvPicPr>
        <p:blipFill>
          <a:blip r:embed="rId3">
            <a:alphaModFix/>
          </a:blip>
          <a:stretch>
            <a:fillRect/>
          </a:stretch>
        </p:blipFill>
        <p:spPr>
          <a:xfrm>
            <a:off x="7820500" y="4766775"/>
            <a:ext cx="1186526" cy="330675"/>
          </a:xfrm>
          <a:prstGeom prst="rect">
            <a:avLst/>
          </a:prstGeom>
          <a:noFill/>
          <a:ln>
            <a:noFill/>
          </a:ln>
        </p:spPr>
      </p:pic>
      <p:pic>
        <p:nvPicPr>
          <p:cNvPr id="222" name="Google Shape;222;p35"/>
          <p:cNvPicPr preferRelativeResize="0"/>
          <p:nvPr/>
        </p:nvPicPr>
        <p:blipFill>
          <a:blip r:embed="rId4">
            <a:alphaModFix/>
          </a:blip>
          <a:stretch>
            <a:fillRect/>
          </a:stretch>
        </p:blipFill>
        <p:spPr>
          <a:xfrm>
            <a:off x="0" y="0"/>
            <a:ext cx="437810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750025" y="961725"/>
            <a:ext cx="8297100" cy="121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Antes de ver cómo utilizar AJAX, debemos entender cómo se envían los datos al servidor mediante AJAX. </a:t>
            </a:r>
            <a:r>
              <a:rPr lang="en-GB" sz="1900">
                <a:solidFill>
                  <a:schemeClr val="dk1"/>
                </a:solidFill>
                <a:highlight>
                  <a:srgbClr val="E0FF00"/>
                </a:highlight>
                <a:latin typeface="Helvetica Neue Light"/>
                <a:ea typeface="Helvetica Neue Light"/>
                <a:cs typeface="Helvetica Neue Light"/>
                <a:sym typeface="Helvetica Neue Light"/>
              </a:rPr>
              <a:t>Se utiliza el protocolo HTTP para comunicarnos con el servidor. Con HTTP empleamos métodos (llamados métodos de petición) para acceder o enviar </a:t>
            </a:r>
            <a:r>
              <a:rPr lang="en-GB" sz="1900">
                <a:solidFill>
                  <a:schemeClr val="dk1"/>
                </a:solidFill>
                <a:highlight>
                  <a:srgbClr val="E0FF00"/>
                </a:highlight>
                <a:latin typeface="Helvetica Neue Light"/>
                <a:ea typeface="Helvetica Neue Light"/>
                <a:cs typeface="Helvetica Neue Light"/>
                <a:sym typeface="Helvetica Neue Light"/>
              </a:rPr>
              <a:t>recursos e </a:t>
            </a:r>
            <a:r>
              <a:rPr lang="en-GB" sz="1900">
                <a:solidFill>
                  <a:schemeClr val="dk1"/>
                </a:solidFill>
                <a:highlight>
                  <a:srgbClr val="E0FF00"/>
                </a:highlight>
                <a:latin typeface="Helvetica Neue Light"/>
                <a:ea typeface="Helvetica Neue Light"/>
                <a:cs typeface="Helvetica Neue Light"/>
                <a:sym typeface="Helvetica Neue Light"/>
              </a:rPr>
              <a:t>información al servidor.</a:t>
            </a:r>
            <a:endParaRPr sz="1900">
              <a:solidFill>
                <a:schemeClr val="dk1"/>
              </a:solidFill>
              <a:highlight>
                <a:srgbClr val="E0FF00"/>
              </a:highlight>
              <a:latin typeface="Helvetica Neue Light"/>
              <a:ea typeface="Helvetica Neue Light"/>
              <a:cs typeface="Helvetica Neue Light"/>
              <a:sym typeface="Helvetica Neue Light"/>
            </a:endParaRPr>
          </a:p>
        </p:txBody>
      </p:sp>
      <p:sp>
        <p:nvSpPr>
          <p:cNvPr id="228" name="Google Shape;228;p36"/>
          <p:cNvSpPr txBox="1"/>
          <p:nvPr/>
        </p:nvSpPr>
        <p:spPr>
          <a:xfrm>
            <a:off x="-25" y="13335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COMUNICACIÓN</a:t>
            </a:r>
            <a:r>
              <a:rPr i="1" lang="en-GB" sz="4500">
                <a:latin typeface="Anton"/>
                <a:ea typeface="Anton"/>
                <a:cs typeface="Anton"/>
                <a:sym typeface="Anton"/>
              </a:rPr>
              <a:t>  CON EL SERVIDOR</a:t>
            </a:r>
            <a:endParaRPr i="1" sz="4500">
              <a:latin typeface="Anton"/>
              <a:ea typeface="Anton"/>
              <a:cs typeface="Anton"/>
              <a:sym typeface="Anton"/>
            </a:endParaRPr>
          </a:p>
        </p:txBody>
      </p:sp>
      <p:pic>
        <p:nvPicPr>
          <p:cNvPr id="229" name="Google Shape;229;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0" name="Google Shape;230;p36"/>
          <p:cNvPicPr preferRelativeResize="0"/>
          <p:nvPr/>
        </p:nvPicPr>
        <p:blipFill>
          <a:blip r:embed="rId4">
            <a:alphaModFix/>
          </a:blip>
          <a:stretch>
            <a:fillRect/>
          </a:stretch>
        </p:blipFill>
        <p:spPr>
          <a:xfrm>
            <a:off x="2418225" y="2440400"/>
            <a:ext cx="4645054" cy="2641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nvSpPr>
        <p:spPr>
          <a:xfrm>
            <a:off x="1671825" y="13334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GET</a:t>
            </a:r>
            <a:endParaRPr i="1" sz="4500">
              <a:latin typeface="Anton"/>
              <a:ea typeface="Anton"/>
              <a:cs typeface="Anton"/>
              <a:sym typeface="Anton"/>
            </a:endParaRPr>
          </a:p>
        </p:txBody>
      </p:sp>
      <p:pic>
        <p:nvPicPr>
          <p:cNvPr id="236" name="Google Shape;236;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7" name="Google Shape;237;p37"/>
          <p:cNvSpPr txBox="1"/>
          <p:nvPr/>
        </p:nvSpPr>
        <p:spPr>
          <a:xfrm>
            <a:off x="750025" y="961725"/>
            <a:ext cx="8297100" cy="121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El método GET sirve para solicitar una representación de un recurso específico del servidor. Las peticiones que usan </a:t>
            </a:r>
            <a:r>
              <a:rPr lang="en-GB" sz="1900">
                <a:solidFill>
                  <a:schemeClr val="dk1"/>
                </a:solidFill>
                <a:highlight>
                  <a:srgbClr val="E0FF00"/>
                </a:highlight>
                <a:latin typeface="Helvetica Neue Light"/>
                <a:ea typeface="Helvetica Neue Light"/>
                <a:cs typeface="Helvetica Neue Light"/>
                <a:sym typeface="Helvetica Neue Light"/>
              </a:rPr>
              <a:t>el método GET son para acceder a datos, </a:t>
            </a:r>
            <a:r>
              <a:rPr lang="en-GB" sz="1900">
                <a:solidFill>
                  <a:schemeClr val="dk1"/>
                </a:solidFill>
                <a:highlight>
                  <a:srgbClr val="E0FF00"/>
                </a:highlight>
                <a:latin typeface="Helvetica Neue Light"/>
                <a:ea typeface="Helvetica Neue Light"/>
                <a:cs typeface="Helvetica Neue Light"/>
                <a:sym typeface="Helvetica Neue Light"/>
              </a:rPr>
              <a:t>páginas o imágenes*/, entre otros</a:t>
            </a:r>
            <a:r>
              <a:rPr lang="en-GB" sz="1900">
                <a:solidFill>
                  <a:schemeClr val="dk1"/>
                </a:solidFill>
                <a:highlight>
                  <a:srgbClr val="E0FF00"/>
                </a:highlight>
                <a:latin typeface="Helvetica Neue Light"/>
                <a:ea typeface="Helvetica Neue Light"/>
                <a:cs typeface="Helvetica Neue Light"/>
                <a:sym typeface="Helvetica Neue Light"/>
              </a:rPr>
              <a:t>. Cada vez que utilizamos el navegador para acceder a una </a:t>
            </a:r>
            <a:r>
              <a:rPr lang="en-GB" sz="1900">
                <a:solidFill>
                  <a:schemeClr val="dk1"/>
                </a:solidFill>
                <a:highlight>
                  <a:srgbClr val="E0FF00"/>
                </a:highlight>
                <a:latin typeface="Helvetica Neue Light"/>
                <a:ea typeface="Helvetica Neue Light"/>
                <a:cs typeface="Helvetica Neue Light"/>
                <a:sym typeface="Helvetica Neue Light"/>
              </a:rPr>
              <a:t>dirección</a:t>
            </a:r>
            <a:r>
              <a:rPr lang="en-GB" sz="1900">
                <a:solidFill>
                  <a:schemeClr val="dk1"/>
                </a:solidFill>
                <a:highlight>
                  <a:srgbClr val="E0FF00"/>
                </a:highlight>
                <a:latin typeface="Helvetica Neue Light"/>
                <a:ea typeface="Helvetica Neue Light"/>
                <a:cs typeface="Helvetica Neue Light"/>
                <a:sym typeface="Helvetica Neue Light"/>
              </a:rPr>
              <a:t> web utilizamos el método GET</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E0FF00"/>
              </a:highlight>
              <a:latin typeface="Helvetica Neue Light"/>
              <a:ea typeface="Helvetica Neue Light"/>
              <a:cs typeface="Helvetica Neue Light"/>
              <a:sym typeface="Helvetica Neue Light"/>
            </a:endParaRPr>
          </a:p>
        </p:txBody>
      </p:sp>
      <p:pic>
        <p:nvPicPr>
          <p:cNvPr id="238" name="Google Shape;238;p37"/>
          <p:cNvPicPr preferRelativeResize="0"/>
          <p:nvPr/>
        </p:nvPicPr>
        <p:blipFill>
          <a:blip r:embed="rId4">
            <a:alphaModFix/>
          </a:blip>
          <a:stretch>
            <a:fillRect/>
          </a:stretch>
        </p:blipFill>
        <p:spPr>
          <a:xfrm>
            <a:off x="373050" y="2876800"/>
            <a:ext cx="8397910" cy="98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nvSpPr>
        <p:spPr>
          <a:xfrm>
            <a:off x="1671825" y="133346"/>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MÉTODO POST</a:t>
            </a:r>
            <a:endParaRPr i="1" sz="4500">
              <a:latin typeface="Anton"/>
              <a:ea typeface="Anton"/>
              <a:cs typeface="Anton"/>
              <a:sym typeface="Anton"/>
            </a:endParaRPr>
          </a:p>
        </p:txBody>
      </p:sp>
      <p:pic>
        <p:nvPicPr>
          <p:cNvPr id="244" name="Google Shape;24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5" name="Google Shape;245;p38"/>
          <p:cNvSpPr txBox="1"/>
          <p:nvPr/>
        </p:nvSpPr>
        <p:spPr>
          <a:xfrm>
            <a:off x="750025" y="961725"/>
            <a:ext cx="8297100" cy="121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E0FF00"/>
                </a:highlight>
                <a:latin typeface="Helvetica Neue Light"/>
                <a:ea typeface="Helvetica Neue Light"/>
                <a:cs typeface="Helvetica Neue Light"/>
                <a:sym typeface="Helvetica Neue Light"/>
              </a:rPr>
              <a:t>El método POST sirve para enviar datos al servidor</a:t>
            </a:r>
            <a:r>
              <a:rPr lang="en-GB" sz="1900">
                <a:solidFill>
                  <a:schemeClr val="dk1"/>
                </a:solidFill>
                <a:highlight>
                  <a:srgbClr val="FFFFFF"/>
                </a:highlight>
                <a:latin typeface="Helvetica Neue Light"/>
                <a:ea typeface="Helvetica Neue Light"/>
                <a:cs typeface="Helvetica Neue Light"/>
                <a:sym typeface="Helvetica Neue Light"/>
              </a:rPr>
              <a:t>. Es posible determinar que </a:t>
            </a:r>
            <a:r>
              <a:rPr lang="en-GB" sz="1900">
                <a:solidFill>
                  <a:schemeClr val="dk1"/>
                </a:solidFill>
                <a:highlight>
                  <a:srgbClr val="FFFFFF"/>
                </a:highlight>
                <a:latin typeface="Helvetica Neue Light"/>
                <a:ea typeface="Helvetica Neue Light"/>
                <a:cs typeface="Helvetica Neue Light"/>
                <a:sym typeface="Helvetica Neue Light"/>
              </a:rPr>
              <a:t>información</a:t>
            </a:r>
            <a:r>
              <a:rPr lang="en-GB" sz="1900">
                <a:solidFill>
                  <a:schemeClr val="dk1"/>
                </a:solidFill>
                <a:highlight>
                  <a:srgbClr val="FFFFFF"/>
                </a:highlight>
                <a:latin typeface="Helvetica Neue Light"/>
                <a:ea typeface="Helvetica Neue Light"/>
                <a:cs typeface="Helvetica Neue Light"/>
                <a:sym typeface="Helvetica Neue Light"/>
              </a:rPr>
              <a:t> queremos enviar en una cabecera identificada como Content-Type</a:t>
            </a:r>
            <a:r>
              <a:rPr lang="en-GB" sz="1900">
                <a:solidFill>
                  <a:schemeClr val="dk1"/>
                </a:solidFill>
                <a:highlight>
                  <a:srgbClr val="E0FF00"/>
                </a:highlight>
                <a:latin typeface="Helvetica Neue Light"/>
                <a:ea typeface="Helvetica Neue Light"/>
                <a:cs typeface="Helvetica Neue Light"/>
                <a:sym typeface="Helvetica Neue Light"/>
              </a:rPr>
              <a:t>. Cada vez enviamos un formulario de contacto utilizamos el método POST</a:t>
            </a:r>
            <a:r>
              <a:rPr lang="en-GB" sz="1900">
                <a:solidFill>
                  <a:schemeClr val="dk1"/>
                </a:solidFill>
                <a:highlight>
                  <a:srgbClr val="FFFFFF"/>
                </a:highlight>
                <a:latin typeface="Helvetica Neue Light"/>
                <a:ea typeface="Helvetica Neue Light"/>
                <a:cs typeface="Helvetica Neue Light"/>
                <a:sym typeface="Helvetica Neue Light"/>
              </a:rPr>
              <a:t>.</a:t>
            </a:r>
            <a:endParaRPr sz="1900">
              <a:solidFill>
                <a:schemeClr val="dk1"/>
              </a:solidFill>
              <a:highlight>
                <a:srgbClr val="E0FF00"/>
              </a:highlight>
              <a:latin typeface="Helvetica Neue Light"/>
              <a:ea typeface="Helvetica Neue Light"/>
              <a:cs typeface="Helvetica Neue Light"/>
              <a:sym typeface="Helvetica Neue Light"/>
            </a:endParaRPr>
          </a:p>
        </p:txBody>
      </p:sp>
      <p:pic>
        <p:nvPicPr>
          <p:cNvPr id="246" name="Google Shape;246;p38"/>
          <p:cNvPicPr preferRelativeResize="0"/>
          <p:nvPr/>
        </p:nvPicPr>
        <p:blipFill>
          <a:blip r:embed="rId4">
            <a:alphaModFix/>
          </a:blip>
          <a:stretch>
            <a:fillRect/>
          </a:stretch>
        </p:blipFill>
        <p:spPr>
          <a:xfrm>
            <a:off x="2525188" y="2444050"/>
            <a:ext cx="4093625" cy="250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0" y="8750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COMPARACIÓN </a:t>
            </a:r>
            <a:r>
              <a:rPr i="1" lang="en-GB" sz="4500">
                <a:latin typeface="Anton"/>
                <a:ea typeface="Anton"/>
                <a:cs typeface="Anton"/>
                <a:sym typeface="Anton"/>
              </a:rPr>
              <a:t>GET Y POST</a:t>
            </a:r>
            <a:endParaRPr i="1" sz="4500">
              <a:latin typeface="Anton"/>
              <a:ea typeface="Anton"/>
              <a:cs typeface="Anton"/>
              <a:sym typeface="Anton"/>
            </a:endParaRPr>
          </a:p>
        </p:txBody>
      </p:sp>
      <p:pic>
        <p:nvPicPr>
          <p:cNvPr id="252" name="Google Shape;252;p39"/>
          <p:cNvPicPr preferRelativeResize="0"/>
          <p:nvPr/>
        </p:nvPicPr>
        <p:blipFill>
          <a:blip r:embed="rId3">
            <a:alphaModFix/>
          </a:blip>
          <a:stretch>
            <a:fillRect/>
          </a:stretch>
        </p:blipFill>
        <p:spPr>
          <a:xfrm>
            <a:off x="1531700" y="829825"/>
            <a:ext cx="6080600" cy="4251525"/>
          </a:xfrm>
          <a:prstGeom prst="rect">
            <a:avLst/>
          </a:prstGeom>
          <a:noFill/>
          <a:ln>
            <a:noFill/>
          </a:ln>
        </p:spPr>
      </p:pic>
      <p:pic>
        <p:nvPicPr>
          <p:cNvPr id="253" name="Google Shape;253;p39"/>
          <p:cNvPicPr preferRelativeResize="0"/>
          <p:nvPr/>
        </p:nvPicPr>
        <p:blipFill>
          <a:blip r:embed="rId4">
            <a:alphaModFix/>
          </a:blip>
          <a:stretch>
            <a:fillRect/>
          </a:stretch>
        </p:blipFill>
        <p:spPr>
          <a:xfrm>
            <a:off x="7700025" y="4750675"/>
            <a:ext cx="1186526" cy="3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650700" y="1079215"/>
            <a:ext cx="7842600" cy="334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Para emplear los métodos AJAX con jQuery se </a:t>
            </a:r>
            <a:r>
              <a:rPr lang="en-GB" sz="1900">
                <a:solidFill>
                  <a:schemeClr val="dk1"/>
                </a:solidFill>
                <a:highlight>
                  <a:srgbClr val="FFFFFF"/>
                </a:highlight>
                <a:latin typeface="Helvetica Neue Light"/>
                <a:ea typeface="Helvetica Neue Light"/>
                <a:cs typeface="Helvetica Neue Light"/>
                <a:sym typeface="Helvetica Neue Light"/>
              </a:rPr>
              <a:t>utiliza</a:t>
            </a:r>
            <a:r>
              <a:rPr lang="en-GB" sz="1900">
                <a:solidFill>
                  <a:schemeClr val="dk1"/>
                </a:solidFill>
                <a:highlight>
                  <a:srgbClr val="FFFFFF"/>
                </a:highlight>
                <a:latin typeface="Helvetica Neue Light"/>
                <a:ea typeface="Helvetica Neue Light"/>
                <a:cs typeface="Helvetica Neue Light"/>
                <a:sym typeface="Helvetica Neue Light"/>
              </a:rPr>
              <a:t> un conjunto de métodos que </a:t>
            </a:r>
            <a:r>
              <a:rPr lang="en-GB" sz="1900">
                <a:solidFill>
                  <a:schemeClr val="dk1"/>
                </a:solidFill>
                <a:highlight>
                  <a:srgbClr val="FFFFFF"/>
                </a:highlight>
                <a:latin typeface="Helvetica Neue Light"/>
                <a:ea typeface="Helvetica Neue Light"/>
                <a:cs typeface="Helvetica Neue Light"/>
                <a:sym typeface="Helvetica Neue Light"/>
              </a:rPr>
              <a:t>generalmente</a:t>
            </a:r>
            <a:r>
              <a:rPr lang="en-GB" sz="1900">
                <a:solidFill>
                  <a:schemeClr val="dk1"/>
                </a:solidFill>
                <a:highlight>
                  <a:srgbClr val="FFFFFF"/>
                </a:highlight>
                <a:latin typeface="Helvetica Neue Light"/>
                <a:ea typeface="Helvetica Neue Light"/>
                <a:cs typeface="Helvetica Neue Light"/>
                <a:sym typeface="Helvetica Neue Light"/>
              </a:rPr>
              <a:t> reciben dos parámetros: </a:t>
            </a:r>
            <a:endParaRPr sz="19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900">
              <a:solidFill>
                <a:schemeClr val="dk1"/>
              </a:solidFill>
              <a:highlight>
                <a:srgbClr val="FFFFFF"/>
              </a:highlight>
              <a:latin typeface="Helvetica Neue Light"/>
              <a:ea typeface="Helvetica Neue Light"/>
              <a:cs typeface="Helvetica Neue Light"/>
              <a:sym typeface="Helvetica Neue Light"/>
            </a:endParaRPr>
          </a:p>
          <a:p>
            <a:pPr indent="-336550" lvl="0" marL="457200" rtl="0" algn="ctr">
              <a:lnSpc>
                <a:spcPct val="115000"/>
              </a:lnSpc>
              <a:spcBef>
                <a:spcPts val="0"/>
              </a:spcBef>
              <a:spcAft>
                <a:spcPts val="0"/>
              </a:spcAft>
              <a:buClr>
                <a:schemeClr val="dk1"/>
              </a:buClr>
              <a:buSzPts val="1700"/>
              <a:buFont typeface="Helvetica Neue Light"/>
              <a:buChar char="●"/>
            </a:pPr>
            <a:r>
              <a:rPr lang="en-GB" sz="1700">
                <a:solidFill>
                  <a:schemeClr val="dk1"/>
                </a:solidFill>
                <a:highlight>
                  <a:srgbClr val="FFFFFF"/>
                </a:highlight>
                <a:latin typeface="Helvetica Neue Light"/>
                <a:ea typeface="Helvetica Neue Light"/>
                <a:cs typeface="Helvetica Neue Light"/>
                <a:sym typeface="Helvetica Neue Light"/>
              </a:rPr>
              <a:t>Una URL (absoluta o relativa) del archivo que va a procesar la llamada. </a:t>
            </a:r>
            <a:endParaRPr sz="1700">
              <a:solidFill>
                <a:schemeClr val="dk1"/>
              </a:solidFill>
              <a:highlight>
                <a:srgbClr val="FFFFFF"/>
              </a:highlight>
              <a:latin typeface="Helvetica Neue Light"/>
              <a:ea typeface="Helvetica Neue Light"/>
              <a:cs typeface="Helvetica Neue Light"/>
              <a:sym typeface="Helvetica Neue Light"/>
            </a:endParaRPr>
          </a:p>
          <a:p>
            <a:pPr indent="-342900" lvl="0" marL="457200" rtl="0" algn="ctr">
              <a:lnSpc>
                <a:spcPct val="115000"/>
              </a:lnSpc>
              <a:spcBef>
                <a:spcPts val="0"/>
              </a:spcBef>
              <a:spcAft>
                <a:spcPts val="0"/>
              </a:spcAft>
              <a:buClr>
                <a:schemeClr val="dk1"/>
              </a:buClr>
              <a:buSzPts val="1800"/>
              <a:buFont typeface="Helvetica Neue Light"/>
              <a:buChar char="●"/>
            </a:pPr>
            <a:r>
              <a:rPr lang="en-GB" sz="1700">
                <a:solidFill>
                  <a:schemeClr val="dk1"/>
                </a:solidFill>
                <a:highlight>
                  <a:srgbClr val="FFFFFF"/>
                </a:highlight>
                <a:latin typeface="Helvetica Neue Light"/>
                <a:ea typeface="Helvetica Neue Light"/>
                <a:cs typeface="Helvetica Neue Light"/>
                <a:sym typeface="Helvetica Neue Light"/>
              </a:rPr>
              <a:t>Un array de parámetros (puede no ser necesario en caso de usar GET).</a:t>
            </a:r>
            <a:r>
              <a:rPr lang="en-GB" sz="1800">
                <a:solidFill>
                  <a:schemeClr val="dk1"/>
                </a:solidFill>
                <a:highlight>
                  <a:srgbClr val="FFFFFF"/>
                </a:highlight>
                <a:latin typeface="Helvetica Neue Light"/>
                <a:ea typeface="Helvetica Neue Light"/>
                <a:cs typeface="Helvetica Neue Light"/>
                <a:sym typeface="Helvetica Neue Light"/>
              </a:rPr>
              <a:t>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457200" rtl="0" algn="ctr">
              <a:lnSpc>
                <a:spcPct val="115000"/>
              </a:lnSpc>
              <a:spcBef>
                <a:spcPts val="0"/>
              </a:spcBef>
              <a:spcAft>
                <a:spcPts val="0"/>
              </a:spcAft>
              <a:buNone/>
            </a:pPr>
            <a:r>
              <a:t/>
            </a:r>
            <a:endParaRPr sz="18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900">
                <a:solidFill>
                  <a:schemeClr val="dk1"/>
                </a:solidFill>
                <a:highlight>
                  <a:srgbClr val="FFFFFF"/>
                </a:highlight>
                <a:latin typeface="Helvetica Neue Light"/>
                <a:ea typeface="Helvetica Neue Light"/>
                <a:cs typeface="Helvetica Neue Light"/>
                <a:sym typeface="Helvetica Neue Light"/>
              </a:rPr>
              <a:t>Estos parámetros son procesados por servidor para realizar operaciones, y luego retornar cierta información al cliente en modo de respuesta.</a:t>
            </a:r>
            <a:br>
              <a:rPr lang="en-GB" sz="1900">
                <a:solidFill>
                  <a:schemeClr val="dk1"/>
                </a:solidFill>
                <a:highlight>
                  <a:srgbClr val="FFFFFF"/>
                </a:highlight>
                <a:latin typeface="Helvetica Neue Light"/>
                <a:ea typeface="Helvetica Neue Light"/>
                <a:cs typeface="Helvetica Neue Light"/>
                <a:sym typeface="Helvetica Neue Light"/>
              </a:rPr>
            </a:br>
            <a:r>
              <a:rPr lang="en-GB" sz="1900">
                <a:solidFill>
                  <a:schemeClr val="dk1"/>
                </a:solidFill>
                <a:highlight>
                  <a:srgbClr val="FFFFFF"/>
                </a:highlight>
                <a:latin typeface="Helvetica Neue Light"/>
                <a:ea typeface="Helvetica Neue Light"/>
                <a:cs typeface="Helvetica Neue Light"/>
                <a:sym typeface="Helvetica Neue Light"/>
              </a:rPr>
              <a:t>Todo esto puede ocurrir mientras en la App o web el usuario sigue en la misma pantalla, es decir, que no se recarga la ventana.</a:t>
            </a:r>
            <a:endParaRPr sz="1900">
              <a:solidFill>
                <a:schemeClr val="dk1"/>
              </a:solidFill>
              <a:highlight>
                <a:srgbClr val="FFFFFF"/>
              </a:highlight>
              <a:latin typeface="Helvetica Neue Light"/>
              <a:ea typeface="Helvetica Neue Light"/>
              <a:cs typeface="Helvetica Neue Light"/>
              <a:sym typeface="Helvetica Neue Light"/>
            </a:endParaRPr>
          </a:p>
        </p:txBody>
      </p:sp>
      <p:sp>
        <p:nvSpPr>
          <p:cNvPr id="259" name="Google Shape;259;p40"/>
          <p:cNvSpPr txBox="1"/>
          <p:nvPr/>
        </p:nvSpPr>
        <p:spPr>
          <a:xfrm>
            <a:off x="1671825" y="29542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4500">
                <a:solidFill>
                  <a:schemeClr val="dk1"/>
                </a:solidFill>
                <a:latin typeface="Anton"/>
                <a:ea typeface="Anton"/>
                <a:cs typeface="Anton"/>
                <a:sym typeface="Anton"/>
              </a:rPr>
              <a:t>AJAX CON JQUERY</a:t>
            </a:r>
            <a:endParaRPr i="1" sz="4500">
              <a:latin typeface="Anton"/>
              <a:ea typeface="Anton"/>
              <a:cs typeface="Anton"/>
              <a:sym typeface="Anton"/>
            </a:endParaRPr>
          </a:p>
        </p:txBody>
      </p:sp>
      <p:pic>
        <p:nvPicPr>
          <p:cNvPr id="260" name="Google Shape;260;p4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nvSpPr>
        <p:spPr>
          <a:xfrm>
            <a:off x="107825" y="1560850"/>
            <a:ext cx="5384400" cy="330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000">
                <a:solidFill>
                  <a:schemeClr val="dk1"/>
                </a:solidFill>
                <a:highlight>
                  <a:srgbClr val="FFFFFF"/>
                </a:highlight>
                <a:latin typeface="Helvetica Neue"/>
                <a:ea typeface="Helvetica Neue"/>
                <a:cs typeface="Helvetica Neue"/>
                <a:sym typeface="Helvetica Neue"/>
              </a:rPr>
              <a:t>¿En </a:t>
            </a:r>
            <a:r>
              <a:rPr b="1" lang="en-GB" sz="2000">
                <a:solidFill>
                  <a:schemeClr val="dk1"/>
                </a:solidFill>
                <a:highlight>
                  <a:srgbClr val="FFFFFF"/>
                </a:highlight>
                <a:latin typeface="Helvetica Neue"/>
                <a:ea typeface="Helvetica Neue"/>
                <a:cs typeface="Helvetica Neue"/>
                <a:sym typeface="Helvetica Neue"/>
              </a:rPr>
              <a:t>qué</a:t>
            </a:r>
            <a:r>
              <a:rPr b="1" lang="en-GB" sz="2000">
                <a:solidFill>
                  <a:schemeClr val="dk1"/>
                </a:solidFill>
                <a:highlight>
                  <a:srgbClr val="FFFFFF"/>
                </a:highlight>
                <a:latin typeface="Helvetica Neue"/>
                <a:ea typeface="Helvetica Neue"/>
                <a:cs typeface="Helvetica Neue"/>
                <a:sym typeface="Helvetica Neue"/>
              </a:rPr>
              <a:t> formato se recibe o </a:t>
            </a:r>
            <a:r>
              <a:rPr b="1" lang="en-GB" sz="2000">
                <a:solidFill>
                  <a:schemeClr val="dk1"/>
                </a:solidFill>
                <a:highlight>
                  <a:srgbClr val="FFFFFF"/>
                </a:highlight>
                <a:latin typeface="Helvetica Neue"/>
                <a:ea typeface="Helvetica Neue"/>
                <a:cs typeface="Helvetica Neue"/>
                <a:sym typeface="Helvetica Neue"/>
              </a:rPr>
              <a:t>envía</a:t>
            </a:r>
            <a:r>
              <a:rPr b="1" lang="en-GB" sz="2000">
                <a:solidFill>
                  <a:schemeClr val="dk1"/>
                </a:solidFill>
                <a:highlight>
                  <a:srgbClr val="FFFFFF"/>
                </a:highlight>
                <a:latin typeface="Helvetica Neue"/>
                <a:ea typeface="Helvetica Neue"/>
                <a:cs typeface="Helvetica Neue"/>
                <a:sym typeface="Helvetica Neue"/>
              </a:rPr>
              <a:t> información al servidor?</a:t>
            </a:r>
            <a:endParaRPr b="1"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br>
              <a:rPr lang="en-GB" sz="1700">
                <a:solidFill>
                  <a:schemeClr val="dk1"/>
                </a:solidFill>
                <a:highlight>
                  <a:srgbClr val="FFFFFF"/>
                </a:highlight>
                <a:latin typeface="Helvetica Neue Light"/>
                <a:ea typeface="Helvetica Neue Light"/>
                <a:cs typeface="Helvetica Neue Light"/>
                <a:sym typeface="Helvetica Neue Light"/>
              </a:rPr>
            </a:br>
            <a:r>
              <a:rPr lang="en-GB" sz="1700">
                <a:solidFill>
                  <a:schemeClr val="dk1"/>
                </a:solidFill>
                <a:highlight>
                  <a:srgbClr val="FFFFFF"/>
                </a:highlight>
                <a:latin typeface="Helvetica Neue Light"/>
                <a:ea typeface="Helvetica Neue Light"/>
                <a:cs typeface="Helvetica Neue Light"/>
                <a:sym typeface="Helvetica Neue Light"/>
              </a:rPr>
              <a:t>Se recibe mediante texto plano. Una forma de estandarizar este proceso y recibir información más compleja es utilizar JSON. Como ya vimos, </a:t>
            </a:r>
            <a:r>
              <a:rPr lang="en-GB" sz="1700">
                <a:solidFill>
                  <a:schemeClr val="dk1"/>
                </a:solidFill>
                <a:latin typeface="Helvetica Neue Light"/>
                <a:ea typeface="Helvetica Neue Light"/>
                <a:cs typeface="Helvetica Neue Light"/>
                <a:sym typeface="Helvetica Neue Light"/>
              </a:rPr>
              <a:t>es un formato basado en texto plano para representar datos estructurados en la sintaxis de objetos de JavaScript. </a:t>
            </a:r>
            <a:r>
              <a:rPr lang="en-GB" sz="1700">
                <a:solidFill>
                  <a:schemeClr val="dk1"/>
                </a:solidFill>
                <a:highlight>
                  <a:srgbClr val="FFFFFF"/>
                </a:highlight>
                <a:latin typeface="Helvetica Neue Light"/>
                <a:ea typeface="Helvetica Neue Light"/>
                <a:cs typeface="Helvetica Neue Light"/>
                <a:sym typeface="Helvetica Neue Light"/>
              </a:rPr>
              <a:t>De esa forma podemos recibir texto plano, texto en HTML, arrays, etc.</a:t>
            </a:r>
            <a:endParaRPr sz="1700">
              <a:solidFill>
                <a:schemeClr val="dk1"/>
              </a:solidFill>
              <a:highlight>
                <a:srgbClr val="FFFFFF"/>
              </a:highlight>
              <a:latin typeface="Helvetica Neue Light"/>
              <a:ea typeface="Helvetica Neue Light"/>
              <a:cs typeface="Helvetica Neue Light"/>
              <a:sym typeface="Helvetica Neue Light"/>
            </a:endParaRPr>
          </a:p>
        </p:txBody>
      </p:sp>
      <p:sp>
        <p:nvSpPr>
          <p:cNvPr id="266" name="Google Shape;266;p41"/>
          <p:cNvSpPr txBox="1"/>
          <p:nvPr/>
        </p:nvSpPr>
        <p:spPr>
          <a:xfrm>
            <a:off x="0" y="300250"/>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FORMATO DE </a:t>
            </a:r>
            <a:r>
              <a:rPr i="1" lang="en-GB" sz="4500">
                <a:latin typeface="Anton"/>
                <a:ea typeface="Anton"/>
                <a:cs typeface="Anton"/>
                <a:sym typeface="Anton"/>
              </a:rPr>
              <a:t>ENVÍO DATOS</a:t>
            </a:r>
            <a:r>
              <a:rPr i="1" lang="en-GB" sz="4500">
                <a:latin typeface="Anton"/>
                <a:ea typeface="Anton"/>
                <a:cs typeface="Anton"/>
                <a:sym typeface="Anton"/>
              </a:rPr>
              <a:t> Y RESPUESTA</a:t>
            </a:r>
            <a:endParaRPr i="1" sz="4500">
              <a:latin typeface="Anton"/>
              <a:ea typeface="Anton"/>
              <a:cs typeface="Anton"/>
              <a:sym typeface="Anton"/>
            </a:endParaRPr>
          </a:p>
        </p:txBody>
      </p:sp>
      <p:pic>
        <p:nvPicPr>
          <p:cNvPr id="267" name="Google Shape;267;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8" name="Google Shape;268;p41"/>
          <p:cNvPicPr preferRelativeResize="0"/>
          <p:nvPr/>
        </p:nvPicPr>
        <p:blipFill>
          <a:blip r:embed="rId4">
            <a:alphaModFix/>
          </a:blip>
          <a:stretch>
            <a:fillRect/>
          </a:stretch>
        </p:blipFill>
        <p:spPr>
          <a:xfrm>
            <a:off x="5453750" y="1560850"/>
            <a:ext cx="3599625" cy="282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42"/>
          <p:cNvSpPr txBox="1"/>
          <p:nvPr/>
        </p:nvSpPr>
        <p:spPr>
          <a:xfrm>
            <a:off x="2082275" y="1644800"/>
            <a:ext cx="5283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MÉTODOS </a:t>
            </a:r>
            <a:r>
              <a:rPr i="1" lang="en-GB" sz="3600">
                <a:solidFill>
                  <a:srgbClr val="E0FF00"/>
                </a:solidFill>
                <a:latin typeface="Anton"/>
                <a:ea typeface="Anton"/>
                <a:cs typeface="Anton"/>
                <a:sym typeface="Anton"/>
              </a:rPr>
              <a:t>AJAX CON jQUERY</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nvSpPr>
        <p:spPr>
          <a:xfrm>
            <a:off x="5617200" y="1356950"/>
            <a:ext cx="3526800" cy="85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Para ejecutar AJAX en JS mediante JQuery, se usa el método GET para solicitar un dato puntual. Puede ser, por ejemplo, solicitar datos a la </a:t>
            </a:r>
            <a:r>
              <a:rPr lang="en-GB" sz="1700">
                <a:solidFill>
                  <a:schemeClr val="dk1"/>
                </a:solidFill>
                <a:highlight>
                  <a:srgbClr val="FFFFFF"/>
                </a:highlight>
                <a:latin typeface="Helvetica Neue Light"/>
                <a:ea typeface="Helvetica Neue Light"/>
                <a:cs typeface="Helvetica Neue Light"/>
                <a:sym typeface="Helvetica Neue Light"/>
              </a:rPr>
              <a:t>dirección</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300" u="sng">
                <a:solidFill>
                  <a:schemeClr val="hlink"/>
                </a:solidFill>
                <a:highlight>
                  <a:srgbClr val="FFFFFF"/>
                </a:highlight>
                <a:latin typeface="Helvetica Neue Light"/>
                <a:ea typeface="Helvetica Neue Light"/>
                <a:cs typeface="Helvetica Neue Light"/>
                <a:sym typeface="Helvetica Neue Light"/>
                <a:hlinkClick r:id="rId3"/>
              </a:rPr>
              <a:t>https://jsonplaceholder.typicode.com/posts</a:t>
            </a:r>
            <a:r>
              <a:rPr lang="en-GB" sz="1300" u="sng">
                <a:solidFill>
                  <a:schemeClr val="hlink"/>
                </a:solidFill>
                <a:highlight>
                  <a:srgbClr val="FFFFFF"/>
                </a:highlight>
                <a:latin typeface="Helvetica Neue Light"/>
                <a:ea typeface="Helvetica Neue Light"/>
                <a:cs typeface="Helvetica Neue Light"/>
                <a:sym typeface="Helvetica Neue Light"/>
                <a:hlinkClick r:id="rId4"/>
              </a:rPr>
              <a:t> </a:t>
            </a:r>
            <a:endParaRPr sz="1300">
              <a:solidFill>
                <a:schemeClr val="dk1"/>
              </a:solidFill>
              <a:highlight>
                <a:srgbClr val="FFFFFF"/>
              </a:highlight>
              <a:latin typeface="Helvetica Neue Light"/>
              <a:ea typeface="Helvetica Neue Light"/>
              <a:cs typeface="Helvetica Neue Light"/>
              <a:sym typeface="Helvetica Neue Light"/>
            </a:endParaRPr>
          </a:p>
        </p:txBody>
      </p:sp>
      <p:sp>
        <p:nvSpPr>
          <p:cNvPr id="279" name="Google Shape;279;p43"/>
          <p:cNvSpPr txBox="1"/>
          <p:nvPr/>
        </p:nvSpPr>
        <p:spPr>
          <a:xfrm>
            <a:off x="5617325" y="0"/>
            <a:ext cx="3526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LLAMADA AJAX:</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GET</a:t>
            </a:r>
            <a:endParaRPr i="1" sz="4000">
              <a:latin typeface="Anton"/>
              <a:ea typeface="Anton"/>
              <a:cs typeface="Anton"/>
              <a:sym typeface="Anton"/>
            </a:endParaRPr>
          </a:p>
        </p:txBody>
      </p:sp>
      <p:sp>
        <p:nvSpPr>
          <p:cNvPr id="280" name="Google Shape;280;p43"/>
          <p:cNvSpPr txBox="1"/>
          <p:nvPr/>
        </p:nvSpPr>
        <p:spPr>
          <a:xfrm>
            <a:off x="96175" y="76650"/>
            <a:ext cx="5583300" cy="4990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//Declaramos la url que vamos a usar para el GET</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URLGET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https://jsonplaceholder.typicode.com/posts</a:t>
            </a:r>
            <a:r>
              <a:rPr lang="en-GB" sz="1200">
                <a:solidFill>
                  <a:srgbClr val="E9F284"/>
                </a:solidFill>
                <a:latin typeface="Courier New"/>
                <a:ea typeface="Courier New"/>
                <a:cs typeface="Courier New"/>
                <a:sym typeface="Courier New"/>
              </a:rPr>
              <a:t>"</a:t>
            </a:r>
            <a:endParaRPr sz="1200">
              <a:solidFill>
                <a:srgbClr val="E9F28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//Agregamos un botón con jQuery</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body</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prepend</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&lt;button id="btn1"&gt;GET&lt;/button&gt;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//Escuchamos el evento click del botón agregado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#btn1</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click</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get</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URLGET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respuesta</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estado</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if</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estado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success</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let</a:t>
            </a:r>
            <a:r>
              <a:rPr lang="en-GB" sz="1200">
                <a:solidFill>
                  <a:srgbClr val="F8F8F2"/>
                </a:solidFill>
                <a:latin typeface="Courier New"/>
                <a:ea typeface="Courier New"/>
                <a:cs typeface="Courier New"/>
                <a:sym typeface="Courier New"/>
              </a:rPr>
              <a:t> misDatos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respuesta</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for</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dato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of</a:t>
            </a:r>
            <a:r>
              <a:rPr lang="en-GB" sz="1200">
                <a:solidFill>
                  <a:srgbClr val="F8F8F2"/>
                </a:solidFill>
                <a:latin typeface="Courier New"/>
                <a:ea typeface="Courier New"/>
                <a:cs typeface="Courier New"/>
                <a:sym typeface="Courier New"/>
              </a:rPr>
              <a:t> misDatos)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body</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prepend</a:t>
            </a:r>
            <a:r>
              <a:rPr lang="en-GB" sz="1200">
                <a:solidFill>
                  <a:srgbClr val="F8F8F2"/>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`&lt;div&gt;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1FA8C"/>
                </a:solidFill>
                <a:latin typeface="Courier New"/>
                <a:ea typeface="Courier New"/>
                <a:cs typeface="Courier New"/>
                <a:sym typeface="Courier New"/>
              </a:rPr>
              <a:t>                                   &lt;h3&gt;</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dato</a:t>
            </a:r>
            <a:r>
              <a:rPr lang="en-GB" sz="1200">
                <a:solidFill>
                  <a:srgbClr val="F8F8F2"/>
                </a:solidFill>
                <a:latin typeface="Courier New"/>
                <a:ea typeface="Courier New"/>
                <a:cs typeface="Courier New"/>
                <a:sym typeface="Courier New"/>
              </a:rPr>
              <a:t>.title</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&lt;/h3&gt;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1FA8C"/>
                </a:solidFill>
                <a:latin typeface="Courier New"/>
                <a:ea typeface="Courier New"/>
                <a:cs typeface="Courier New"/>
                <a:sym typeface="Courier New"/>
              </a:rPr>
              <a:t>                                   &lt;p&gt; </a:t>
            </a:r>
            <a:r>
              <a:rPr lang="en-GB" sz="1200">
                <a:solidFill>
                  <a:srgbClr val="FF79C6"/>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dato</a:t>
            </a:r>
            <a:r>
              <a:rPr lang="en-GB" sz="1200">
                <a:solidFill>
                  <a:srgbClr val="F8F8F2"/>
                </a:solidFill>
                <a:latin typeface="Courier New"/>
                <a:ea typeface="Courier New"/>
                <a:cs typeface="Courier New"/>
                <a:sym typeface="Courier New"/>
              </a:rPr>
              <a:t>.body</a:t>
            </a:r>
            <a:r>
              <a:rPr lang="en-GB" sz="1200">
                <a:solidFill>
                  <a:srgbClr val="FF79C6"/>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&lt;/p&gt;</a:t>
            </a:r>
            <a:endParaRPr sz="120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1FA8C"/>
                </a:solidFill>
                <a:latin typeface="Courier New"/>
                <a:ea typeface="Courier New"/>
                <a:cs typeface="Courier New"/>
                <a:sym typeface="Courier New"/>
              </a:rPr>
              <a:t>                                  &lt;/div&gt;`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p:txBody>
      </p:sp>
      <p:pic>
        <p:nvPicPr>
          <p:cNvPr id="281" name="Google Shape;281;p43"/>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nvSpPr>
        <p:spPr>
          <a:xfrm>
            <a:off x="5718200" y="1333650"/>
            <a:ext cx="3526800" cy="85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highlight>
                  <a:srgbClr val="FFFFFF"/>
                </a:highlight>
                <a:latin typeface="Helvetica Neue Light"/>
                <a:ea typeface="Helvetica Neue Light"/>
                <a:cs typeface="Helvetica Neue Light"/>
                <a:sym typeface="Helvetica Neue Light"/>
              </a:rPr>
              <a:t>Para ejecutar AJAX en JS mediante JQuery, se usa el método POST para enviar datos al servidor. Puede ser por ejemplo, enviar datos a la dirección</a:t>
            </a:r>
            <a:endParaRPr sz="17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300" u="sng">
                <a:solidFill>
                  <a:schemeClr val="hlink"/>
                </a:solidFill>
                <a:highlight>
                  <a:srgbClr val="FFFFFF"/>
                </a:highlight>
                <a:latin typeface="Helvetica Neue Light"/>
                <a:ea typeface="Helvetica Neue Light"/>
                <a:cs typeface="Helvetica Neue Light"/>
                <a:sym typeface="Helvetica Neue Light"/>
                <a:hlinkClick r:id="rId3"/>
              </a:rPr>
              <a:t>https://jsonplaceholder.typicode.com/posts </a:t>
            </a:r>
            <a:endParaRPr sz="1300">
              <a:solidFill>
                <a:schemeClr val="dk1"/>
              </a:solidFill>
              <a:highlight>
                <a:srgbClr val="FFFFFF"/>
              </a:highlight>
              <a:latin typeface="Helvetica Neue Light"/>
              <a:ea typeface="Helvetica Neue Light"/>
              <a:cs typeface="Helvetica Neue Light"/>
              <a:sym typeface="Helvetica Neue Light"/>
            </a:endParaRPr>
          </a:p>
        </p:txBody>
      </p:sp>
      <p:sp>
        <p:nvSpPr>
          <p:cNvPr id="287" name="Google Shape;287;p44"/>
          <p:cNvSpPr txBox="1"/>
          <p:nvPr/>
        </p:nvSpPr>
        <p:spPr>
          <a:xfrm>
            <a:off x="5617325" y="0"/>
            <a:ext cx="3526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LLAMADA AJAX:</a:t>
            </a:r>
            <a:endParaRPr i="1" sz="4000">
              <a:latin typeface="Anton"/>
              <a:ea typeface="Anton"/>
              <a:cs typeface="Anton"/>
              <a:sym typeface="Anton"/>
            </a:endParaRPr>
          </a:p>
          <a:p>
            <a:pPr indent="0" lvl="0" marL="0" rtl="0" algn="ctr">
              <a:spcBef>
                <a:spcPts val="0"/>
              </a:spcBef>
              <a:spcAft>
                <a:spcPts val="0"/>
              </a:spcAft>
              <a:buNone/>
            </a:pPr>
            <a:r>
              <a:rPr i="1" lang="en-GB" sz="4000">
                <a:latin typeface="Anton"/>
                <a:ea typeface="Anton"/>
                <a:cs typeface="Anton"/>
                <a:sym typeface="Anton"/>
              </a:rPr>
              <a:t>POST</a:t>
            </a:r>
            <a:endParaRPr i="1" sz="4000">
              <a:latin typeface="Anton"/>
              <a:ea typeface="Anton"/>
              <a:cs typeface="Anton"/>
              <a:sym typeface="Anton"/>
            </a:endParaRPr>
          </a:p>
        </p:txBody>
      </p:sp>
      <p:sp>
        <p:nvSpPr>
          <p:cNvPr id="288" name="Google Shape;288;p44"/>
          <p:cNvSpPr txBox="1"/>
          <p:nvPr/>
        </p:nvSpPr>
        <p:spPr>
          <a:xfrm>
            <a:off x="96175" y="76650"/>
            <a:ext cx="5676600" cy="4990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//Declaramos la url que vamos a usar para el GET</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URLGET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https://jsonplaceholder.typicode.com/posts</a:t>
            </a:r>
            <a:r>
              <a:rPr lang="en-GB" sz="1200">
                <a:solidFill>
                  <a:srgbClr val="E9F284"/>
                </a:solidFill>
                <a:latin typeface="Courier New"/>
                <a:ea typeface="Courier New"/>
                <a:cs typeface="Courier New"/>
                <a:sym typeface="Courier New"/>
              </a:rPr>
              <a:t>"</a:t>
            </a:r>
            <a:endParaRPr sz="1200">
              <a:solidFill>
                <a:srgbClr val="E9F28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//Declaramos la información a enviar</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const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infoPost</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 nombre</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Ana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profesion</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Programadora</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//Agregamos un botón con jQuery</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body</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prepend</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&lt;button id="btn1"&gt;POST&lt;/button&gt;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//Escuchamos el evento click del botón agregado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#btn1</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click</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post</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URLGET</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infoPost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respuesta</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estado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=&gt;</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if</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estado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success</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body</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prepend</a:t>
            </a:r>
            <a:r>
              <a:rPr lang="en-GB" sz="1200">
                <a:solidFill>
                  <a:srgbClr val="F8F8F2"/>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`&lt;div&gt;</a:t>
            </a:r>
            <a:endParaRPr sz="1200">
              <a:solidFill>
                <a:srgbClr val="F1FA8C"/>
              </a:solidFill>
              <a:latin typeface="Courier New"/>
              <a:ea typeface="Courier New"/>
              <a:cs typeface="Courier New"/>
              <a:sym typeface="Courier New"/>
            </a:endParaRPr>
          </a:p>
          <a:p>
            <a:pPr indent="457200" lvl="0" marL="2286000" rtl="0" algn="l">
              <a:lnSpc>
                <a:spcPct val="135714"/>
              </a:lnSpc>
              <a:spcBef>
                <a:spcPts val="0"/>
              </a:spcBef>
              <a:spcAft>
                <a:spcPts val="0"/>
              </a:spcAft>
              <a:buClr>
                <a:schemeClr val="dk1"/>
              </a:buClr>
              <a:buSzPts val="1100"/>
              <a:buFont typeface="Arial"/>
              <a:buNone/>
            </a:pPr>
            <a:r>
              <a:rPr lang="en-GB" sz="1200">
                <a:solidFill>
                  <a:srgbClr val="F1FA8C"/>
                </a:solidFill>
                <a:latin typeface="Courier New"/>
                <a:ea typeface="Courier New"/>
                <a:cs typeface="Courier New"/>
                <a:sym typeface="Courier New"/>
              </a:rPr>
              <a:t>Guardado:</a:t>
            </a:r>
            <a:r>
              <a:rPr lang="en-GB" sz="1200">
                <a:solidFill>
                  <a:srgbClr val="FF79C6"/>
                </a:solidFill>
                <a:latin typeface="Courier New"/>
                <a:ea typeface="Courier New"/>
                <a:cs typeface="Courier New"/>
                <a:sym typeface="Courier New"/>
              </a:rPr>
              <a:t>$</a:t>
            </a:r>
            <a:r>
              <a:rPr lang="en-GB" sz="1200">
                <a:solidFill>
                  <a:srgbClr val="FF79C6"/>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respuesta</a:t>
            </a:r>
            <a:r>
              <a:rPr lang="en-GB" sz="1200">
                <a:solidFill>
                  <a:srgbClr val="F8F8F2"/>
                </a:solidFill>
                <a:latin typeface="Courier New"/>
                <a:ea typeface="Courier New"/>
                <a:cs typeface="Courier New"/>
                <a:sym typeface="Courier New"/>
              </a:rPr>
              <a:t>.nombre</a:t>
            </a:r>
            <a:r>
              <a:rPr lang="en-GB" sz="1200">
                <a:solidFill>
                  <a:srgbClr val="FF79C6"/>
                </a:solidFill>
                <a:latin typeface="Courier New"/>
                <a:ea typeface="Courier New"/>
                <a:cs typeface="Courier New"/>
                <a:sym typeface="Courier New"/>
              </a:rPr>
              <a:t>}</a:t>
            </a:r>
            <a:endParaRPr sz="1200">
              <a:solidFill>
                <a:srgbClr val="FF79C6"/>
              </a:solidFill>
              <a:latin typeface="Courier New"/>
              <a:ea typeface="Courier New"/>
              <a:cs typeface="Courier New"/>
              <a:sym typeface="Courier New"/>
            </a:endParaRPr>
          </a:p>
          <a:p>
            <a:pPr indent="457200" lvl="0" marL="2286000" rtl="0" algn="l">
              <a:lnSpc>
                <a:spcPct val="135714"/>
              </a:lnSpc>
              <a:spcBef>
                <a:spcPts val="0"/>
              </a:spcBef>
              <a:spcAft>
                <a:spcPts val="0"/>
              </a:spcAft>
              <a:buClr>
                <a:schemeClr val="dk1"/>
              </a:buClr>
              <a:buSzPts val="1100"/>
              <a:buFont typeface="Arial"/>
              <a:buNone/>
            </a:pPr>
            <a:r>
              <a:rPr lang="en-GB" sz="1200">
                <a:solidFill>
                  <a:srgbClr val="F1FA8C"/>
                </a:solidFill>
                <a:latin typeface="Courier New"/>
                <a:ea typeface="Courier New"/>
                <a:cs typeface="Courier New"/>
                <a:sym typeface="Courier New"/>
              </a:rPr>
              <a:t>&lt;/div&gt;`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272A4"/>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highlight>
                <a:srgbClr val="000000"/>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p:txBody>
      </p:sp>
      <p:pic>
        <p:nvPicPr>
          <p:cNvPr id="289" name="Google Shape;289;p44"/>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3" name="Shape 293"/>
        <p:cNvGrpSpPr/>
        <p:nvPr/>
      </p:nvGrpSpPr>
      <p:grpSpPr>
        <a:xfrm>
          <a:off x="0" y="0"/>
          <a:ext cx="0" cy="0"/>
          <a:chOff x="0" y="0"/>
          <a:chExt cx="0" cy="0"/>
        </a:xfrm>
      </p:grpSpPr>
      <p:sp>
        <p:nvSpPr>
          <p:cNvPr id="294" name="Google Shape;294;p45"/>
          <p:cNvSpPr txBox="1"/>
          <p:nvPr/>
        </p:nvSpPr>
        <p:spPr>
          <a:xfrm>
            <a:off x="852150" y="2209325"/>
            <a:ext cx="7439700" cy="561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sz="2000">
              <a:solidFill>
                <a:srgbClr val="8215BC"/>
              </a:solidFill>
              <a:latin typeface="Lato"/>
              <a:ea typeface="Lato"/>
              <a:cs typeface="Lato"/>
              <a:sym typeface="Lato"/>
            </a:endParaRPr>
          </a:p>
          <a:p>
            <a:pPr indent="0" lvl="0" marL="0" rtl="0" algn="ctr">
              <a:lnSpc>
                <a:spcPct val="115000"/>
              </a:lnSpc>
              <a:spcBef>
                <a:spcPts val="0"/>
              </a:spcBef>
              <a:spcAft>
                <a:spcPts val="0"/>
              </a:spcAft>
              <a:buNone/>
            </a:pPr>
            <a:r>
              <a:t/>
            </a:r>
            <a:endParaRPr>
              <a:solidFill>
                <a:srgbClr val="8215BC"/>
              </a:solidFill>
              <a:latin typeface="Lato Light"/>
              <a:ea typeface="Lato Light"/>
              <a:cs typeface="Lato Light"/>
              <a:sym typeface="Lato Light"/>
            </a:endParaRPr>
          </a:p>
        </p:txBody>
      </p:sp>
      <p:sp>
        <p:nvSpPr>
          <p:cNvPr id="295" name="Google Shape;295;p45"/>
          <p:cNvSpPr txBox="1"/>
          <p:nvPr/>
        </p:nvSpPr>
        <p:spPr>
          <a:xfrm>
            <a:off x="667200" y="174750"/>
            <a:ext cx="7809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CON ARCHIVO JSON ESTÁTICO</a:t>
            </a:r>
            <a:endParaRPr i="1" sz="4000">
              <a:latin typeface="Anton"/>
              <a:ea typeface="Anton"/>
              <a:cs typeface="Anton"/>
              <a:sym typeface="Anton"/>
            </a:endParaRPr>
          </a:p>
        </p:txBody>
      </p:sp>
      <p:sp>
        <p:nvSpPr>
          <p:cNvPr id="296" name="Google Shape;296;p45"/>
          <p:cNvSpPr txBox="1"/>
          <p:nvPr/>
        </p:nvSpPr>
        <p:spPr>
          <a:xfrm>
            <a:off x="290850" y="1032500"/>
            <a:ext cx="8562300" cy="4110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//Declaramos la url del archivo JSON local</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F79C6"/>
                </a:solidFill>
                <a:latin typeface="Courier New"/>
                <a:ea typeface="Courier New"/>
                <a:cs typeface="Courier New"/>
                <a:sym typeface="Courier New"/>
              </a:rPr>
              <a:t>const</a:t>
            </a: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URLJSON</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 </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data/datos.json</a:t>
            </a:r>
            <a:r>
              <a:rPr lang="en-GB" sz="1050">
                <a:solidFill>
                  <a:srgbClr val="E9F284"/>
                </a:solidFill>
                <a:latin typeface="Courier New"/>
                <a:ea typeface="Courier New"/>
                <a:cs typeface="Courier New"/>
                <a:sym typeface="Courier New"/>
              </a:rPr>
              <a:t>"</a:t>
            </a:r>
            <a:endParaRPr sz="1050">
              <a:solidFill>
                <a:srgbClr val="E9F28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//Agregamos un botón con jQuery</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&lt;button id="btn1"&gt;JSON&lt;/button&gt;</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6272A4"/>
                </a:solidFill>
                <a:latin typeface="Courier New"/>
                <a:ea typeface="Courier New"/>
                <a:cs typeface="Courier New"/>
                <a:sym typeface="Courier New"/>
              </a:rPr>
              <a:t>//Escuchamos el evento click del botón agregado</a:t>
            </a:r>
            <a:endParaRPr sz="10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#btn1</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click</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=&gt;</a:t>
            </a:r>
            <a:r>
              <a:rPr lang="en-GB" sz="1050">
                <a:solidFill>
                  <a:srgbClr val="F8F8F2"/>
                </a:solidFill>
                <a:latin typeface="Courier New"/>
                <a:ea typeface="Courier New"/>
                <a:cs typeface="Courier New"/>
                <a:sym typeface="Courier New"/>
              </a:rPr>
              <a:t>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getJSON</a:t>
            </a:r>
            <a:r>
              <a:rPr lang="en-GB" sz="1050">
                <a:solidFill>
                  <a:srgbClr val="F8F8F2"/>
                </a:solidFill>
                <a:latin typeface="Courier New"/>
                <a:ea typeface="Courier New"/>
                <a:cs typeface="Courier New"/>
                <a:sym typeface="Courier New"/>
              </a:rPr>
              <a:t>(</a:t>
            </a:r>
            <a:r>
              <a:rPr lang="en-GB" sz="1050">
                <a:solidFill>
                  <a:srgbClr val="BD93F9"/>
                </a:solidFill>
                <a:latin typeface="Courier New"/>
                <a:ea typeface="Courier New"/>
                <a:cs typeface="Courier New"/>
                <a:sym typeface="Courier New"/>
              </a:rPr>
              <a:t>URLJSON</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function</a:t>
            </a: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respuesta</a:t>
            </a: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estado</a:t>
            </a:r>
            <a:r>
              <a:rPr lang="en-GB" sz="1050">
                <a:solidFill>
                  <a:srgbClr val="F8F8F2"/>
                </a:solidFill>
                <a:latin typeface="Courier New"/>
                <a:ea typeface="Courier New"/>
                <a:cs typeface="Courier New"/>
                <a:sym typeface="Courier New"/>
              </a:rPr>
              <a:t>)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if</a:t>
            </a:r>
            <a:r>
              <a:rPr lang="en-GB" sz="1050">
                <a:solidFill>
                  <a:srgbClr val="F8F8F2"/>
                </a:solidFill>
                <a:latin typeface="Courier New"/>
                <a:ea typeface="Courier New"/>
                <a:cs typeface="Courier New"/>
                <a:sym typeface="Courier New"/>
              </a:rPr>
              <a:t>(</a:t>
            </a:r>
            <a:r>
              <a:rPr i="1" lang="en-GB" sz="1050">
                <a:solidFill>
                  <a:srgbClr val="FFB86C"/>
                </a:solidFill>
                <a:latin typeface="Courier New"/>
                <a:ea typeface="Courier New"/>
                <a:cs typeface="Courier New"/>
                <a:sym typeface="Courier New"/>
              </a:rPr>
              <a:t>estado</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 </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success</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let</a:t>
            </a:r>
            <a:r>
              <a:rPr lang="en-GB" sz="1050">
                <a:solidFill>
                  <a:srgbClr val="F8F8F2"/>
                </a:solidFill>
                <a:latin typeface="Courier New"/>
                <a:ea typeface="Courier New"/>
                <a:cs typeface="Courier New"/>
                <a:sym typeface="Courier New"/>
              </a:rPr>
              <a:t> misDatos </a:t>
            </a:r>
            <a:r>
              <a:rPr lang="en-GB" sz="1050">
                <a:solidFill>
                  <a:srgbClr val="FF79C6"/>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 </a:t>
            </a:r>
            <a:r>
              <a:rPr i="1" lang="en-GB" sz="1050">
                <a:solidFill>
                  <a:srgbClr val="FFB86C"/>
                </a:solidFill>
                <a:latin typeface="Courier New"/>
                <a:ea typeface="Courier New"/>
                <a:cs typeface="Courier New"/>
                <a:sym typeface="Courier New"/>
              </a:rPr>
              <a:t>respuesta</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for</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const</a:t>
            </a:r>
            <a:r>
              <a:rPr lang="en-GB" sz="1050">
                <a:solidFill>
                  <a:srgbClr val="F8F8F2"/>
                </a:solidFill>
                <a:latin typeface="Courier New"/>
                <a:ea typeface="Courier New"/>
                <a:cs typeface="Courier New"/>
                <a:sym typeface="Courier New"/>
              </a:rPr>
              <a:t> </a:t>
            </a:r>
            <a:r>
              <a:rPr lang="en-GB" sz="1050">
                <a:solidFill>
                  <a:srgbClr val="BD93F9"/>
                </a:solidFill>
                <a:latin typeface="Courier New"/>
                <a:ea typeface="Courier New"/>
                <a:cs typeface="Courier New"/>
                <a:sym typeface="Courier New"/>
              </a:rPr>
              <a:t>dato</a:t>
            </a:r>
            <a:r>
              <a:rPr lang="en-GB" sz="1050">
                <a:solidFill>
                  <a:srgbClr val="F8F8F2"/>
                </a:solidFill>
                <a:latin typeface="Courier New"/>
                <a:ea typeface="Courier New"/>
                <a:cs typeface="Courier New"/>
                <a:sym typeface="Courier New"/>
              </a:rPr>
              <a:t> </a:t>
            </a:r>
            <a:r>
              <a:rPr lang="en-GB" sz="1050">
                <a:solidFill>
                  <a:srgbClr val="FF79C6"/>
                </a:solidFill>
                <a:latin typeface="Courier New"/>
                <a:ea typeface="Courier New"/>
                <a:cs typeface="Courier New"/>
                <a:sym typeface="Courier New"/>
              </a:rPr>
              <a:t>of</a:t>
            </a:r>
            <a:r>
              <a:rPr lang="en-GB" sz="1050">
                <a:solidFill>
                  <a:srgbClr val="F8F8F2"/>
                </a:solidFill>
                <a:latin typeface="Courier New"/>
                <a:ea typeface="Courier New"/>
                <a:cs typeface="Courier New"/>
                <a:sym typeface="Courier New"/>
              </a:rPr>
              <a:t> misDatos)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r>
              <a:rPr lang="en-GB" sz="1050">
                <a:solidFill>
                  <a:srgbClr val="50FA7B"/>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E9F284"/>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body</a:t>
            </a:r>
            <a:r>
              <a:rPr lang="en-GB" sz="1050">
                <a:solidFill>
                  <a:srgbClr val="E9F284"/>
                </a:solidFill>
                <a:latin typeface="Courier New"/>
                <a:ea typeface="Courier New"/>
                <a:cs typeface="Courier New"/>
                <a:sym typeface="Courier New"/>
              </a:rPr>
              <a:t>"</a:t>
            </a:r>
            <a:r>
              <a:rPr lang="en-GB" sz="1050">
                <a:solidFill>
                  <a:srgbClr val="F8F8F2"/>
                </a:solidFill>
                <a:latin typeface="Courier New"/>
                <a:ea typeface="Courier New"/>
                <a:cs typeface="Courier New"/>
                <a:sym typeface="Courier New"/>
              </a:rPr>
              <a:t>).</a:t>
            </a:r>
            <a:r>
              <a:rPr lang="en-GB" sz="1050">
                <a:solidFill>
                  <a:srgbClr val="50FA7B"/>
                </a:solidFill>
                <a:latin typeface="Courier New"/>
                <a:ea typeface="Courier New"/>
                <a:cs typeface="Courier New"/>
                <a:sym typeface="Courier New"/>
              </a:rPr>
              <a:t>prepend</a:t>
            </a:r>
            <a:r>
              <a:rPr lang="en-GB" sz="1050">
                <a:solidFill>
                  <a:srgbClr val="F8F8F2"/>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`&lt;div&gt;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&lt;h3&gt;</a:t>
            </a:r>
            <a:r>
              <a:rPr lang="en-GB" sz="1050">
                <a:solidFill>
                  <a:srgbClr val="FF79C6"/>
                </a:solidFill>
                <a:latin typeface="Courier New"/>
                <a:ea typeface="Courier New"/>
                <a:cs typeface="Courier New"/>
                <a:sym typeface="Courier New"/>
              </a:rPr>
              <a:t>${</a:t>
            </a:r>
            <a:r>
              <a:rPr lang="en-GB" sz="1050">
                <a:solidFill>
                  <a:srgbClr val="BD93F9"/>
                </a:solidFill>
                <a:latin typeface="Courier New"/>
                <a:ea typeface="Courier New"/>
                <a:cs typeface="Courier New"/>
                <a:sym typeface="Courier New"/>
              </a:rPr>
              <a:t>dato</a:t>
            </a:r>
            <a:r>
              <a:rPr lang="en-GB" sz="1050">
                <a:solidFill>
                  <a:srgbClr val="F8F8F2"/>
                </a:solidFill>
                <a:latin typeface="Courier New"/>
                <a:ea typeface="Courier New"/>
                <a:cs typeface="Courier New"/>
                <a:sym typeface="Courier New"/>
              </a:rPr>
              <a:t>.name</a:t>
            </a:r>
            <a:r>
              <a:rPr lang="en-GB" sz="1050">
                <a:solidFill>
                  <a:srgbClr val="FF79C6"/>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&lt;/h3&gt;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&lt;p&gt; </a:t>
            </a:r>
            <a:r>
              <a:rPr lang="en-GB" sz="1050">
                <a:solidFill>
                  <a:srgbClr val="FF79C6"/>
                </a:solidFill>
                <a:latin typeface="Courier New"/>
                <a:ea typeface="Courier New"/>
                <a:cs typeface="Courier New"/>
                <a:sym typeface="Courier New"/>
              </a:rPr>
              <a:t>${</a:t>
            </a:r>
            <a:r>
              <a:rPr lang="en-GB" sz="1050">
                <a:solidFill>
                  <a:srgbClr val="BD93F9"/>
                </a:solidFill>
                <a:latin typeface="Courier New"/>
                <a:ea typeface="Courier New"/>
                <a:cs typeface="Courier New"/>
                <a:sym typeface="Courier New"/>
              </a:rPr>
              <a:t>dato</a:t>
            </a:r>
            <a:r>
              <a:rPr lang="en-GB" sz="1050">
                <a:solidFill>
                  <a:srgbClr val="F8F8F2"/>
                </a:solidFill>
                <a:latin typeface="Courier New"/>
                <a:ea typeface="Courier New"/>
                <a:cs typeface="Courier New"/>
                <a:sym typeface="Courier New"/>
              </a:rPr>
              <a:t>.email</a:t>
            </a:r>
            <a:r>
              <a:rPr lang="en-GB" sz="1050">
                <a:solidFill>
                  <a:srgbClr val="FF79C6"/>
                </a:solidFill>
                <a:latin typeface="Courier New"/>
                <a:ea typeface="Courier New"/>
                <a:cs typeface="Courier New"/>
                <a:sym typeface="Courier New"/>
              </a:rPr>
              <a:t>}</a:t>
            </a:r>
            <a:r>
              <a:rPr lang="en-GB" sz="1050">
                <a:solidFill>
                  <a:srgbClr val="F1FA8C"/>
                </a:solidFill>
                <a:latin typeface="Courier New"/>
                <a:ea typeface="Courier New"/>
                <a:cs typeface="Courier New"/>
                <a:sym typeface="Courier New"/>
              </a:rPr>
              <a:t>&lt;/p&gt;</a:t>
            </a:r>
            <a:endParaRPr sz="1050">
              <a:solidFill>
                <a:srgbClr val="F1FA8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1FA8C"/>
                </a:solidFill>
                <a:latin typeface="Courier New"/>
                <a:ea typeface="Courier New"/>
                <a:cs typeface="Courier New"/>
                <a:sym typeface="Courier New"/>
              </a:rPr>
              <a:t>                            &lt;/div&gt;`</a:t>
            </a: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    });</a:t>
            </a:r>
            <a:endParaRPr sz="10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050">
                <a:solidFill>
                  <a:srgbClr val="F8F8F2"/>
                </a:solidFill>
                <a:latin typeface="Courier New"/>
                <a:ea typeface="Courier New"/>
                <a:cs typeface="Courier New"/>
                <a:sym typeface="Courier New"/>
              </a:rPr>
              <a:t>});</a:t>
            </a:r>
            <a:endParaRPr sz="1050">
              <a:solidFill>
                <a:srgbClr val="F8F8F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DD0E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FFFFFF"/>
              </a:solidFill>
              <a:latin typeface="Courier New"/>
              <a:ea typeface="Courier New"/>
              <a:cs typeface="Courier New"/>
              <a:sym typeface="Courier New"/>
            </a:endParaRPr>
          </a:p>
        </p:txBody>
      </p:sp>
      <p:pic>
        <p:nvPicPr>
          <p:cNvPr id="297" name="Google Shape;297;p45"/>
          <p:cNvPicPr preferRelativeResize="0"/>
          <p:nvPr/>
        </p:nvPicPr>
        <p:blipFill>
          <a:blip r:embed="rId3">
            <a:alphaModFix/>
          </a:blip>
          <a:stretch>
            <a:fillRect/>
          </a:stretch>
        </p:blipFill>
        <p:spPr>
          <a:xfrm>
            <a:off x="7793250" y="47662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nvSpPr>
        <p:spPr>
          <a:xfrm>
            <a:off x="1490701" y="528550"/>
            <a:ext cx="61626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ALGUNOS USOS DE AJAX CON JS</a:t>
            </a:r>
            <a:endParaRPr i="1" sz="4000">
              <a:latin typeface="Anton"/>
              <a:ea typeface="Anton"/>
              <a:cs typeface="Anton"/>
              <a:sym typeface="Anton"/>
            </a:endParaRPr>
          </a:p>
        </p:txBody>
      </p:sp>
      <p:sp>
        <p:nvSpPr>
          <p:cNvPr id="303" name="Google Shape;303;p46"/>
          <p:cNvSpPr txBox="1"/>
          <p:nvPr/>
        </p:nvSpPr>
        <p:spPr>
          <a:xfrm>
            <a:off x="1677300" y="1880722"/>
            <a:ext cx="5789400" cy="25203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Agregar o modificar productos a un carrito de compras.</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Enviar un formulario sin refrescar la página.</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Agregar o quitar productos de una wishlist.</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Enviar un comentario en un blog.</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Notificaciones en Facebook, Twitter.</a:t>
            </a:r>
            <a:endParaRPr sz="2000">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latin typeface="Helvetica Neue Light"/>
                <a:ea typeface="Helvetica Neue Light"/>
                <a:cs typeface="Helvetica Neue Light"/>
                <a:sym typeface="Helvetica Neue Light"/>
              </a:rPr>
              <a:t>Ventanas de chats.</a:t>
            </a:r>
            <a:endParaRPr sz="2000">
              <a:latin typeface="Helvetica Neue Light"/>
              <a:ea typeface="Helvetica Neue Light"/>
              <a:cs typeface="Helvetica Neue Light"/>
              <a:sym typeface="Helvetica Neue Light"/>
            </a:endParaRPr>
          </a:p>
        </p:txBody>
      </p:sp>
      <p:pic>
        <p:nvPicPr>
          <p:cNvPr id="304" name="Google Shape;304;p46"/>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08" name="Shape 308"/>
        <p:cNvGrpSpPr/>
        <p:nvPr/>
      </p:nvGrpSpPr>
      <p:grpSpPr>
        <a:xfrm>
          <a:off x="0" y="0"/>
          <a:ext cx="0" cy="0"/>
          <a:chOff x="0" y="0"/>
          <a:chExt cx="0" cy="0"/>
        </a:xfrm>
      </p:grpSpPr>
      <p:sp>
        <p:nvSpPr>
          <p:cNvPr id="309" name="Google Shape;309;p47"/>
          <p:cNvSpPr txBox="1"/>
          <p:nvPr/>
        </p:nvSpPr>
        <p:spPr>
          <a:xfrm>
            <a:off x="1698150" y="2077200"/>
            <a:ext cx="57477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10" name="Google Shape;310;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11" name="Google Shape;311;p4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4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20" name="Shape 320"/>
        <p:cNvGrpSpPr/>
        <p:nvPr/>
      </p:nvGrpSpPr>
      <p:grpSpPr>
        <a:xfrm>
          <a:off x="0" y="0"/>
          <a:ext cx="0" cy="0"/>
          <a:chOff x="0" y="0"/>
          <a:chExt cx="0" cy="0"/>
        </a:xfrm>
      </p:grpSpPr>
      <p:sp>
        <p:nvSpPr>
          <p:cNvPr id="321" name="Google Shape;321;p49"/>
          <p:cNvSpPr txBox="1"/>
          <p:nvPr/>
        </p:nvSpPr>
        <p:spPr>
          <a:xfrm>
            <a:off x="382350" y="220100"/>
            <a:ext cx="8379300" cy="4309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600"/>
              <a:buFont typeface="Arial"/>
              <a:buNone/>
            </a:pPr>
            <a:r>
              <a:rPr i="1" lang="en-GB" sz="2900">
                <a:latin typeface="Anton"/>
                <a:ea typeface="Anton"/>
                <a:cs typeface="Anton"/>
                <a:sym typeface="Anton"/>
              </a:rPr>
              <a:t>¡Ya estás llegando al fin de la cursada! </a:t>
            </a:r>
            <a:br>
              <a:rPr i="1" lang="en-GB" sz="2900">
                <a:latin typeface="Anton"/>
                <a:ea typeface="Anton"/>
                <a:cs typeface="Anton"/>
                <a:sym typeface="Anton"/>
              </a:rPr>
            </a:br>
            <a:r>
              <a:rPr i="1" lang="en-GB" sz="2900">
                <a:latin typeface="Anton"/>
                <a:ea typeface="Anton"/>
                <a:cs typeface="Anton"/>
                <a:sym typeface="Anton"/>
              </a:rPr>
              <a:t>Recordá que luego de la corrección de tu proyecto final, se notificará por Slack y email si quedaste en el TOP10</a:t>
            </a:r>
            <a:br>
              <a:rPr i="1" lang="en-GB" sz="2900">
                <a:latin typeface="Anton"/>
                <a:ea typeface="Anton"/>
                <a:cs typeface="Anton"/>
                <a:sym typeface="Anton"/>
              </a:rPr>
            </a:br>
            <a:br>
              <a:rPr i="1" lang="en-GB" sz="2900">
                <a:latin typeface="Anton"/>
                <a:ea typeface="Anton"/>
                <a:cs typeface="Anton"/>
                <a:sym typeface="Anton"/>
              </a:rPr>
            </a:br>
            <a:r>
              <a:rPr i="1" lang="en-GB" sz="2900">
                <a:latin typeface="Anton"/>
                <a:ea typeface="Anton"/>
                <a:cs typeface="Anton"/>
                <a:sym typeface="Anton"/>
              </a:rPr>
              <a:t>No cuelgues, que tenés </a:t>
            </a:r>
            <a:r>
              <a:rPr i="1" lang="en-GB" sz="2900" u="sng">
                <a:latin typeface="Anton"/>
                <a:ea typeface="Anton"/>
                <a:cs typeface="Anton"/>
                <a:sym typeface="Anton"/>
              </a:rPr>
              <a:t>hasta 2 semanas</a:t>
            </a:r>
            <a:r>
              <a:rPr i="1" lang="en-GB" sz="2900">
                <a:latin typeface="Anton"/>
                <a:ea typeface="Anton"/>
                <a:cs typeface="Anton"/>
                <a:sym typeface="Anton"/>
              </a:rPr>
              <a:t> desde que te nofificamos para solicitar los beneficios. </a:t>
            </a:r>
            <a:endParaRPr b="0" i="1" sz="2900" u="none" cap="none" strike="noStrike">
              <a:solidFill>
                <a:srgbClr val="000000"/>
              </a:solidFill>
              <a:latin typeface="Anton"/>
              <a:ea typeface="Anton"/>
              <a:cs typeface="Anton"/>
              <a:sym typeface="Anton"/>
            </a:endParaRPr>
          </a:p>
        </p:txBody>
      </p:sp>
      <p:pic>
        <p:nvPicPr>
          <p:cNvPr id="322" name="Google Shape;322;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9"/>
          <p:cNvSpPr txBox="1"/>
          <p:nvPr/>
        </p:nvSpPr>
        <p:spPr>
          <a:xfrm>
            <a:off x="3072000" y="4558600"/>
            <a:ext cx="3000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50"/>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API</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nvSpPr>
        <p:spPr>
          <a:xfrm>
            <a:off x="650700" y="1500145"/>
            <a:ext cx="7842600" cy="21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Light"/>
                <a:ea typeface="Helvetica Neue Light"/>
                <a:cs typeface="Helvetica Neue Light"/>
                <a:sym typeface="Helvetica Neue Light"/>
              </a:rPr>
              <a:t>API o Application Programming Interfaces, es un conjunto de reglas y especificaciones que las aplicaciones pueden seguir para comunicarse entre ellas. El uso de una API es el mecanismo más útil para conectar dos softwares entre sí. De esta manera, podemos garantizar el intercambio de mensajes o datos en formato estándar.</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E0FF00"/>
                </a:highlight>
                <a:latin typeface="Helvetica Neue Light"/>
                <a:ea typeface="Helvetica Neue Light"/>
                <a:cs typeface="Helvetica Neue Light"/>
                <a:sym typeface="Helvetica Neue Light"/>
              </a:rPr>
              <a:t>Nos conectamos al API para obtener o enviar información.</a:t>
            </a:r>
            <a:endParaRPr sz="2000">
              <a:solidFill>
                <a:schemeClr val="dk1"/>
              </a:solidFill>
              <a:highlight>
                <a:srgbClr val="E0FF00"/>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34" name="Google Shape;334;p51"/>
          <p:cNvSpPr txBox="1"/>
          <p:nvPr/>
        </p:nvSpPr>
        <p:spPr>
          <a:xfrm>
            <a:off x="1738950" y="28242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¿QUÉ ES UNA API?</a:t>
            </a:r>
            <a:endParaRPr i="1" sz="4500">
              <a:latin typeface="Anton"/>
              <a:ea typeface="Anton"/>
              <a:cs typeface="Anton"/>
              <a:sym typeface="Anton"/>
            </a:endParaRPr>
          </a:p>
        </p:txBody>
      </p:sp>
      <p:pic>
        <p:nvPicPr>
          <p:cNvPr id="335" name="Google Shape;335;p5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nvSpPr>
        <p:spPr>
          <a:xfrm>
            <a:off x="76200" y="1500150"/>
            <a:ext cx="4852200" cy="27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Por ejemplo: una web de e-commerce que permite pagar con MercadoPago, está integrando la API de MP, mediante la cual una web X puede cobrar una compra. Esa web usará las funciones y reglas de la API de MP para integrarla a sus necesidades del e-commerce.</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41" name="Google Shape;341;p52"/>
          <p:cNvSpPr txBox="1"/>
          <p:nvPr/>
        </p:nvSpPr>
        <p:spPr>
          <a:xfrm>
            <a:off x="1671825" y="29542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EJEMPLO DE API</a:t>
            </a:r>
            <a:endParaRPr i="1" sz="4500">
              <a:latin typeface="Anton"/>
              <a:ea typeface="Anton"/>
              <a:cs typeface="Anton"/>
              <a:sym typeface="Anton"/>
            </a:endParaRPr>
          </a:p>
        </p:txBody>
      </p:sp>
      <p:pic>
        <p:nvPicPr>
          <p:cNvPr id="342" name="Google Shape;342;p5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3" name="Google Shape;343;p52"/>
          <p:cNvPicPr preferRelativeResize="0"/>
          <p:nvPr/>
        </p:nvPicPr>
        <p:blipFill rotWithShape="1">
          <a:blip r:embed="rId4">
            <a:alphaModFix/>
          </a:blip>
          <a:srcRect b="0" l="11384" r="11222" t="8096"/>
          <a:stretch/>
        </p:blipFill>
        <p:spPr>
          <a:xfrm>
            <a:off x="4956800" y="1598925"/>
            <a:ext cx="4187199" cy="24043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nvSpPr>
        <p:spPr>
          <a:xfrm>
            <a:off x="650700" y="1304206"/>
            <a:ext cx="7842600" cy="3686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Light"/>
                <a:ea typeface="Helvetica Neue Light"/>
                <a:cs typeface="Helvetica Neue Light"/>
                <a:sym typeface="Helvetica Neue Light"/>
              </a:rPr>
              <a:t>Una de las formas de comunicarse con una API (siempre y cuando esta lo contemple) es utilizar AJAX en jQuery. </a:t>
            </a:r>
            <a:br>
              <a:rPr lang="en-GB" sz="2000">
                <a:solidFill>
                  <a:schemeClr val="dk1"/>
                </a:solidFill>
                <a:highlight>
                  <a:srgbClr val="FFFFFF"/>
                </a:highlight>
                <a:latin typeface="Helvetica Neue Light"/>
                <a:ea typeface="Helvetica Neue Light"/>
                <a:cs typeface="Helvetica Neue Light"/>
                <a:sym typeface="Helvetica Neue Light"/>
              </a:rPr>
            </a:br>
            <a:r>
              <a:rPr lang="en-GB" sz="2000">
                <a:solidFill>
                  <a:schemeClr val="dk1"/>
                </a:solidFill>
                <a:highlight>
                  <a:srgbClr val="FFFFFF"/>
                </a:highlight>
                <a:latin typeface="Helvetica Neue Light"/>
                <a:ea typeface="Helvetica Neue Light"/>
                <a:cs typeface="Helvetica Neue Light"/>
                <a:sym typeface="Helvetica Neue Light"/>
              </a:rPr>
              <a:t>En la práctica sería muy similar a realizar una llamada AJAX común, solo que tendremos que cumplir los requisitos que la API defina para cada llamada. </a:t>
            </a:r>
            <a:br>
              <a:rPr lang="en-GB" sz="2000">
                <a:solidFill>
                  <a:schemeClr val="dk1"/>
                </a:solidFill>
                <a:highlight>
                  <a:srgbClr val="FFFFFF"/>
                </a:highlight>
                <a:latin typeface="Helvetica Neue Light"/>
                <a:ea typeface="Helvetica Neue Light"/>
                <a:cs typeface="Helvetica Neue Light"/>
                <a:sym typeface="Helvetica Neue Light"/>
              </a:rPr>
            </a:br>
            <a:r>
              <a:rPr lang="en-GB" sz="2000">
                <a:solidFill>
                  <a:schemeClr val="dk1"/>
                </a:solidFill>
                <a:highlight>
                  <a:srgbClr val="FFFFFF"/>
                </a:highlight>
                <a:latin typeface="Helvetica Neue Light"/>
                <a:ea typeface="Helvetica Neue Light"/>
                <a:cs typeface="Helvetica Neue Light"/>
                <a:sym typeface="Helvetica Neue Light"/>
              </a:rPr>
              <a:t>Por ejemplo: si fuera una API de una plataforma de pagos, podremos usar llamadas para enviar pagos, para consultar cuotas, etc.</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49" name="Google Shape;349;p53"/>
          <p:cNvSpPr txBox="1"/>
          <p:nvPr/>
        </p:nvSpPr>
        <p:spPr>
          <a:xfrm>
            <a:off x="1671825" y="57637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API + JQUERY + AJAX</a:t>
            </a:r>
            <a:endParaRPr i="1" sz="4500">
              <a:latin typeface="Anton"/>
              <a:ea typeface="Anton"/>
              <a:cs typeface="Anton"/>
              <a:sym typeface="Anton"/>
            </a:endParaRPr>
          </a:p>
        </p:txBody>
      </p:sp>
      <p:pic>
        <p:nvPicPr>
          <p:cNvPr id="350" name="Google Shape;350;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AJAX CON JQUERY</a:t>
            </a:r>
            <a:endParaRPr b="0" i="1" sz="3600" u="none" cap="none" strike="noStrike">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14</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JAVASCRIPT</a:t>
            </a:r>
            <a:endParaRPr b="0" i="0" sz="1400" u="none" cap="none" strike="noStrike">
              <a:solidFill>
                <a:srgbClr val="121212"/>
              </a:solidFill>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4" name="Shape 354"/>
        <p:cNvGrpSpPr/>
        <p:nvPr/>
      </p:nvGrpSpPr>
      <p:grpSpPr>
        <a:xfrm>
          <a:off x="0" y="0"/>
          <a:ext cx="0" cy="0"/>
          <a:chOff x="0" y="0"/>
          <a:chExt cx="0" cy="0"/>
        </a:xfrm>
      </p:grpSpPr>
      <p:sp>
        <p:nvSpPr>
          <p:cNvPr id="355" name="Google Shape;355;p54"/>
          <p:cNvSpPr txBox="1"/>
          <p:nvPr/>
        </p:nvSpPr>
        <p:spPr>
          <a:xfrm>
            <a:off x="6728400" y="217550"/>
            <a:ext cx="2415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2600">
                <a:latin typeface="Anton"/>
                <a:ea typeface="Anton"/>
                <a:cs typeface="Anton"/>
                <a:sym typeface="Anton"/>
              </a:rPr>
              <a:t>EJEMPLO APLICADO: </a:t>
            </a:r>
            <a:endParaRPr i="1" sz="2600">
              <a:latin typeface="Anton"/>
              <a:ea typeface="Anton"/>
              <a:cs typeface="Anton"/>
              <a:sym typeface="Anton"/>
            </a:endParaRPr>
          </a:p>
          <a:p>
            <a:pPr indent="0" lvl="0" marL="0" rtl="0" algn="ctr">
              <a:spcBef>
                <a:spcPts val="0"/>
              </a:spcBef>
              <a:spcAft>
                <a:spcPts val="0"/>
              </a:spcAft>
              <a:buNone/>
            </a:pPr>
            <a:r>
              <a:rPr i="1" lang="en-GB" sz="2600">
                <a:latin typeface="Anton"/>
                <a:ea typeface="Anton"/>
                <a:cs typeface="Anton"/>
                <a:sym typeface="Anton"/>
              </a:rPr>
              <a:t>POST AL API</a:t>
            </a:r>
            <a:endParaRPr i="1" sz="2600">
              <a:latin typeface="Anton"/>
              <a:ea typeface="Anton"/>
              <a:cs typeface="Anton"/>
              <a:sym typeface="Anton"/>
            </a:endParaRPr>
          </a:p>
        </p:txBody>
      </p:sp>
      <p:pic>
        <p:nvPicPr>
          <p:cNvPr id="356" name="Google Shape;356;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7" name="Google Shape;357;p54"/>
          <p:cNvSpPr txBox="1"/>
          <p:nvPr/>
        </p:nvSpPr>
        <p:spPr>
          <a:xfrm>
            <a:off x="0" y="0"/>
            <a:ext cx="6728400" cy="5097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250">
                <a:solidFill>
                  <a:srgbClr val="50FA7B"/>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document</a:t>
            </a: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ready</a:t>
            </a:r>
            <a:r>
              <a:rPr lang="en-GB" sz="1250">
                <a:solidFill>
                  <a:srgbClr val="F8F8F2"/>
                </a:solidFill>
                <a:latin typeface="Courier New"/>
                <a:ea typeface="Courier New"/>
                <a:cs typeface="Courier New"/>
                <a:sym typeface="Courier New"/>
              </a:rPr>
              <a:t>(</a:t>
            </a:r>
            <a:r>
              <a:rPr lang="en-GB" sz="1250">
                <a:solidFill>
                  <a:srgbClr val="FF79C6"/>
                </a:solidFill>
                <a:latin typeface="Courier New"/>
                <a:ea typeface="Courier New"/>
                <a:cs typeface="Courier New"/>
                <a:sym typeface="Courier New"/>
              </a:rPr>
              <a:t>function</a:t>
            </a: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6272A4"/>
                </a:solidFill>
                <a:latin typeface="Courier New"/>
                <a:ea typeface="Courier New"/>
                <a:cs typeface="Courier New"/>
                <a:sym typeface="Courier New"/>
              </a:rPr>
              <a:t>//Declaramos la url del API</a:t>
            </a:r>
            <a:endParaRPr sz="12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const</a:t>
            </a: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APIURL</a:t>
            </a: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https://jsonplaceholder.typicode.com/posts</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6272A4"/>
                </a:solidFill>
                <a:latin typeface="Courier New"/>
                <a:ea typeface="Courier New"/>
                <a:cs typeface="Courier New"/>
                <a:sym typeface="Courier New"/>
              </a:rPr>
              <a:t>//Declaramos la información a enviar</a:t>
            </a:r>
            <a:endParaRPr sz="12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const</a:t>
            </a: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infoPost</a:t>
            </a: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 nombre</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Ana</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profesion</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Programadora</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6272A4"/>
                </a:solidFill>
                <a:latin typeface="Courier New"/>
                <a:ea typeface="Courier New"/>
                <a:cs typeface="Courier New"/>
                <a:sym typeface="Courier New"/>
              </a:rPr>
              <a:t>//Agregamos un botón con jQuery</a:t>
            </a:r>
            <a:endParaRPr sz="12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body</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r>
              <a:rPr lang="en-GB" sz="1250">
                <a:solidFill>
                  <a:srgbClr val="50FA7B"/>
                </a:solidFill>
                <a:latin typeface="Courier New"/>
                <a:ea typeface="Courier New"/>
                <a:cs typeface="Courier New"/>
                <a:sym typeface="Courier New"/>
              </a:rPr>
              <a:t>prepend</a:t>
            </a:r>
            <a:r>
              <a:rPr lang="en-GB" sz="1250">
                <a:solidFill>
                  <a:srgbClr val="F8F8F2"/>
                </a:solidFill>
                <a:latin typeface="Courier New"/>
                <a:ea typeface="Courier New"/>
                <a:cs typeface="Courier New"/>
                <a:sym typeface="Courier New"/>
              </a:rPr>
              <a:t>(</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&lt;button id="btn1"&gt;ENVIAR API&lt;/button&gt;</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6272A4"/>
                </a:solidFill>
                <a:latin typeface="Courier New"/>
                <a:ea typeface="Courier New"/>
                <a:cs typeface="Courier New"/>
                <a:sym typeface="Courier New"/>
              </a:rPr>
              <a:t>//Escuchamos el evento click del botón agregado</a:t>
            </a:r>
            <a:endParaRPr sz="12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#btn1</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r>
              <a:rPr lang="en-GB" sz="1250">
                <a:solidFill>
                  <a:srgbClr val="50FA7B"/>
                </a:solidFill>
                <a:latin typeface="Courier New"/>
                <a:ea typeface="Courier New"/>
                <a:cs typeface="Courier New"/>
                <a:sym typeface="Courier New"/>
              </a:rPr>
              <a:t>click</a:t>
            </a: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=&gt;</a:t>
            </a:r>
            <a:r>
              <a:rPr lang="en-GB" sz="1250">
                <a:solidFill>
                  <a:srgbClr val="F8F8F2"/>
                </a:solidFill>
                <a:latin typeface="Courier New"/>
                <a:ea typeface="Courier New"/>
                <a:cs typeface="Courier New"/>
                <a:sym typeface="Courier New"/>
              </a:rPr>
              <a:t> {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ajax</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method</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POST</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url</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APIURL</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data</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BD93F9"/>
                </a:solidFill>
                <a:latin typeface="Courier New"/>
                <a:ea typeface="Courier New"/>
                <a:cs typeface="Courier New"/>
                <a:sym typeface="Courier New"/>
              </a:rPr>
              <a:t>infoPost</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success</a:t>
            </a:r>
            <a:r>
              <a:rPr lang="en-GB" sz="1250">
                <a:solidFill>
                  <a:srgbClr val="FF79C6"/>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 </a:t>
            </a:r>
            <a:r>
              <a:rPr lang="en-GB" sz="1250">
                <a:solidFill>
                  <a:srgbClr val="FF79C6"/>
                </a:solidFill>
                <a:latin typeface="Courier New"/>
                <a:ea typeface="Courier New"/>
                <a:cs typeface="Courier New"/>
                <a:sym typeface="Courier New"/>
              </a:rPr>
              <a:t>function</a:t>
            </a:r>
            <a:r>
              <a:rPr lang="en-GB" sz="1250">
                <a:solidFill>
                  <a:srgbClr val="F8F8F2"/>
                </a:solidFill>
                <a:latin typeface="Courier New"/>
                <a:ea typeface="Courier New"/>
                <a:cs typeface="Courier New"/>
                <a:sym typeface="Courier New"/>
              </a:rPr>
              <a:t>(</a:t>
            </a:r>
            <a:r>
              <a:rPr i="1" lang="en-GB" sz="1250">
                <a:solidFill>
                  <a:srgbClr val="FFB86C"/>
                </a:solidFill>
                <a:latin typeface="Courier New"/>
                <a:ea typeface="Courier New"/>
                <a:cs typeface="Courier New"/>
                <a:sym typeface="Courier New"/>
              </a:rPr>
              <a:t>respuesta</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r>
              <a:rPr lang="en-GB" sz="1250">
                <a:solidFill>
                  <a:srgbClr val="50FA7B"/>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r>
              <a:rPr lang="en-GB" sz="1250">
                <a:solidFill>
                  <a:srgbClr val="E9F284"/>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body</a:t>
            </a:r>
            <a:r>
              <a:rPr lang="en-GB" sz="1250">
                <a:solidFill>
                  <a:srgbClr val="E9F284"/>
                </a:solidFill>
                <a:latin typeface="Courier New"/>
                <a:ea typeface="Courier New"/>
                <a:cs typeface="Courier New"/>
                <a:sym typeface="Courier New"/>
              </a:rPr>
              <a:t>"</a:t>
            </a:r>
            <a:r>
              <a:rPr lang="en-GB" sz="1250">
                <a:solidFill>
                  <a:srgbClr val="F8F8F2"/>
                </a:solidFill>
                <a:latin typeface="Courier New"/>
                <a:ea typeface="Courier New"/>
                <a:cs typeface="Courier New"/>
                <a:sym typeface="Courier New"/>
              </a:rPr>
              <a:t>).</a:t>
            </a:r>
            <a:r>
              <a:rPr lang="en-GB" sz="1250">
                <a:solidFill>
                  <a:srgbClr val="50FA7B"/>
                </a:solidFill>
                <a:latin typeface="Courier New"/>
                <a:ea typeface="Courier New"/>
                <a:cs typeface="Courier New"/>
                <a:sym typeface="Courier New"/>
              </a:rPr>
              <a:t>prepend</a:t>
            </a:r>
            <a:r>
              <a:rPr lang="en-GB" sz="1250">
                <a:solidFill>
                  <a:srgbClr val="F8F8F2"/>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`&lt;div&gt;</a:t>
            </a:r>
            <a:r>
              <a:rPr lang="en-GB" sz="1250">
                <a:solidFill>
                  <a:srgbClr val="FF79C6"/>
                </a:solidFill>
                <a:latin typeface="Courier New"/>
                <a:ea typeface="Courier New"/>
                <a:cs typeface="Courier New"/>
                <a:sym typeface="Courier New"/>
              </a:rPr>
              <a:t>$</a:t>
            </a:r>
            <a:r>
              <a:rPr lang="en-GB" sz="1250">
                <a:solidFill>
                  <a:srgbClr val="FF79C6"/>
                </a:solidFill>
                <a:latin typeface="Courier New"/>
                <a:ea typeface="Courier New"/>
                <a:cs typeface="Courier New"/>
                <a:sym typeface="Courier New"/>
              </a:rPr>
              <a:t>{</a:t>
            </a:r>
            <a:r>
              <a:rPr i="1" lang="en-GB" sz="1250">
                <a:solidFill>
                  <a:srgbClr val="FFB86C"/>
                </a:solidFill>
                <a:latin typeface="Courier New"/>
                <a:ea typeface="Courier New"/>
                <a:cs typeface="Courier New"/>
                <a:sym typeface="Courier New"/>
              </a:rPr>
              <a:t>respuesta</a:t>
            </a:r>
            <a:r>
              <a:rPr lang="en-GB" sz="1250">
                <a:solidFill>
                  <a:srgbClr val="F8F8F2"/>
                </a:solidFill>
                <a:latin typeface="Courier New"/>
                <a:ea typeface="Courier New"/>
                <a:cs typeface="Courier New"/>
                <a:sym typeface="Courier New"/>
              </a:rPr>
              <a:t>.nombre</a:t>
            </a:r>
            <a:r>
              <a:rPr lang="en-GB" sz="1250">
                <a:solidFill>
                  <a:srgbClr val="FF79C6"/>
                </a:solidFill>
                <a:latin typeface="Courier New"/>
                <a:ea typeface="Courier New"/>
                <a:cs typeface="Courier New"/>
                <a:sym typeface="Courier New"/>
              </a:rPr>
              <a:t>}</a:t>
            </a:r>
            <a:r>
              <a:rPr lang="en-GB" sz="1250">
                <a:solidFill>
                  <a:srgbClr val="F1FA8C"/>
                </a:solidFill>
                <a:latin typeface="Courier New"/>
                <a:ea typeface="Courier New"/>
                <a:cs typeface="Courier New"/>
                <a:sym typeface="Courier New"/>
              </a:rPr>
              <a:t>&lt;/div&gt;`</a:t>
            </a: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50">
                <a:solidFill>
                  <a:srgbClr val="F8F8F2"/>
                </a:solidFill>
                <a:latin typeface="Courier New"/>
                <a:ea typeface="Courier New"/>
                <a:cs typeface="Courier New"/>
                <a:sym typeface="Courier New"/>
              </a:rPr>
              <a:t>    });</a:t>
            </a:r>
            <a:endParaRPr sz="12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50">
                <a:solidFill>
                  <a:srgbClr val="F8F8F2"/>
                </a:solidFill>
                <a:latin typeface="Courier New"/>
                <a:ea typeface="Courier New"/>
                <a:cs typeface="Courier New"/>
                <a:sym typeface="Courier New"/>
              </a:rPr>
              <a:t>});</a:t>
            </a:r>
            <a:endParaRPr sz="1250">
              <a:solidFill>
                <a:srgbClr val="F8F8F2"/>
              </a:solidFill>
              <a:latin typeface="Courier New"/>
              <a:ea typeface="Courier New"/>
              <a:cs typeface="Courier New"/>
              <a:sym typeface="Courier New"/>
            </a:endParaRPr>
          </a:p>
          <a:p>
            <a:pPr indent="0" lvl="0" marL="0" marR="190500" rtl="0" algn="l">
              <a:lnSpc>
                <a:spcPct val="115000"/>
              </a:lnSpc>
              <a:spcBef>
                <a:spcPts val="0"/>
              </a:spcBef>
              <a:spcAft>
                <a:spcPts val="1500"/>
              </a:spcAft>
              <a:buNone/>
            </a:pPr>
            <a:r>
              <a:t/>
            </a:r>
            <a:endParaRPr sz="1100">
              <a:solidFill>
                <a:srgbClr val="4DD0E1"/>
              </a:solidFill>
              <a:highlight>
                <a:schemeClr val="dk1"/>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nvSpPr>
        <p:spPr>
          <a:xfrm>
            <a:off x="477850" y="1120600"/>
            <a:ext cx="8188200" cy="3686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Didact Gothic"/>
              <a:buChar char="●"/>
            </a:pPr>
            <a:r>
              <a:rPr lang="en-GB" sz="2000">
                <a:solidFill>
                  <a:schemeClr val="dk1"/>
                </a:solidFill>
                <a:highlight>
                  <a:srgbClr val="FFFFFF"/>
                </a:highlight>
                <a:latin typeface="Helvetica Neue Light"/>
                <a:ea typeface="Helvetica Neue Light"/>
                <a:cs typeface="Helvetica Neue Light"/>
                <a:sym typeface="Helvetica Neue Light"/>
              </a:rPr>
              <a:t>Tanto para el uso de jQuery y APIs siempre vas a necesitar el frontend (en este caso JS), y un backend, ya que estas interactuando entre un cliente y un servidor.</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Didact Gothic"/>
              <a:buChar char="●"/>
            </a:pPr>
            <a:r>
              <a:rPr lang="en-GB" sz="2000">
                <a:solidFill>
                  <a:schemeClr val="dk1"/>
                </a:solidFill>
                <a:highlight>
                  <a:srgbClr val="FFFFFF"/>
                </a:highlight>
                <a:latin typeface="Helvetica Neue Light"/>
                <a:ea typeface="Helvetica Neue Light"/>
                <a:cs typeface="Helvetica Neue Light"/>
                <a:sym typeface="Helvetica Neue Light"/>
              </a:rPr>
              <a:t>Una API no es un lenguaje, es una metodología de trabajo para programar un conjunto de reglas bajo una necesidad funcional.</a:t>
            </a:r>
            <a:endParaRPr sz="2000">
              <a:solidFill>
                <a:schemeClr val="dk1"/>
              </a:solidFill>
              <a:highlight>
                <a:srgbClr val="FFFFFF"/>
              </a:highlight>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sz="2000">
              <a:solidFill>
                <a:schemeClr val="dk1"/>
              </a:solidFill>
              <a:highlight>
                <a:srgbClr val="FFFFFF"/>
              </a:highlight>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rgbClr val="3CEFAB"/>
              </a:buClr>
              <a:buSzPts val="2000"/>
              <a:buFont typeface="Helvetica Neue Light"/>
              <a:buChar char="●"/>
            </a:pPr>
            <a:r>
              <a:rPr lang="en-GB" sz="2000">
                <a:solidFill>
                  <a:schemeClr val="dk1"/>
                </a:solidFill>
                <a:highlight>
                  <a:srgbClr val="FFFFFF"/>
                </a:highlight>
                <a:latin typeface="Helvetica Neue Light"/>
                <a:ea typeface="Helvetica Neue Light"/>
                <a:cs typeface="Helvetica Neue Light"/>
                <a:sym typeface="Helvetica Neue Light"/>
              </a:rPr>
              <a:t>Una API puede estar programada en diferentes lenguajes: php, asp, etc; y puede llamarse mediante otros: JS, HTTP Request, PHP, etc.</a:t>
            </a:r>
            <a:endParaRPr sz="2000">
              <a:solidFill>
                <a:schemeClr val="dk1"/>
              </a:solidFill>
              <a:highlight>
                <a:srgbClr val="FFFFFF"/>
              </a:highlight>
              <a:latin typeface="Helvetica Neue Light"/>
              <a:ea typeface="Helvetica Neue Light"/>
              <a:cs typeface="Helvetica Neue Light"/>
              <a:sym typeface="Helvetica Neue Light"/>
            </a:endParaRPr>
          </a:p>
        </p:txBody>
      </p:sp>
      <p:sp>
        <p:nvSpPr>
          <p:cNvPr id="363" name="Google Shape;363;p55"/>
          <p:cNvSpPr txBox="1"/>
          <p:nvPr/>
        </p:nvSpPr>
        <p:spPr>
          <a:xfrm>
            <a:off x="1671825" y="3368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¡IMPORTANTE!</a:t>
            </a:r>
            <a:endParaRPr i="1" sz="4500">
              <a:latin typeface="Anton"/>
              <a:ea typeface="Anton"/>
              <a:cs typeface="Anton"/>
              <a:sym typeface="Anton"/>
            </a:endParaRPr>
          </a:p>
        </p:txBody>
      </p:sp>
      <p:pic>
        <p:nvPicPr>
          <p:cNvPr id="364" name="Google Shape;364;p5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AJAX EN TU PROYECTO</a:t>
            </a:r>
            <a:endParaRPr b="0" i="1" sz="4000" u="none" cap="none" strike="noStrike">
              <a:solidFill>
                <a:srgbClr val="000000"/>
              </a:solidFill>
              <a:latin typeface="Anton"/>
              <a:ea typeface="Anton"/>
              <a:cs typeface="Anton"/>
              <a:sym typeface="Anton"/>
            </a:endParaRPr>
          </a:p>
        </p:txBody>
      </p:sp>
      <p:sp>
        <p:nvSpPr>
          <p:cNvPr id="370" name="Google Shape;370;p56"/>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Tomando como ejemplo la llamada AJAX con JSON, incorpora al proyecto del simulador al menos una llamada AJAX.</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71" name="Google Shape;371;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2" name="Google Shape;372;p56"/>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73" name="Google Shape;373;p56"/>
          <p:cNvSpPr/>
          <p:nvPr/>
        </p:nvSpPr>
        <p:spPr>
          <a:xfrm>
            <a:off x="4879825" y="886225"/>
            <a:ext cx="529200" cy="5292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sz="1300">
                <a:solidFill>
                  <a:srgbClr val="FFFFFF"/>
                </a:solidFill>
                <a:latin typeface="Helvetica Neue"/>
                <a:ea typeface="Helvetica Neue"/>
                <a:cs typeface="Helvetica Neue"/>
                <a:sym typeface="Helvetica Neue"/>
              </a:rPr>
              <a:t>1</a:t>
            </a:r>
            <a:r>
              <a:rPr b="1" lang="en-GB" sz="1300">
                <a:solidFill>
                  <a:srgbClr val="FFFFFF"/>
                </a:solidFill>
                <a:latin typeface="Helvetica Neue"/>
                <a:ea typeface="Helvetica Neue"/>
                <a:cs typeface="Helvetica Neue"/>
                <a:sym typeface="Helvetica Neue"/>
              </a:rPr>
              <a:t>0</a:t>
            </a:r>
            <a:endParaRPr b="1" i="0" sz="13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aphicFrame>
        <p:nvGraphicFramePr>
          <p:cNvPr id="378" name="Google Shape;378;p57"/>
          <p:cNvGraphicFramePr/>
          <p:nvPr/>
        </p:nvGraphicFramePr>
        <p:xfrm>
          <a:off x="153263" y="344100"/>
          <a:ext cx="3000000" cy="3000000"/>
        </p:xfrm>
        <a:graphic>
          <a:graphicData uri="http://schemas.openxmlformats.org/drawingml/2006/table">
            <a:tbl>
              <a:tblPr>
                <a:noFill/>
                <a:tableStyleId>{D64ACAEA-311E-4352-9B92-846D593ACB4C}</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AJAX EN TU PROYECTO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latin typeface="Helvetica Neue Light"/>
                          <a:ea typeface="Helvetica Neue Light"/>
                          <a:cs typeface="Helvetica Neue Light"/>
                          <a:sym typeface="Helvetica Neue Light"/>
                        </a:rPr>
                        <a:t>Usamos GET para obtener información del servidor y POST para enviar. getJSON es la forma simplificada de obtener la información de un archivo JSON.</a:t>
                      </a:r>
                      <a:endParaRPr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Tomando como ejemplo la llamada AJAX con JSON, incorpora al proyecto del simulador al menos una llamada AJAX, que mediante la interacción del usuario (un botón o envío de formulario), se realice la llamada y la misma responda un JSON estático. incluir esa respuesta en el HTML.</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700"/>
                        <a:buFont typeface="Arial"/>
                        <a:buNone/>
                      </a:pPr>
                      <a:r>
                        <a:rPr lang="en-GB">
                          <a:solidFill>
                            <a:schemeClr val="dk1"/>
                          </a:solidFill>
                          <a:latin typeface="Helvetica Neue Light"/>
                          <a:ea typeface="Helvetica Neue Light"/>
                          <a:cs typeface="Helvetica Neue Light"/>
                          <a:sym typeface="Helvetica Neue Light"/>
                        </a:rPr>
                        <a:t>Archivo HTML y Archivo JS, referenciado en el HTML por etiqueta &lt;script src="js/miarchivo.js"&gt;&lt;/script&gt;, que incluya la definición de un algoritmo en JavaScript con mètodos jQuery con al menos una peticiòn ajax</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rPr b="1" lang="en-GB" u="none" cap="none" strike="noStrike"/>
                        <a:t>&gt;&gt;Ejemplo:</a:t>
                      </a:r>
                      <a:endParaRPr b="1" u="none" cap="none" strike="noStrike"/>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Al confirmar el envío del formulario,sin refrescar la página,  mostrar alerta de "envío exitoso"</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Consultar usuarios desde </a:t>
                      </a:r>
                      <a:r>
                        <a:rPr lang="en-GB" u="sng">
                          <a:solidFill>
                            <a:schemeClr val="hlink"/>
                          </a:solidFill>
                          <a:latin typeface="Helvetica Neue Light"/>
                          <a:ea typeface="Helvetica Neue Light"/>
                          <a:cs typeface="Helvetica Neue Light"/>
                          <a:sym typeface="Helvetica Neue Light"/>
                          <a:hlinkClick r:id="rId3"/>
                        </a:rPr>
                        <a:t>JSONPlaceholder</a:t>
                      </a:r>
                      <a:r>
                        <a:rPr lang="en-GB">
                          <a:solidFill>
                            <a:schemeClr val="dk1"/>
                          </a:solidFill>
                          <a:latin typeface="Helvetica Neue Light"/>
                          <a:ea typeface="Helvetica Neue Light"/>
                          <a:cs typeface="Helvetica Neue Light"/>
                          <a:sym typeface="Helvetica Neue Light"/>
                        </a:rPr>
                        <a:t> y mostrarlos en el HTML.</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Consultar personajes desde la </a:t>
                      </a:r>
                      <a:r>
                        <a:rPr lang="en-GB" u="sng">
                          <a:solidFill>
                            <a:schemeClr val="hlink"/>
                          </a:solidFill>
                          <a:latin typeface="Helvetica Neue Light"/>
                          <a:ea typeface="Helvetica Neue Light"/>
                          <a:cs typeface="Helvetica Neue Light"/>
                          <a:sym typeface="Helvetica Neue Light"/>
                          <a:hlinkClick r:id="rId4"/>
                        </a:rPr>
                        <a:t>API de Harry Potter</a:t>
                      </a:r>
                      <a:r>
                        <a:rPr lang="en-GB">
                          <a:solidFill>
                            <a:schemeClr val="dk1"/>
                          </a:solidFill>
                          <a:latin typeface="Helvetica Neue Light"/>
                          <a:ea typeface="Helvetica Neue Light"/>
                          <a:cs typeface="Helvetica Neue Light"/>
                          <a:sym typeface="Helvetica Neue Light"/>
                        </a:rPr>
                        <a:t> y mostrarlos en el HTML</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None/>
                      </a:pPr>
                      <a:r>
                        <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79" name="Google Shape;379;p57"/>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80" name="Google Shape;380;p57"/>
          <p:cNvPicPr preferRelativeResize="0"/>
          <p:nvPr/>
        </p:nvPicPr>
        <p:blipFill rotWithShape="1">
          <a:blip r:embed="rId6">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6" name="Google Shape;386;p58"/>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TERCERA </a:t>
            </a:r>
            <a:r>
              <a:rPr b="0" i="1" lang="en-GB" sz="4000" u="none" cap="none" strike="noStrike">
                <a:solidFill>
                  <a:srgbClr val="000000"/>
                </a:solidFill>
                <a:latin typeface="Anton"/>
                <a:ea typeface="Anton"/>
                <a:cs typeface="Anton"/>
                <a:sym typeface="Anton"/>
              </a:rPr>
              <a:t>ENTREGA DEL PROYECTO FINAL </a:t>
            </a:r>
            <a:endParaRPr b="0" i="1" sz="4000" u="none" cap="none" strike="noStrike">
              <a:solidFill>
                <a:srgbClr val="000000"/>
              </a:solidFill>
              <a:latin typeface="Anton"/>
              <a:ea typeface="Anton"/>
              <a:cs typeface="Anton"/>
              <a:sym typeface="Anton"/>
            </a:endParaRPr>
          </a:p>
        </p:txBody>
      </p:sp>
      <p:sp>
        <p:nvSpPr>
          <p:cNvPr id="387" name="Google Shape;387;p58"/>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0" i="0" lang="en-GB" sz="1800" u="none" cap="none" strike="noStrike">
                <a:solidFill>
                  <a:srgbClr val="000000"/>
                </a:solidFill>
                <a:latin typeface="Helvetica Neue Light"/>
                <a:ea typeface="Helvetica Neue Light"/>
                <a:cs typeface="Helvetica Neue Light"/>
                <a:sym typeface="Helvetica Neue Light"/>
              </a:rPr>
              <a:t>Deberás </a:t>
            </a:r>
            <a:r>
              <a:rPr b="1" i="0" lang="en-GB" sz="1800" u="none" cap="none" strike="noStrike">
                <a:solidFill>
                  <a:srgbClr val="000000"/>
                </a:solidFill>
                <a:latin typeface="Helvetica Neue"/>
                <a:ea typeface="Helvetica Neue"/>
                <a:cs typeface="Helvetica Neue"/>
                <a:sym typeface="Helvetica Neue"/>
              </a:rPr>
              <a:t>i</a:t>
            </a:r>
            <a:r>
              <a:rPr b="1" lang="en-GB" sz="1800">
                <a:latin typeface="Helvetica Neue"/>
                <a:ea typeface="Helvetica Neue"/>
                <a:cs typeface="Helvetica Neue"/>
                <a:sym typeface="Helvetica Neue"/>
              </a:rPr>
              <a:t>ncorporar jQuery para controlar elementos, sumar efectos y animaciones, así como optimizar diseño HTML y CSS</a:t>
            </a:r>
            <a:r>
              <a:rPr lang="en-GB" sz="1800">
                <a:latin typeface="Helvetica Neue"/>
                <a:ea typeface="Helvetica Neue"/>
                <a:cs typeface="Helvetica Neue"/>
                <a:sym typeface="Helvetica Neue"/>
              </a:rPr>
              <a:t>, </a:t>
            </a:r>
            <a:r>
              <a:rPr lang="en-GB" sz="1800">
                <a:latin typeface="Helvetica Neue Light"/>
                <a:ea typeface="Helvetica Neue Light"/>
                <a:cs typeface="Helvetica Neue Light"/>
                <a:sym typeface="Helvetica Neue Light"/>
              </a:rPr>
              <a:t>en función</a:t>
            </a:r>
            <a:r>
              <a:rPr i="0" lang="en-GB" sz="1800" u="none" cap="none" strike="noStrike">
                <a:solidFill>
                  <a:srgbClr val="000000"/>
                </a:solidFill>
                <a:latin typeface="Helvetica Neue Light"/>
                <a:ea typeface="Helvetica Neue Light"/>
                <a:cs typeface="Helvetica Neue Light"/>
                <a:sym typeface="Helvetica Neue Light"/>
              </a:rPr>
              <a:t> </a:t>
            </a:r>
            <a:r>
              <a:rPr lang="en-GB" sz="1800">
                <a:latin typeface="Helvetica Neue Light"/>
                <a:ea typeface="Helvetica Neue Light"/>
                <a:cs typeface="Helvetica Neue Light"/>
                <a:sym typeface="Helvetica Neue Light"/>
              </a:rPr>
              <a:t>de</a:t>
            </a:r>
            <a:r>
              <a:rPr i="0" lang="en-GB" sz="1800" u="none" cap="none" strike="noStrike">
                <a:solidFill>
                  <a:srgbClr val="000000"/>
                </a:solidFill>
                <a:latin typeface="Helvetica Neue Light"/>
                <a:ea typeface="Helvetica Neue Light"/>
                <a:cs typeface="Helvetica Neue Light"/>
                <a:sym typeface="Helvetica Neue Light"/>
              </a:rPr>
              <a:t> la </a:t>
            </a:r>
            <a:r>
              <a:rPr lang="en-GB" sz="1800">
                <a:latin typeface="Helvetica Neue Light"/>
                <a:ea typeface="Helvetica Neue Light"/>
                <a:cs typeface="Helvetica Neue Light"/>
                <a:sym typeface="Helvetica Neue Light"/>
              </a:rPr>
              <a:t>terc</a:t>
            </a:r>
            <a:r>
              <a:rPr i="0" lang="en-GB" sz="1800" u="none" cap="none" strike="noStrike">
                <a:solidFill>
                  <a:srgbClr val="000000"/>
                </a:solidFill>
                <a:latin typeface="Helvetica Neue Light"/>
                <a:ea typeface="Helvetica Neue Light"/>
                <a:cs typeface="Helvetica Neue Light"/>
                <a:sym typeface="Helvetica Neue Light"/>
              </a:rPr>
              <a:t>era entrega de tu proyecto final.</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388" name="Google Shape;388;p58"/>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94" name="Google Shape;394;p59"/>
          <p:cNvGraphicFramePr/>
          <p:nvPr/>
        </p:nvGraphicFramePr>
        <p:xfrm>
          <a:off x="153250" y="107013"/>
          <a:ext cx="3000000" cy="3000000"/>
        </p:xfrm>
        <a:graphic>
          <a:graphicData uri="http://schemas.openxmlformats.org/drawingml/2006/table">
            <a:tbl>
              <a:tblPr>
                <a:noFill/>
                <a:tableStyleId>{D64ACAEA-311E-4352-9B92-846D593ACB4C}</a:tableStyleId>
              </a:tblPr>
              <a:tblGrid>
                <a:gridCol w="2945825"/>
                <a:gridCol w="3822275"/>
                <a:gridCol w="2069375"/>
              </a:tblGrid>
              <a:tr h="543025">
                <a:tc gridSpan="3">
                  <a:txBody>
                    <a:bodyPr/>
                    <a:lstStyle/>
                    <a:p>
                      <a:pPr indent="0" lvl="0" marL="0" marR="0" rtl="0" algn="l">
                        <a:lnSpc>
                          <a:spcPct val="100000"/>
                        </a:lnSpc>
                        <a:spcBef>
                          <a:spcPts val="0"/>
                        </a:spcBef>
                        <a:spcAft>
                          <a:spcPts val="0"/>
                        </a:spcAft>
                        <a:buClr>
                          <a:srgbClr val="000000"/>
                        </a:buClr>
                        <a:buSzPts val="2200"/>
                        <a:buFont typeface="Arial"/>
                        <a:buNone/>
                      </a:pPr>
                      <a:r>
                        <a:rPr i="1" lang="en-GB" sz="2200">
                          <a:solidFill>
                            <a:schemeClr val="dk1"/>
                          </a:solidFill>
                          <a:latin typeface="Anton"/>
                          <a:ea typeface="Anton"/>
                          <a:cs typeface="Anton"/>
                          <a:sym typeface="Anton"/>
                        </a:rPr>
                        <a:t>TERCERA </a:t>
                      </a:r>
                      <a:r>
                        <a:rPr i="1" lang="en-GB" sz="2200" u="none" cap="none" strike="noStrike">
                          <a:solidFill>
                            <a:schemeClr val="dk1"/>
                          </a:solidFill>
                          <a:latin typeface="Anton"/>
                          <a:ea typeface="Anton"/>
                          <a:cs typeface="Anton"/>
                          <a:sym typeface="Anton"/>
                        </a:rPr>
                        <a:t>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10859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Formato:</a:t>
                      </a:r>
                      <a:r>
                        <a:rPr b="1" lang="en-GB">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Página HTML y  código fuente en JavaScript. Debe identificar el apellido del alumno/a en el nombre de archivo comprimido por “claseApellido”. </a:t>
                      </a:r>
                      <a:endParaRPr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u="none" cap="none" strike="noStrike">
                          <a:latin typeface="Helvetica Neue"/>
                          <a:ea typeface="Helvetica Neue"/>
                          <a:cs typeface="Helvetica Neue"/>
                          <a:sym typeface="Helvetica Neue"/>
                        </a:rPr>
                        <a:t>Sugerencia: </a:t>
                      </a:r>
                      <a:r>
                        <a:rPr lang="en-GB">
                          <a:solidFill>
                            <a:schemeClr val="dk1"/>
                          </a:solidFill>
                          <a:latin typeface="Helvetica Neue Light"/>
                          <a:ea typeface="Helvetica Neue Light"/>
                          <a:cs typeface="Helvetica Neue Light"/>
                          <a:sym typeface="Helvetica Neue Light"/>
                        </a:rPr>
                        <a:t>En la tercera entrega buscamos que puedan definir el alcance del simulador y sus interacciones esenciales, refinando algunos aspectos trabajados en las entregas anteriores, empleando las herramientas ofrecidas por la librería jQuery.</a:t>
                      </a:r>
                      <a:endParaRPr b="1"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698875">
                <a:tc gridSpan="3">
                  <a:txBody>
                    <a:bodyPr/>
                    <a:lstStyle/>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Objetivos Generales: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Refinar la codificación del simulador y su interacción con el usuario.</a:t>
                      </a:r>
                      <a:endParaRPr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Construir estructura y estilo final de la aplicación.</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Objetivos Específicos:</a:t>
                      </a:r>
                      <a:endParaRPr b="1" u="none" cap="none" strike="noStrike">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Definir estructura completa del simulador e interfaces con HTML.</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Declarar reglas de estilo y/o utilizar un framework CSS para estilar la aplicación.</a:t>
                      </a:r>
                      <a:endParaRPr>
                        <a:solidFill>
                          <a:schemeClr val="dk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dk1"/>
                        </a:buClr>
                        <a:buSzPts val="1400"/>
                        <a:buFont typeface="Helvetica Neue Light"/>
                        <a:buAutoNum type="arabicPeriod"/>
                      </a:pPr>
                      <a:r>
                        <a:rPr lang="en-GB">
                          <a:solidFill>
                            <a:schemeClr val="dk1"/>
                          </a:solidFill>
                          <a:latin typeface="Helvetica Neue Light"/>
                          <a:ea typeface="Helvetica Neue Light"/>
                          <a:cs typeface="Helvetica Neue Light"/>
                          <a:sym typeface="Helvetica Neue Light"/>
                        </a:rPr>
                        <a:t>Emplear jQuery para definir modifcaciòn del DOM, efectos y animaciones.</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solidFill>
                            <a:schemeClr val="dk1"/>
                          </a:solidFill>
                        </a:rPr>
                        <a:t>&gt;&gt;</a:t>
                      </a:r>
                      <a:r>
                        <a:rPr b="1" lang="en-GB"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Maquetación del HTML y eventos a manejar en él.</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Incorporación de jQuery para acceder y agregar elementos al DOM.</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Implementación de de efectos y animaciones.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n-GB">
                          <a:solidFill>
                            <a:schemeClr val="dk1"/>
                          </a:solidFill>
                          <a:latin typeface="Helvetica Neue Light"/>
                          <a:ea typeface="Helvetica Neue Light"/>
                          <a:cs typeface="Helvetica Neue Light"/>
                          <a:sym typeface="Helvetica Neue Light"/>
                        </a:rPr>
                        <a:t>Estilos base CSS del simulador</a:t>
                      </a:r>
                      <a:endParaRPr>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95" name="Google Shape;395;p59"/>
          <p:cNvPicPr preferRelativeResize="0"/>
          <p:nvPr/>
        </p:nvPicPr>
        <p:blipFill rotWithShape="1">
          <a:blip r:embed="rId4">
            <a:alphaModFix/>
          </a:blip>
          <a:srcRect b="0" l="0" r="0" t="0"/>
          <a:stretch/>
        </p:blipFill>
        <p:spPr>
          <a:xfrm>
            <a:off x="7162875" y="943300"/>
            <a:ext cx="1634174" cy="639850"/>
          </a:xfrm>
          <a:prstGeom prst="rect">
            <a:avLst/>
          </a:prstGeom>
          <a:noFill/>
          <a:ln>
            <a:noFill/>
          </a:ln>
        </p:spPr>
      </p:pic>
      <p:sp>
        <p:nvSpPr>
          <p:cNvPr id="396" name="Google Shape;396;p59"/>
          <p:cNvSpPr/>
          <p:nvPr/>
        </p:nvSpPr>
        <p:spPr>
          <a:xfrm>
            <a:off x="8511150" y="875625"/>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GB" sz="800" u="none" cap="none" strike="noStrike">
                <a:solidFill>
                  <a:srgbClr val="FFFFFF"/>
                </a:solidFill>
                <a:latin typeface="Helvetica Neue"/>
                <a:ea typeface="Helvetica Neue"/>
                <a:cs typeface="Helvetica Neue"/>
                <a:sym typeface="Helvetica Neue"/>
              </a:rPr>
              <a:t>2</a:t>
            </a:r>
            <a:endParaRPr b="1" i="0" sz="8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6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02" name="Google Shape;402;p6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pic>
        <p:nvPicPr>
          <p:cNvPr id="407" name="Google Shape;407;p61"/>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408" name="Google Shape;408;p61"/>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Light"/>
                <a:ea typeface="Helvetica Neue Light"/>
                <a:cs typeface="Helvetica Neue Light"/>
                <a:sym typeface="Helvetica Neue Light"/>
              </a:rPr>
              <a:t>¿Te gustaría comprobar tus conocimientos de la clase?</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Te compartimos a través del chat de zoom</a:t>
            </a:r>
            <a:endParaRPr b="0" i="0" sz="1600" u="sng"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Light"/>
                <a:ea typeface="Helvetica Neue Light"/>
                <a:cs typeface="Helvetica Neue Light"/>
                <a:sym typeface="Helvetica Neue Light"/>
              </a:rPr>
              <a:t> el enlace a un breve quiz de tarea.</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Light"/>
                <a:ea typeface="Helvetica Neue Light"/>
                <a:cs typeface="Helvetica Neue Light"/>
                <a:sym typeface="Helvetica Neue Light"/>
              </a:rPr>
              <a:t>Para el profesor:</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Acceder a la carpeta “Quizzes” de la camada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Ingresar al formulario de la clase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 Pulsar el botón “Invitar” </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Copiar el enlace</a:t>
            </a:r>
            <a:endParaRPr b="0" i="1" sz="1200" u="none" cap="none" strike="noStrike">
              <a:solidFill>
                <a:schemeClr val="accent6"/>
              </a:solidFill>
              <a:latin typeface="Helvetica Neue Light"/>
              <a:ea typeface="Helvetica Neue Light"/>
              <a:cs typeface="Helvetica Neue Light"/>
              <a:sym typeface="Helvetica Neue Light"/>
            </a:endParaRPr>
          </a:p>
          <a:p>
            <a:pPr indent="-304800" lvl="0" marL="457200" marR="0" rtl="0" algn="ctr">
              <a:lnSpc>
                <a:spcPct val="100000"/>
              </a:lnSpc>
              <a:spcBef>
                <a:spcPts val="0"/>
              </a:spcBef>
              <a:spcAft>
                <a:spcPts val="0"/>
              </a:spcAft>
              <a:buClr>
                <a:schemeClr val="accent6"/>
              </a:buClr>
              <a:buSzPts val="1200"/>
              <a:buFont typeface="Helvetica Neue Light"/>
              <a:buChar char="-"/>
            </a:pPr>
            <a:r>
              <a:rPr b="0" i="1" lang="en-GB" sz="1200" u="none" cap="none" strike="noStrike">
                <a:solidFill>
                  <a:schemeClr val="accent6"/>
                </a:solidFill>
                <a:latin typeface="Helvetica Neue Light"/>
                <a:ea typeface="Helvetica Neue Light"/>
                <a:cs typeface="Helvetica Neue Light"/>
                <a:sym typeface="Helvetica Neue Light"/>
              </a:rPr>
              <a:t>Compartir el enlace a los alumnos a través del chat</a:t>
            </a:r>
            <a:endParaRPr b="0" i="1" sz="1200" u="none" cap="none" strike="noStrike">
              <a:solidFill>
                <a:schemeClr val="accent6"/>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nvSpPr>
        <p:spPr>
          <a:xfrm>
            <a:off x="1229400" y="1214325"/>
            <a:ext cx="7241700" cy="36279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Asincronismo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3"/>
              </a:rPr>
              <a:t>Los apuntes de Majo (Página 32)</a:t>
            </a:r>
            <a:endParaRPr sz="1800">
              <a:solidFill>
                <a:schemeClr val="dk1"/>
              </a:solidFill>
              <a:latin typeface="Helvetica Neue Light"/>
              <a:ea typeface="Helvetica Neue Light"/>
              <a:cs typeface="Helvetica Neue Light"/>
              <a:sym typeface="Helvetica Neue Light"/>
            </a:endParaRPr>
          </a:p>
          <a:p>
            <a:pPr indent="-24300" lvl="0" marL="1890000" marR="0" rtl="0" algn="l">
              <a:lnSpc>
                <a:spcPct val="100000"/>
              </a:lnSpc>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AJAX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4"/>
              </a:rPr>
              <a:t>¿Qué es AJAX?</a:t>
            </a:r>
            <a:endParaRPr sz="1800">
              <a:solidFill>
                <a:schemeClr val="dk1"/>
              </a:solidFill>
              <a:latin typeface="Helvetica Neue Light"/>
              <a:ea typeface="Helvetica Neue Light"/>
              <a:cs typeface="Helvetica Neue Light"/>
              <a:sym typeface="Helvetica Neue Light"/>
            </a:endParaRPr>
          </a:p>
          <a:p>
            <a:pPr indent="-24300" lvl="0" marL="1890000" rtl="0" algn="l">
              <a:spcBef>
                <a:spcPts val="1000"/>
              </a:spcBef>
              <a:spcAft>
                <a:spcPts val="0"/>
              </a:spcAft>
              <a:buClr>
                <a:srgbClr val="3CEFAB"/>
              </a:buClr>
              <a:buSzPts val="1800"/>
              <a:buChar char="●"/>
            </a:pPr>
            <a:r>
              <a:rPr lang="en-GB" sz="1800">
                <a:solidFill>
                  <a:schemeClr val="dk1"/>
                </a:solidFill>
                <a:latin typeface="Helvetica Neue Light"/>
                <a:ea typeface="Helvetica Neue Light"/>
                <a:cs typeface="Helvetica Neue Light"/>
                <a:sym typeface="Helvetica Neue Light"/>
              </a:rPr>
              <a:t>Herramienta REST API | </a:t>
            </a:r>
            <a:br>
              <a:rPr lang="en-GB" sz="1800">
                <a:solidFill>
                  <a:schemeClr val="dk1"/>
                </a:solidFill>
                <a:latin typeface="Helvetica Neue Light"/>
                <a:ea typeface="Helvetica Neue Light"/>
                <a:cs typeface="Helvetica Neue Light"/>
                <a:sym typeface="Helvetica Neue Light"/>
              </a:rPr>
            </a:br>
            <a:r>
              <a:rPr b="1" i="1" lang="en-GB" sz="1800" u="sng">
                <a:solidFill>
                  <a:schemeClr val="hlink"/>
                </a:solidFill>
                <a:latin typeface="Helvetica Neue"/>
                <a:ea typeface="Helvetica Neue"/>
                <a:cs typeface="Helvetica Neue"/>
                <a:sym typeface="Helvetica Neue"/>
                <a:hlinkClick r:id="rId5"/>
              </a:rPr>
              <a:t>REST API JSONPLACEHOLDER</a:t>
            </a:r>
            <a:endParaRPr sz="1800">
              <a:solidFill>
                <a:schemeClr val="dk1"/>
              </a:solidFill>
              <a:latin typeface="Helvetica Neue Light"/>
              <a:ea typeface="Helvetica Neue Light"/>
              <a:cs typeface="Helvetica Neue Light"/>
              <a:sym typeface="Helvetica Neue Light"/>
            </a:endParaRPr>
          </a:p>
          <a:p>
            <a:pPr indent="-24300" lvl="0" marL="1890000" rtl="0" algn="l">
              <a:spcBef>
                <a:spcPts val="100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Plugin Visual Code</a:t>
            </a:r>
            <a:endParaRPr sz="1800">
              <a:solidFill>
                <a:schemeClr val="dk1"/>
              </a:solidFill>
              <a:latin typeface="Helvetica Neue Light"/>
              <a:ea typeface="Helvetica Neue Light"/>
              <a:cs typeface="Helvetica Neue Light"/>
              <a:sym typeface="Helvetica Neue Light"/>
            </a:endParaRPr>
          </a:p>
          <a:p>
            <a:pPr indent="0" lvl="0" marL="457200" rtl="0" algn="l">
              <a:spcBef>
                <a:spcPts val="1000"/>
              </a:spcBef>
              <a:spcAft>
                <a:spcPts val="1000"/>
              </a:spcAft>
              <a:buNone/>
            </a:pPr>
            <a:r>
              <a:rPr lang="en-GB" sz="1800">
                <a:solidFill>
                  <a:schemeClr val="dk1"/>
                </a:solidFill>
                <a:latin typeface="Helvetica Neue Light"/>
                <a:ea typeface="Helvetica Neue Light"/>
                <a:cs typeface="Helvetica Neue Light"/>
                <a:sym typeface="Helvetica Neue Light"/>
              </a:rPr>
              <a:t>			</a:t>
            </a:r>
            <a:r>
              <a:rPr b="1" lang="en-GB" sz="1800" u="sng">
                <a:solidFill>
                  <a:schemeClr val="hlink"/>
                </a:solidFill>
                <a:latin typeface="Helvetica Neue"/>
                <a:ea typeface="Helvetica Neue"/>
                <a:cs typeface="Helvetica Neue"/>
                <a:sym typeface="Helvetica Neue"/>
                <a:hlinkClick r:id="rId6"/>
              </a:rPr>
              <a:t>Live Server</a:t>
            </a:r>
            <a:endParaRPr b="1" sz="1800">
              <a:solidFill>
                <a:schemeClr val="dk1"/>
              </a:solidFill>
              <a:latin typeface="Helvetica Neue"/>
              <a:ea typeface="Helvetica Neue"/>
              <a:cs typeface="Helvetica Neue"/>
              <a:sym typeface="Helvetica Neue"/>
            </a:endParaRPr>
          </a:p>
        </p:txBody>
      </p:sp>
      <p:pic>
        <p:nvPicPr>
          <p:cNvPr id="414" name="Google Shape;414;p62"/>
          <p:cNvPicPr preferRelativeResize="0"/>
          <p:nvPr/>
        </p:nvPicPr>
        <p:blipFill>
          <a:blip r:embed="rId7">
            <a:alphaModFix/>
          </a:blip>
          <a:stretch>
            <a:fillRect/>
          </a:stretch>
        </p:blipFill>
        <p:spPr>
          <a:xfrm>
            <a:off x="7567925" y="4659625"/>
            <a:ext cx="1186526" cy="330675"/>
          </a:xfrm>
          <a:prstGeom prst="rect">
            <a:avLst/>
          </a:prstGeom>
          <a:noFill/>
          <a:ln>
            <a:noFill/>
          </a:ln>
        </p:spPr>
      </p:pic>
      <p:pic>
        <p:nvPicPr>
          <p:cNvPr id="415" name="Google Shape;415;p62"/>
          <p:cNvPicPr preferRelativeResize="0"/>
          <p:nvPr/>
        </p:nvPicPr>
        <p:blipFill rotWithShape="1">
          <a:blip r:embed="rId8">
            <a:alphaModFix/>
          </a:blip>
          <a:srcRect b="0" l="0" r="0" t="0"/>
          <a:stretch/>
        </p:blipFill>
        <p:spPr>
          <a:xfrm>
            <a:off x="7411525" y="127700"/>
            <a:ext cx="1634174" cy="639850"/>
          </a:xfrm>
          <a:prstGeom prst="rect">
            <a:avLst/>
          </a:prstGeom>
          <a:noFill/>
          <a:ln>
            <a:noFill/>
          </a:ln>
        </p:spPr>
      </p:pic>
      <p:sp>
        <p:nvSpPr>
          <p:cNvPr id="416" name="Google Shape;416;p62"/>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2"/>
          <p:cNvSpPr txBox="1"/>
          <p:nvPr/>
        </p:nvSpPr>
        <p:spPr>
          <a:xfrm>
            <a:off x="2455275" y="2798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418" name="Google Shape;418;p62"/>
          <p:cNvPicPr preferRelativeResize="0"/>
          <p:nvPr/>
        </p:nvPicPr>
        <p:blipFill>
          <a:blip r:embed="rId9">
            <a:alphaModFix/>
          </a:blip>
          <a:stretch>
            <a:fillRect/>
          </a:stretch>
        </p:blipFill>
        <p:spPr>
          <a:xfrm>
            <a:off x="1408034" y="593440"/>
            <a:ext cx="545131" cy="545131"/>
          </a:xfrm>
          <a:prstGeom prst="rect">
            <a:avLst/>
          </a:prstGeom>
          <a:noFill/>
          <a:ln>
            <a:noFill/>
          </a:ln>
        </p:spPr>
      </p:pic>
      <p:sp>
        <p:nvSpPr>
          <p:cNvPr id="419" name="Google Shape;419;p62"/>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Light"/>
                <a:ea typeface="Helvetica Neue Light"/>
                <a:cs typeface="Helvetica Neue Light"/>
                <a:sym typeface="Helvetica Neue Light"/>
              </a:rPr>
              <a:t>Disponible en </a:t>
            </a:r>
            <a:r>
              <a:rPr lang="en-GB" u="sng">
                <a:solidFill>
                  <a:schemeClr val="hlink"/>
                </a:solidFill>
                <a:highlight>
                  <a:schemeClr val="lt1"/>
                </a:highlight>
                <a:latin typeface="Helvetica Neue Light"/>
                <a:ea typeface="Helvetica Neue Light"/>
                <a:cs typeface="Helvetica Neue Light"/>
                <a:sym typeface="Helvetica Neue Light"/>
                <a:hlinkClick r:id="rId10"/>
              </a:rPr>
              <a:t>nuestro repositorio</a:t>
            </a:r>
            <a:r>
              <a:rPr lang="en-GB">
                <a:solidFill>
                  <a:schemeClr val="dk1"/>
                </a:solidFill>
                <a:highlight>
                  <a:schemeClr val="lt1"/>
                </a:highlight>
                <a:latin typeface="Helvetica Neue Light"/>
                <a:ea typeface="Helvetica Neue Light"/>
                <a:cs typeface="Helvetica Neue Light"/>
                <a:sym typeface="Helvetica Neue Light"/>
              </a:rPr>
              <a:t>.</a:t>
            </a:r>
            <a:endParaRPr>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63"/>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25" name="Google Shape;425;p63"/>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 Concepto de AJAX.</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a:t>
            </a:r>
            <a:r>
              <a:rPr b="0" i="0" lang="en-GB" sz="2200" u="none" cap="none" strike="noStrike">
                <a:solidFill>
                  <a:srgbClr val="E0FF00"/>
                </a:solidFill>
                <a:latin typeface="Helvetica Neue Light"/>
                <a:ea typeface="Helvetica Neue Light"/>
                <a:cs typeface="Helvetica Neue Light"/>
                <a:sym typeface="Helvetica Neue Light"/>
              </a:rPr>
              <a:t>Ejemplo de llamadas AJAX.</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lang="en-GB" sz="2200">
                <a:solidFill>
                  <a:srgbClr val="E0FF00"/>
                </a:solidFill>
                <a:latin typeface="Helvetica Neue Light"/>
                <a:ea typeface="Helvetica Neue Light"/>
                <a:cs typeface="Helvetica Neue Light"/>
                <a:sym typeface="Helvetica Neue Light"/>
              </a:rPr>
              <a:t>- </a:t>
            </a:r>
            <a:r>
              <a:rPr b="0" i="0" lang="en-GB" sz="2200" u="none" cap="none" strike="noStrike">
                <a:solidFill>
                  <a:srgbClr val="E0FF00"/>
                </a:solidFill>
                <a:latin typeface="Helvetica Neue Light"/>
                <a:ea typeface="Helvetica Neue Light"/>
                <a:cs typeface="Helvetica Neue Light"/>
                <a:sym typeface="Helvetica Neue Light"/>
              </a:rPr>
              <a:t>Concepto de APIs</a:t>
            </a:r>
            <a:r>
              <a:rPr lang="en-GB" sz="2200">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el concepto de AJAX, y sus usos.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Realizar llamadas simples mediante AJAX.</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Entender el concepto de API.</a:t>
            </a:r>
            <a:endParaRPr sz="1800">
              <a:latin typeface="Helvetica Neue Light"/>
              <a:ea typeface="Helvetica Neue Light"/>
              <a:cs typeface="Helvetica Neue Light"/>
              <a:sym typeface="Helvetica Neue Light"/>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6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31" name="Google Shape;431;p64"/>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nvSpPr>
        <p:spPr>
          <a:xfrm>
            <a:off x="483500" y="10091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Animaciones con jQuery</a:t>
            </a:r>
            <a:endParaRPr b="1" sz="1250">
              <a:solidFill>
                <a:schemeClr val="dk1"/>
              </a:solidFill>
              <a:latin typeface="Helvetica Neue"/>
              <a:ea typeface="Helvetica Neue"/>
              <a:cs typeface="Helvetica Neue"/>
              <a:sym typeface="Helvetica Neue"/>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show():</a:t>
            </a:r>
            <a:r>
              <a:rPr lang="en-GB" sz="1250">
                <a:solidFill>
                  <a:schemeClr val="dk1"/>
                </a:solidFill>
                <a:latin typeface="Helvetica Neue Light"/>
                <a:ea typeface="Helvetica Neue Light"/>
                <a:cs typeface="Helvetica Neue Light"/>
                <a:sym typeface="Helvetica Neue Light"/>
              </a:rPr>
              <a:t> muestra un elemento del DOM. Suponiendo que se encuentre oculto mediante css (display:none), al seleccionarlo con JQuery y ejecutar show(), el elemento aparecerá en la pantalla.</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hide(): </a:t>
            </a:r>
            <a:r>
              <a:rPr lang="en-GB" sz="1250">
                <a:solidFill>
                  <a:schemeClr val="dk1"/>
                </a:solidFill>
                <a:latin typeface="Helvetica Neue Light"/>
                <a:ea typeface="Helvetica Neue Light"/>
                <a:cs typeface="Helvetica Neue Light"/>
                <a:sym typeface="Helvetica Neue Light"/>
              </a:rPr>
              <a:t>es la inversa a show. Suponiendo que se encuentre visible mediante css, al seleccionarlo con JQuery y ejecutar hide(), el elemento desaparecerá de la pantalla.</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fadeIn():</a:t>
            </a:r>
            <a:r>
              <a:rPr lang="en-GB" sz="1250">
                <a:solidFill>
                  <a:schemeClr val="dk1"/>
                </a:solidFill>
                <a:latin typeface="Helvetica Neue Light"/>
                <a:ea typeface="Helvetica Neue Light"/>
                <a:cs typeface="Helvetica Neue Light"/>
                <a:sym typeface="Helvetica Neue Light"/>
              </a:rPr>
              <a:t> tiene el mismo fin que la función show, solo que en este caso, el elemento aparece con una transición. </a:t>
            </a:r>
            <a:endParaRPr sz="1250">
              <a:solidFill>
                <a:schemeClr val="dk1"/>
              </a:solidFill>
              <a:latin typeface="Helvetica Neue Light"/>
              <a:ea typeface="Helvetica Neue Light"/>
              <a:cs typeface="Helvetica Neue Light"/>
              <a:sym typeface="Helvetica Neue Light"/>
            </a:endParaRPr>
          </a:p>
          <a:p>
            <a:pPr indent="-307975" lvl="0" marL="45720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fadeOut(): </a:t>
            </a:r>
            <a:r>
              <a:rPr lang="en-GB" sz="1250">
                <a:solidFill>
                  <a:schemeClr val="dk1"/>
                </a:solidFill>
                <a:latin typeface="Helvetica Neue Light"/>
                <a:ea typeface="Helvetica Neue Light"/>
                <a:cs typeface="Helvetica Neue Light"/>
                <a:sym typeface="Helvetica Neue Light"/>
              </a:rPr>
              <a:t>tiene el mismo fin que la función hide, solo que en este caso, el elemento desaparece con una transición.</a:t>
            </a:r>
            <a:endParaRPr sz="1250">
              <a:solidFill>
                <a:schemeClr val="dk1"/>
              </a:solidFill>
              <a:latin typeface="Helvetica Neue Light"/>
              <a:ea typeface="Helvetica Neue Light"/>
              <a:cs typeface="Helvetica Neue Light"/>
              <a:sym typeface="Helvetica Neue Light"/>
            </a:endParaRPr>
          </a:p>
        </p:txBody>
      </p:sp>
      <p:sp>
        <p:nvSpPr>
          <p:cNvPr id="129" name="Google Shape;129;p29"/>
          <p:cNvSpPr txBox="1"/>
          <p:nvPr/>
        </p:nvSpPr>
        <p:spPr>
          <a:xfrm>
            <a:off x="196487" y="-2332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13</a:t>
            </a:r>
            <a:endParaRPr i="1" sz="2000">
              <a:latin typeface="Anton"/>
              <a:ea typeface="Anton"/>
              <a:cs typeface="Anton"/>
              <a:sym typeface="Anton"/>
            </a:endParaRPr>
          </a:p>
        </p:txBody>
      </p:sp>
      <p:pic>
        <p:nvPicPr>
          <p:cNvPr id="130" name="Google Shape;130;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1" name="Google Shape;131;p29"/>
          <p:cNvSpPr txBox="1"/>
          <p:nvPr/>
        </p:nvSpPr>
        <p:spPr>
          <a:xfrm>
            <a:off x="4572000" y="1353125"/>
            <a:ext cx="3924900" cy="3600000"/>
          </a:xfrm>
          <a:prstGeom prst="rect">
            <a:avLst/>
          </a:prstGeom>
          <a:noFill/>
          <a:ln>
            <a:noFill/>
          </a:ln>
        </p:spPr>
        <p:txBody>
          <a:bodyPr anchorCtr="0" anchor="t" bIns="91425" lIns="91425" spcFirstLastPara="1" rIns="91425" wrap="square" tIns="91425">
            <a:noAutofit/>
          </a:bodyPr>
          <a:lstStyle/>
          <a:p>
            <a:pPr indent="-307975" lvl="0" marL="457200" marR="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slideDown(): </a:t>
            </a:r>
            <a:r>
              <a:rPr lang="en-GB" sz="1250">
                <a:solidFill>
                  <a:schemeClr val="dk1"/>
                </a:solidFill>
                <a:latin typeface="Helvetica Neue Light"/>
                <a:ea typeface="Helvetica Neue Light"/>
                <a:cs typeface="Helvetica Neue Light"/>
                <a:sym typeface="Helvetica Neue Light"/>
              </a:rPr>
              <a:t>hace aparecer al elemento haciendo una transición hacia abajo. Es una alternativa al </a:t>
            </a:r>
            <a:r>
              <a:rPr b="1" lang="en-GB" sz="1250">
                <a:solidFill>
                  <a:schemeClr val="dk1"/>
                </a:solidFill>
                <a:latin typeface="Helvetica Neue"/>
                <a:ea typeface="Helvetica Neue"/>
                <a:cs typeface="Helvetica Neue"/>
                <a:sym typeface="Helvetica Neue"/>
              </a:rPr>
              <a:t>fadeIn()</a:t>
            </a:r>
            <a:r>
              <a:rPr lang="en-GB" sz="1250">
                <a:solidFill>
                  <a:schemeClr val="dk1"/>
                </a:solidFill>
                <a:latin typeface="Helvetica Neue Light"/>
                <a:ea typeface="Helvetica Neue Light"/>
                <a:cs typeface="Helvetica Neue Light"/>
                <a:sym typeface="Helvetica Neue Light"/>
              </a:rPr>
              <a:t>.</a:t>
            </a:r>
            <a:endParaRPr sz="1250">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slideUp():</a:t>
            </a:r>
            <a:r>
              <a:rPr lang="en-GB" sz="1250">
                <a:solidFill>
                  <a:schemeClr val="dk1"/>
                </a:solidFill>
                <a:latin typeface="Helvetica Neue Light"/>
                <a:ea typeface="Helvetica Neue Light"/>
                <a:cs typeface="Helvetica Neue Light"/>
                <a:sym typeface="Helvetica Neue Light"/>
              </a:rPr>
              <a:t> hace desaparecer al elemento haciendo una transición hacia arriba. Es una alternativa al </a:t>
            </a:r>
            <a:r>
              <a:rPr b="1" lang="en-GB" sz="1250">
                <a:solidFill>
                  <a:schemeClr val="dk1"/>
                </a:solidFill>
                <a:latin typeface="Helvetica Neue"/>
                <a:ea typeface="Helvetica Neue"/>
                <a:cs typeface="Helvetica Neue"/>
                <a:sym typeface="Helvetica Neue"/>
              </a:rPr>
              <a:t>fadeOut</a:t>
            </a:r>
            <a:r>
              <a:rPr lang="en-GB" sz="1250">
                <a:solidFill>
                  <a:schemeClr val="dk1"/>
                </a:solidFill>
                <a:latin typeface="Helvetica Neue Light"/>
                <a:ea typeface="Helvetica Neue Light"/>
                <a:cs typeface="Helvetica Neue Light"/>
                <a:sym typeface="Helvetica Neue Light"/>
              </a:rPr>
              <a:t>.</a:t>
            </a:r>
            <a:endParaRPr sz="1250">
              <a:solidFill>
                <a:schemeClr val="dk1"/>
              </a:solidFill>
              <a:latin typeface="Helvetica Neue Light"/>
              <a:ea typeface="Helvetica Neue Light"/>
              <a:cs typeface="Helvetica Neue Light"/>
              <a:sym typeface="Helvetica Neue Light"/>
            </a:endParaRPr>
          </a:p>
          <a:p>
            <a:pPr indent="-307975" lvl="0" marL="457200" marR="0" rtl="0" algn="l">
              <a:lnSpc>
                <a:spcPct val="115000"/>
              </a:lnSpc>
              <a:spcBef>
                <a:spcPts val="0"/>
              </a:spcBef>
              <a:spcAft>
                <a:spcPts val="0"/>
              </a:spcAft>
              <a:buClr>
                <a:schemeClr val="dk1"/>
              </a:buClr>
              <a:buSzPts val="1250"/>
              <a:buFont typeface="Helvetica Neue Light"/>
              <a:buChar char="●"/>
            </a:pPr>
            <a:r>
              <a:rPr b="1" lang="en-GB" sz="1250">
                <a:solidFill>
                  <a:schemeClr val="dk1"/>
                </a:solidFill>
                <a:latin typeface="Helvetica Neue"/>
                <a:ea typeface="Helvetica Neue"/>
                <a:cs typeface="Helvetica Neue"/>
                <a:sym typeface="Helvetica Neue"/>
              </a:rPr>
              <a:t>Función slideToggle():</a:t>
            </a:r>
            <a:r>
              <a:rPr lang="en-GB" sz="1250">
                <a:solidFill>
                  <a:schemeClr val="dk1"/>
                </a:solidFill>
                <a:latin typeface="Helvetica Neue Light"/>
                <a:ea typeface="Helvetica Neue Light"/>
                <a:cs typeface="Helvetica Neue Light"/>
                <a:sym typeface="Helvetica Neue Light"/>
              </a:rPr>
              <a:t> hace aparecer o desaparecer al elemento mediante slide.</a:t>
            </a:r>
            <a:endParaRPr sz="125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35" name="Shape 135"/>
        <p:cNvGrpSpPr/>
        <p:nvPr/>
      </p:nvGrpSpPr>
      <p:grpSpPr>
        <a:xfrm>
          <a:off x="0" y="0"/>
          <a:ext cx="0" cy="0"/>
          <a:chOff x="0" y="0"/>
          <a:chExt cx="0" cy="0"/>
        </a:xfrm>
      </p:grpSpPr>
      <p:sp>
        <p:nvSpPr>
          <p:cNvPr id="136" name="Google Shape;136;p3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37" name="Google Shape;13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3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14</a:t>
            </a:r>
            <a:endParaRPr i="1" sz="2000">
              <a:latin typeface="Anton"/>
              <a:ea typeface="Anton"/>
              <a:cs typeface="Anton"/>
              <a:sym typeface="Anton"/>
            </a:endParaRPr>
          </a:p>
        </p:txBody>
      </p:sp>
      <p:pic>
        <p:nvPicPr>
          <p:cNvPr id="143" name="Google Shape;143;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44" name="Google Shape;144;p3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45" name="Google Shape;145;p31"/>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AJAX</a:t>
            </a:r>
            <a:endParaRPr b="0" i="0" sz="1100" u="none" cap="none" strike="noStrike">
              <a:solidFill>
                <a:srgbClr val="FFFFFF"/>
              </a:solidFill>
              <a:latin typeface="Helvetica Neue"/>
              <a:ea typeface="Helvetica Neue"/>
              <a:cs typeface="Helvetica Neue"/>
              <a:sym typeface="Helvetica Neue"/>
            </a:endParaRPr>
          </a:p>
        </p:txBody>
      </p:sp>
      <p:sp>
        <p:nvSpPr>
          <p:cNvPr id="146" name="Google Shape;146;p31"/>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API</a:t>
            </a:r>
            <a:endParaRPr sz="1100">
              <a:solidFill>
                <a:srgbClr val="FFFFFF"/>
              </a:solidFill>
              <a:latin typeface="Helvetica Neue"/>
              <a:ea typeface="Helvetica Neue"/>
              <a:cs typeface="Helvetica Neue"/>
              <a:sym typeface="Helvetica Neue"/>
            </a:endParaRPr>
          </a:p>
        </p:txBody>
      </p:sp>
      <p:cxnSp>
        <p:nvCxnSpPr>
          <p:cNvPr id="147" name="Google Shape;147;p31"/>
          <p:cNvCxnSpPr/>
          <p:nvPr/>
        </p:nvCxnSpPr>
        <p:spPr>
          <a:xfrm>
            <a:off x="1342475" y="1755378"/>
            <a:ext cx="0" cy="446100"/>
          </a:xfrm>
          <a:prstGeom prst="straightConnector1">
            <a:avLst/>
          </a:prstGeom>
          <a:noFill/>
          <a:ln cap="flat" cmpd="sng" w="9525">
            <a:solidFill>
              <a:srgbClr val="CCCCCC"/>
            </a:solidFill>
            <a:prstDash val="solid"/>
            <a:round/>
            <a:headEnd len="med" w="med" type="oval"/>
            <a:tailEnd len="med" w="med" type="oval"/>
          </a:ln>
        </p:spPr>
      </p:cxnSp>
      <p:cxnSp>
        <p:nvCxnSpPr>
          <p:cNvPr id="148" name="Google Shape;148;p31"/>
          <p:cNvCxnSpPr/>
          <p:nvPr/>
        </p:nvCxnSpPr>
        <p:spPr>
          <a:xfrm>
            <a:off x="2076075" y="1485513"/>
            <a:ext cx="958200" cy="0"/>
          </a:xfrm>
          <a:prstGeom prst="straightConnector1">
            <a:avLst/>
          </a:prstGeom>
          <a:noFill/>
          <a:ln cap="flat" cmpd="sng" w="9525">
            <a:solidFill>
              <a:srgbClr val="CCCCCC"/>
            </a:solidFill>
            <a:prstDash val="solid"/>
            <a:round/>
            <a:headEnd len="med" w="med" type="oval"/>
            <a:tailEnd len="med" w="med" type="oval"/>
          </a:ln>
        </p:spPr>
      </p:cxnSp>
      <p:sp>
        <p:nvSpPr>
          <p:cNvPr id="149" name="Google Shape;149;p31"/>
          <p:cNvSpPr/>
          <p:nvPr/>
        </p:nvSpPr>
        <p:spPr>
          <a:xfrm>
            <a:off x="3034400" y="132021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50" name="Google Shape;150;p31"/>
          <p:cNvCxnSpPr/>
          <p:nvPr/>
        </p:nvCxnSpPr>
        <p:spPr>
          <a:xfrm>
            <a:off x="2076075" y="1485513"/>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1" name="Google Shape;151;p31"/>
          <p:cNvSpPr/>
          <p:nvPr/>
        </p:nvSpPr>
        <p:spPr>
          <a:xfrm>
            <a:off x="3034400" y="1753063"/>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AJAX con jQuery</a:t>
            </a:r>
            <a:endParaRPr b="0" i="0" sz="1100" u="none" cap="none" strike="noStrike">
              <a:solidFill>
                <a:srgbClr val="222222"/>
              </a:solidFill>
              <a:latin typeface="Helvetica Neue"/>
              <a:ea typeface="Helvetica Neue"/>
              <a:cs typeface="Helvetica Neue"/>
              <a:sym typeface="Helvetica Neue"/>
            </a:endParaRPr>
          </a:p>
        </p:txBody>
      </p:sp>
      <p:cxnSp>
        <p:nvCxnSpPr>
          <p:cNvPr id="152" name="Google Shape;152;p31"/>
          <p:cNvCxnSpPr/>
          <p:nvPr/>
        </p:nvCxnSpPr>
        <p:spPr>
          <a:xfrm>
            <a:off x="2068925" y="2514638"/>
            <a:ext cx="958200" cy="0"/>
          </a:xfrm>
          <a:prstGeom prst="straightConnector1">
            <a:avLst/>
          </a:prstGeom>
          <a:noFill/>
          <a:ln cap="flat" cmpd="sng" w="9525">
            <a:solidFill>
              <a:srgbClr val="CCCCCC"/>
            </a:solidFill>
            <a:prstDash val="solid"/>
            <a:round/>
            <a:headEnd len="med" w="med" type="oval"/>
            <a:tailEnd len="med" w="med" type="oval"/>
          </a:ln>
        </p:spPr>
      </p:cxnSp>
      <p:sp>
        <p:nvSpPr>
          <p:cNvPr id="153" name="Google Shape;153;p31"/>
          <p:cNvSpPr/>
          <p:nvPr/>
        </p:nvSpPr>
        <p:spPr>
          <a:xfrm>
            <a:off x="3027250" y="234933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54" name="Google Shape;154;p31"/>
          <p:cNvCxnSpPr/>
          <p:nvPr/>
        </p:nvCxnSpPr>
        <p:spPr>
          <a:xfrm>
            <a:off x="2068925" y="2514638"/>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55" name="Google Shape;155;p31"/>
          <p:cNvSpPr/>
          <p:nvPr/>
        </p:nvSpPr>
        <p:spPr>
          <a:xfrm>
            <a:off x="3027250" y="2782188"/>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API + jQuery + AJAX</a:t>
            </a:r>
            <a:endParaRPr b="0" i="0" sz="1100" u="none" cap="none" strike="noStrike">
              <a:solidFill>
                <a:srgbClr val="222222"/>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32"/>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62" name="Google Shape;162;p3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14</a:t>
            </a:r>
            <a:endParaRPr b="0" i="0" sz="1400" u="none" cap="none" strike="noStrike">
              <a:solidFill>
                <a:srgbClr val="000000"/>
              </a:solidFill>
              <a:latin typeface="Helvetica Neue"/>
              <a:ea typeface="Helvetica Neue"/>
              <a:cs typeface="Helvetica Neue"/>
              <a:sym typeface="Helvetica Neue"/>
            </a:endParaRPr>
          </a:p>
        </p:txBody>
      </p:sp>
      <p:sp>
        <p:nvSpPr>
          <p:cNvPr id="164" name="Google Shape;164;p32"/>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AJAX con jQuery</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65" name="Google Shape;165;p3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66" name="Google Shape;166;p3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67" name="Google Shape;167;p3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68" name="Google Shape;168;p3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69" name="Google Shape;169;p3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70" name="Google Shape;170;p32"/>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13</a:t>
            </a:r>
            <a:endParaRPr b="0" i="0" sz="1400" u="none" cap="none" strike="noStrike">
              <a:solidFill>
                <a:srgbClr val="000000"/>
              </a:solidFill>
              <a:latin typeface="Helvetica Neue"/>
              <a:ea typeface="Helvetica Neue"/>
              <a:cs typeface="Helvetica Neue"/>
              <a:sym typeface="Helvetica Neue"/>
            </a:endParaRPr>
          </a:p>
        </p:txBody>
      </p:sp>
      <p:sp>
        <p:nvSpPr>
          <p:cNvPr id="173" name="Google Shape;173;p32"/>
          <p:cNvSpPr txBox="1"/>
          <p:nvPr/>
        </p:nvSpPr>
        <p:spPr>
          <a:xfrm>
            <a:off x="13776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Efectos y animaciones con jQuery</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74" name="Google Shape;174;p3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5" name="Google Shape;175;p32"/>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6" name="Google Shape;176;p3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7" name="Google Shape;177;p3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8" name="Google Shape;178;p3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79" name="Google Shape;179;p3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15</a:t>
            </a:r>
            <a:endParaRPr b="0" i="0" sz="1400" u="none" cap="none" strike="noStrike">
              <a:solidFill>
                <a:srgbClr val="000000"/>
              </a:solidFill>
              <a:latin typeface="Helvetica Neue"/>
              <a:ea typeface="Helvetica Neue"/>
              <a:cs typeface="Helvetica Neue"/>
              <a:sym typeface="Helvetica Neue"/>
            </a:endParaRPr>
          </a:p>
        </p:txBody>
      </p:sp>
      <p:sp>
        <p:nvSpPr>
          <p:cNvPr id="182" name="Google Shape;182;p32"/>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Introducción a SPA con jQuery</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83" name="Google Shape;183;p3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4" name="Google Shape;184;p3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6" name="Google Shape;186;p3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7" name="Google Shape;187;p3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8" name="Google Shape;188;p3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89" name="Google Shape;189;p32"/>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190" name="Google Shape;190;p32"/>
          <p:cNvPicPr preferRelativeResize="0"/>
          <p:nvPr/>
        </p:nvPicPr>
        <p:blipFill rotWithShape="1">
          <a:blip r:embed="rId5">
            <a:alphaModFix/>
          </a:blip>
          <a:srcRect b="0" l="0" r="0" t="0"/>
          <a:stretch/>
        </p:blipFill>
        <p:spPr>
          <a:xfrm>
            <a:off x="1449553" y="2472650"/>
            <a:ext cx="365625" cy="365625"/>
          </a:xfrm>
          <a:prstGeom prst="rect">
            <a:avLst/>
          </a:prstGeom>
          <a:noFill/>
          <a:ln>
            <a:noFill/>
          </a:ln>
        </p:spPr>
      </p:pic>
      <p:sp>
        <p:nvSpPr>
          <p:cNvPr id="191" name="Google Shape;191;p32"/>
          <p:cNvSpPr txBox="1"/>
          <p:nvPr/>
        </p:nvSpPr>
        <p:spPr>
          <a:xfrm>
            <a:off x="66889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2" name="Google Shape;192;p32"/>
          <p:cNvPicPr preferRelativeResize="0"/>
          <p:nvPr/>
        </p:nvPicPr>
        <p:blipFill rotWithShape="1">
          <a:blip r:embed="rId6">
            <a:alphaModFix/>
          </a:blip>
          <a:srcRect b="0" l="0" r="0" t="0"/>
          <a:stretch/>
        </p:blipFill>
        <p:spPr>
          <a:xfrm>
            <a:off x="1519100" y="2968737"/>
            <a:ext cx="306000" cy="306000"/>
          </a:xfrm>
          <a:prstGeom prst="rect">
            <a:avLst/>
          </a:prstGeom>
          <a:noFill/>
          <a:ln>
            <a:noFill/>
          </a:ln>
        </p:spPr>
      </p:pic>
      <p:sp>
        <p:nvSpPr>
          <p:cNvPr id="193" name="Google Shape;193;p32"/>
          <p:cNvSpPr txBox="1"/>
          <p:nvPr/>
        </p:nvSpPr>
        <p:spPr>
          <a:xfrm>
            <a:off x="1837638" y="30561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ANIMACIONES EN JQUERY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94" name="Google Shape;194;p32"/>
          <p:cNvSpPr txBox="1"/>
          <p:nvPr/>
        </p:nvSpPr>
        <p:spPr>
          <a:xfrm>
            <a:off x="4037438" y="24376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AJAX EN TU PROYECTO</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700"/>
              <a:buFont typeface="Arial"/>
              <a:buNone/>
            </a:pPr>
            <a:r>
              <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5" name="Google Shape;195;p32"/>
          <p:cNvPicPr preferRelativeResize="0"/>
          <p:nvPr/>
        </p:nvPicPr>
        <p:blipFill rotWithShape="1">
          <a:blip r:embed="rId7">
            <a:alphaModFix/>
          </a:blip>
          <a:srcRect b="0" l="0" r="0" t="0"/>
          <a:stretch/>
        </p:blipFill>
        <p:spPr>
          <a:xfrm>
            <a:off x="3741838" y="2552388"/>
            <a:ext cx="307150" cy="307150"/>
          </a:xfrm>
          <a:prstGeom prst="rect">
            <a:avLst/>
          </a:prstGeom>
          <a:noFill/>
          <a:ln>
            <a:noFill/>
          </a:ln>
        </p:spPr>
      </p:pic>
      <p:sp>
        <p:nvSpPr>
          <p:cNvPr id="196" name="Google Shape;196;p32"/>
          <p:cNvSpPr txBox="1"/>
          <p:nvPr/>
        </p:nvSpPr>
        <p:spPr>
          <a:xfrm>
            <a:off x="4069725" y="30204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TERCERA ENTREGA DEL PROYECTO FINAL</a:t>
            </a:r>
            <a:endParaRPr sz="700">
              <a:latin typeface="Helvetica Neue"/>
              <a:ea typeface="Helvetica Neue"/>
              <a:cs typeface="Helvetica Neue"/>
              <a:sym typeface="Helvetica Neue"/>
            </a:endParaRPr>
          </a:p>
        </p:txBody>
      </p:sp>
      <p:pic>
        <p:nvPicPr>
          <p:cNvPr id="197" name="Google Shape;197;p32"/>
          <p:cNvPicPr preferRelativeResize="0"/>
          <p:nvPr/>
        </p:nvPicPr>
        <p:blipFill rotWithShape="1">
          <a:blip r:embed="rId8">
            <a:alphaModFix/>
          </a:blip>
          <a:srcRect b="0" l="0" r="0" t="0"/>
          <a:stretch/>
        </p:blipFill>
        <p:spPr>
          <a:xfrm>
            <a:off x="3718350" y="2991512"/>
            <a:ext cx="306000" cy="306000"/>
          </a:xfrm>
          <a:prstGeom prst="rect">
            <a:avLst/>
          </a:prstGeom>
          <a:noFill/>
          <a:ln>
            <a:noFill/>
          </a:ln>
        </p:spPr>
      </p:pic>
      <p:sp>
        <p:nvSpPr>
          <p:cNvPr id="198" name="Google Shape;198;p32"/>
          <p:cNvSpPr txBox="1"/>
          <p:nvPr/>
        </p:nvSpPr>
        <p:spPr>
          <a:xfrm>
            <a:off x="65713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199" name="Google Shape;199;p32"/>
          <p:cNvPicPr preferRelativeResize="0"/>
          <p:nvPr/>
        </p:nvPicPr>
        <p:blipFill rotWithShape="1">
          <a:blip r:embed="rId5">
            <a:alphaModFix/>
          </a:blip>
          <a:srcRect b="0" l="0" r="0" t="0"/>
          <a:stretch/>
        </p:blipFill>
        <p:spPr>
          <a:xfrm>
            <a:off x="6250153" y="2472650"/>
            <a:ext cx="365625" cy="365625"/>
          </a:xfrm>
          <a:prstGeom prst="rect">
            <a:avLst/>
          </a:prstGeom>
          <a:noFill/>
          <a:ln>
            <a:noFill/>
          </a:ln>
        </p:spPr>
      </p:pic>
      <p:pic>
        <p:nvPicPr>
          <p:cNvPr id="200" name="Google Shape;200;p32"/>
          <p:cNvPicPr preferRelativeResize="0"/>
          <p:nvPr/>
        </p:nvPicPr>
        <p:blipFill rotWithShape="1">
          <a:blip r:embed="rId6">
            <a:alphaModFix/>
          </a:blip>
          <a:srcRect b="0" l="0" r="0" t="0"/>
          <a:stretch/>
        </p:blipFill>
        <p:spPr>
          <a:xfrm>
            <a:off x="6319700" y="2968737"/>
            <a:ext cx="306000" cy="306000"/>
          </a:xfrm>
          <a:prstGeom prst="rect">
            <a:avLst/>
          </a:prstGeom>
          <a:noFill/>
          <a:ln>
            <a:noFill/>
          </a:ln>
        </p:spPr>
      </p:pic>
      <p:sp>
        <p:nvSpPr>
          <p:cNvPr id="201" name="Google Shape;201;p32"/>
          <p:cNvSpPr txBox="1"/>
          <p:nvPr/>
        </p:nvSpPr>
        <p:spPr>
          <a:xfrm>
            <a:off x="6638238" y="3056175"/>
            <a:ext cx="16170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PRACTICAR SPA</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5" name="Shape 205"/>
        <p:cNvGrpSpPr/>
        <p:nvPr/>
      </p:nvGrpSpPr>
      <p:grpSpPr>
        <a:xfrm>
          <a:off x="0" y="0"/>
          <a:ext cx="0" cy="0"/>
          <a:chOff x="0" y="0"/>
          <a:chExt cx="0" cy="0"/>
        </a:xfrm>
      </p:grpSpPr>
      <p:sp>
        <p:nvSpPr>
          <p:cNvPr id="206" name="Google Shape;206;p33"/>
          <p:cNvSpPr txBox="1"/>
          <p:nvPr/>
        </p:nvSpPr>
        <p:spPr>
          <a:xfrm>
            <a:off x="809550" y="1679275"/>
            <a:ext cx="7524900" cy="108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HERRAMIENTAS DE LA CLASE</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rPr i="1" lang="en-GB" sz="1500">
                <a:latin typeface="Helvetica Neue"/>
                <a:ea typeface="Helvetica Neue"/>
                <a:cs typeface="Helvetica Neue"/>
                <a:sym typeface="Helvetica Neue"/>
              </a:rPr>
              <a:t>Les compartimos algunos recursos para acompañar la clase</a:t>
            </a:r>
            <a:endParaRPr sz="1800">
              <a:latin typeface="Helvetica Neue Light"/>
              <a:ea typeface="Helvetica Neue Light"/>
              <a:cs typeface="Helvetica Neue Light"/>
              <a:sym typeface="Helvetica Neue Light"/>
            </a:endParaRPr>
          </a:p>
        </p:txBody>
      </p:sp>
      <p:pic>
        <p:nvPicPr>
          <p:cNvPr id="207" name="Google Shape;207;p33"/>
          <p:cNvPicPr preferRelativeResize="0"/>
          <p:nvPr/>
        </p:nvPicPr>
        <p:blipFill rotWithShape="1">
          <a:blip r:embed="rId3">
            <a:alphaModFix/>
          </a:blip>
          <a:srcRect b="0" l="0" r="0" t="0"/>
          <a:stretch/>
        </p:blipFill>
        <p:spPr>
          <a:xfrm>
            <a:off x="7748400" y="4727300"/>
            <a:ext cx="1186526" cy="330675"/>
          </a:xfrm>
          <a:prstGeom prst="rect">
            <a:avLst/>
          </a:prstGeom>
          <a:noFill/>
          <a:ln>
            <a:noFill/>
          </a:ln>
        </p:spPr>
      </p:pic>
      <p:pic>
        <p:nvPicPr>
          <p:cNvPr id="208" name="Google Shape;208;p33"/>
          <p:cNvPicPr preferRelativeResize="0"/>
          <p:nvPr/>
        </p:nvPicPr>
        <p:blipFill rotWithShape="1">
          <a:blip r:embed="rId4">
            <a:alphaModFix/>
          </a:blip>
          <a:srcRect b="0" l="0" r="0" t="0"/>
          <a:stretch/>
        </p:blipFill>
        <p:spPr>
          <a:xfrm>
            <a:off x="3978738" y="492750"/>
            <a:ext cx="1186525" cy="1186525"/>
          </a:xfrm>
          <a:prstGeom prst="rect">
            <a:avLst/>
          </a:prstGeom>
          <a:noFill/>
          <a:ln>
            <a:noFill/>
          </a:ln>
        </p:spPr>
      </p:pic>
      <p:sp>
        <p:nvSpPr>
          <p:cNvPr id="209" name="Google Shape;209;p33"/>
          <p:cNvSpPr txBox="1"/>
          <p:nvPr/>
        </p:nvSpPr>
        <p:spPr>
          <a:xfrm>
            <a:off x="2668050" y="2927625"/>
            <a:ext cx="3807900" cy="1708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Guión de clase Nº 14  </a:t>
            </a:r>
            <a:r>
              <a:rPr lang="en-GB" sz="1800" u="sng">
                <a:solidFill>
                  <a:schemeClr val="hlink"/>
                </a:solidFill>
                <a:latin typeface="Helvetica Neue Light"/>
                <a:ea typeface="Helvetica Neue Light"/>
                <a:cs typeface="Helvetica Neue Light"/>
                <a:sym typeface="Helvetica Neue Light"/>
                <a:hlinkClick r:id="rId5"/>
              </a:rPr>
              <a:t>aquí</a:t>
            </a:r>
            <a:r>
              <a:rPr lang="en-GB" sz="1800">
                <a:solidFill>
                  <a:schemeClr val="dk1"/>
                </a:solidFill>
                <a:latin typeface="Helvetica Neue Light"/>
                <a:ea typeface="Helvetica Neue Light"/>
                <a:cs typeface="Helvetica Neue Light"/>
                <a:sym typeface="Helvetica Neue Light"/>
              </a:rPr>
              <a:t>.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Quizz de clase Nº 14 </a:t>
            </a:r>
            <a:r>
              <a:rPr lang="en-GB" sz="1800" u="sng">
                <a:solidFill>
                  <a:schemeClr val="hlink"/>
                </a:solidFill>
                <a:latin typeface="Helvetica Neue Light"/>
                <a:ea typeface="Helvetica Neue Light"/>
                <a:cs typeface="Helvetica Neue Light"/>
                <a:sym typeface="Helvetica Neue Light"/>
                <a:hlinkClick r:id="rId6"/>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Booklet de Javascript </a:t>
            </a:r>
            <a:r>
              <a:rPr lang="en-GB" sz="1800" u="sng">
                <a:solidFill>
                  <a:schemeClr val="accent5"/>
                </a:solidFill>
                <a:latin typeface="Helvetica Neue Light"/>
                <a:ea typeface="Helvetica Neue Light"/>
                <a:cs typeface="Helvetica Neue Light"/>
                <a:sym typeface="Helvetica Neue Light"/>
                <a:hlinkClick r:id="rId7">
                  <a:extLst>
                    <a:ext uri="{A12FA001-AC4F-418D-AE19-62706E023703}">
                      <ahyp:hlinkClr val="tx"/>
                    </a:ext>
                  </a:extLst>
                </a:hlinkClick>
              </a:rPr>
              <a:t>aquí</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FAQs de Javascript </a:t>
            </a:r>
            <a:r>
              <a:rPr lang="en-GB" sz="1800" u="sng">
                <a:solidFill>
                  <a:schemeClr val="accent5"/>
                </a:solidFill>
                <a:latin typeface="Helvetica Neue Light"/>
                <a:ea typeface="Helvetica Neue Light"/>
                <a:cs typeface="Helvetica Neue Light"/>
                <a:sym typeface="Helvetica Neue Light"/>
                <a:hlinkClick r:id="rId8">
                  <a:extLst>
                    <a:ext uri="{A12FA001-AC4F-418D-AE19-62706E023703}">
                      <ahyp:hlinkClr val="tx"/>
                    </a:ext>
                  </a:extLst>
                </a:hlinkClick>
              </a:rPr>
              <a:t>aquí</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