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nton"/>
      <p:regular r:id="rId40"/>
    </p:embeddedFont>
    <p:embeddedFont>
      <p:font typeface="Lato"/>
      <p:regular r:id="rId41"/>
      <p:bold r:id="rId42"/>
      <p:italic r:id="rId43"/>
      <p:boldItalic r:id="rId44"/>
    </p:embeddedFont>
    <p:embeddedFont>
      <p:font typeface="Didact Gothic"/>
      <p:regular r:id="rId45"/>
    </p:embeddedFont>
    <p:embeddedFont>
      <p:font typeface="Helvetica Neue"/>
      <p:regular r:id="rId46"/>
      <p:bold r:id="rId47"/>
      <p:italic r:id="rId48"/>
      <p:boldItalic r:id="rId49"/>
    </p:embeddedFont>
    <p:embeddedFont>
      <p:font typeface="Helvetica Neue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nton-regular.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HelveticaNeue-regular.fntdata"/><Relationship Id="rId45"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bold.fntdata"/><Relationship Id="rId50" Type="http://schemas.openxmlformats.org/officeDocument/2006/relationships/font" Target="fonts/HelveticaNeueLight-regular.fntdata"/><Relationship Id="rId53" Type="http://schemas.openxmlformats.org/officeDocument/2006/relationships/font" Target="fonts/HelveticaNeueLight-boldItalic.fntdata"/><Relationship Id="rId52"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ce8032a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ece8032a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badd21fe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ebadd21fe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plataforma.coderhouse.com/video-tutoriales" TargetMode="External"/><Relationship Id="rId5"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drive.google.com/file/d/170RKO4NSzguBkw4A8-2kzCCQ3LbZFtxn/view?usp=sharing" TargetMode="Externa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hyperlink" Target="https://docs.google.com/document/d/1wcAxNvNCzLh79phAbQhuhSCBE85hvYUGU-kJstJkm2w/edit?usp=sharing" TargetMode="External"/><Relationship Id="rId6" Type="http://schemas.openxmlformats.org/officeDocument/2006/relationships/hyperlink" Target="https://forms.gle/c8kJhzUELnocq3hw5"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5896575" y="885250"/>
            <a:ext cx="3149400" cy="32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FFFFFF"/>
                </a:highlight>
                <a:latin typeface="Helvetica Neue Light"/>
                <a:ea typeface="Helvetica Neue Light"/>
                <a:cs typeface="Helvetica Neue Light"/>
                <a:sym typeface="Helvetica Neue Light"/>
              </a:rPr>
              <a:t>Por SPA se conocen las </a:t>
            </a:r>
            <a:r>
              <a:rPr b="0" i="0" lang="en-GB" sz="1800" u="none" cap="none" strike="noStrike">
                <a:solidFill>
                  <a:schemeClr val="dk1"/>
                </a:solidFill>
                <a:latin typeface="Helvetica Neue Light"/>
                <a:ea typeface="Helvetica Neue Light"/>
                <a:cs typeface="Helvetica Neue Light"/>
                <a:sym typeface="Helvetica Neue Light"/>
              </a:rPr>
              <a:t>aplicaciones de una sola página o Single Page Applications.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La aplicación SPA se carga una única vez en el navegador, y luego todo intercambio de contenidos se realiza sin recargar la pantalla.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Ejemplos de aplicaciones SPA son Slack, Discord y Netflix.</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219" name="Google Shape;219;p35"/>
          <p:cNvSpPr txBox="1"/>
          <p:nvPr/>
        </p:nvSpPr>
        <p:spPr>
          <a:xfrm>
            <a:off x="51350" y="147250"/>
            <a:ext cx="9092700" cy="54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1" lang="en-GB" sz="3300" u="none" cap="none" strike="noStrike">
                <a:solidFill>
                  <a:srgbClr val="000000"/>
                </a:solidFill>
                <a:latin typeface="Anton"/>
                <a:ea typeface="Anton"/>
                <a:cs typeface="Anton"/>
                <a:sym typeface="Anton"/>
              </a:rPr>
              <a:t>¿QUÉ ES UNA APLICACIÓN SPA?</a:t>
            </a:r>
            <a:endParaRPr b="0" i="1" sz="3300" u="none" cap="none" strike="noStrike">
              <a:solidFill>
                <a:srgbClr val="000000"/>
              </a:solidFill>
              <a:latin typeface="Anton"/>
              <a:ea typeface="Anton"/>
              <a:cs typeface="Anton"/>
              <a:sym typeface="Anton"/>
            </a:endParaRPr>
          </a:p>
        </p:txBody>
      </p:sp>
      <p:pic>
        <p:nvPicPr>
          <p:cNvPr id="220" name="Google Shape;220;p35"/>
          <p:cNvPicPr preferRelativeResize="0"/>
          <p:nvPr/>
        </p:nvPicPr>
        <p:blipFill rotWithShape="1">
          <a:blip r:embed="rId3">
            <a:alphaModFix/>
          </a:blip>
          <a:srcRect b="0" l="0" r="0" t="0"/>
          <a:stretch/>
        </p:blipFill>
        <p:spPr>
          <a:xfrm>
            <a:off x="7824675" y="4770900"/>
            <a:ext cx="1186526" cy="330675"/>
          </a:xfrm>
          <a:prstGeom prst="rect">
            <a:avLst/>
          </a:prstGeom>
          <a:noFill/>
          <a:ln>
            <a:noFill/>
          </a:ln>
        </p:spPr>
      </p:pic>
      <p:pic>
        <p:nvPicPr>
          <p:cNvPr id="221" name="Google Shape;221;p35" title="Ejemplo SPA"/>
          <p:cNvPicPr preferRelativeResize="0"/>
          <p:nvPr/>
        </p:nvPicPr>
        <p:blipFill rotWithShape="1">
          <a:blip r:embed="rId4">
            <a:alphaModFix/>
          </a:blip>
          <a:srcRect b="0" l="0" r="0" t="0"/>
          <a:stretch/>
        </p:blipFill>
        <p:spPr>
          <a:xfrm>
            <a:off x="213950" y="918300"/>
            <a:ext cx="5340299" cy="3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nvSpPr>
        <p:spPr>
          <a:xfrm>
            <a:off x="4253850" y="1003350"/>
            <a:ext cx="4552500" cy="313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La mayor parte de la funcionalidad de la aplicación (la lógica) queda en el cliente (navegador).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Se accede y envía datos al servidor mediante AJAX, siendo la arquitectura del  backend, generalmente una API REST.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Todo la información necesaria para que la aplicación funcione se cargar en el cliente durante la petición inicial y el acceso a diferentes páginas de la aplicación las maneja el </a:t>
            </a:r>
            <a:r>
              <a:rPr b="1" i="0" lang="en-GB" sz="1900" u="none" cap="none" strike="noStrike">
                <a:solidFill>
                  <a:schemeClr val="dk1"/>
                </a:solidFill>
                <a:highlight>
                  <a:srgbClr val="FFFFFF"/>
                </a:highlight>
                <a:latin typeface="Helvetica Neue"/>
                <a:ea typeface="Helvetica Neue"/>
                <a:cs typeface="Helvetica Neue"/>
                <a:sym typeface="Helvetica Neue"/>
              </a:rPr>
              <a:t>router</a:t>
            </a: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7" name="Google Shape;227;p36"/>
          <p:cNvSpPr txBox="1"/>
          <p:nvPr/>
        </p:nvSpPr>
        <p:spPr>
          <a:xfrm>
            <a:off x="1671825" y="133346"/>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ARQUITECTURA DE UN SPA</a:t>
            </a:r>
            <a:endParaRPr b="0" i="1" sz="4500" u="none" cap="none" strike="noStrike">
              <a:solidFill>
                <a:srgbClr val="000000"/>
              </a:solidFill>
              <a:latin typeface="Anton"/>
              <a:ea typeface="Anton"/>
              <a:cs typeface="Anton"/>
              <a:sym typeface="Anton"/>
            </a:endParaRPr>
          </a:p>
        </p:txBody>
      </p:sp>
      <p:pic>
        <p:nvPicPr>
          <p:cNvPr id="228" name="Google Shape;228;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9" name="Google Shape;229;p36"/>
          <p:cNvSpPr/>
          <p:nvPr/>
        </p:nvSpPr>
        <p:spPr>
          <a:xfrm>
            <a:off x="744050" y="1606678"/>
            <a:ext cx="1186200" cy="12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a:off x="2891300" y="1606672"/>
            <a:ext cx="1186200" cy="15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6"/>
          <p:cNvSpPr/>
          <p:nvPr/>
        </p:nvSpPr>
        <p:spPr>
          <a:xfrm>
            <a:off x="1002474" y="3888205"/>
            <a:ext cx="669300" cy="89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6"/>
          <p:cNvSpPr txBox="1"/>
          <p:nvPr/>
        </p:nvSpPr>
        <p:spPr>
          <a:xfrm>
            <a:off x="74404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Servidor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3" name="Google Shape;233;p36"/>
          <p:cNvSpPr txBox="1"/>
          <p:nvPr/>
        </p:nvSpPr>
        <p:spPr>
          <a:xfrm>
            <a:off x="292489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Cliente</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4" name="Google Shape;234;p36"/>
          <p:cNvSpPr txBox="1"/>
          <p:nvPr/>
        </p:nvSpPr>
        <p:spPr>
          <a:xfrm>
            <a:off x="291254" y="3375525"/>
            <a:ext cx="20919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Base de datos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cxnSp>
        <p:nvCxnSpPr>
          <p:cNvPr id="235" name="Google Shape;235;p36"/>
          <p:cNvCxnSpPr/>
          <p:nvPr/>
        </p:nvCxnSpPr>
        <p:spPr>
          <a:xfrm rot="10800000">
            <a:off x="2124245" y="1790007"/>
            <a:ext cx="582300" cy="0"/>
          </a:xfrm>
          <a:prstGeom prst="straightConnector1">
            <a:avLst/>
          </a:prstGeom>
          <a:noFill/>
          <a:ln cap="flat" cmpd="sng" w="9525">
            <a:solidFill>
              <a:schemeClr val="dk2"/>
            </a:solidFill>
            <a:prstDash val="solid"/>
            <a:round/>
            <a:headEnd len="sm" w="sm" type="none"/>
            <a:tailEnd len="med" w="med" type="triangle"/>
          </a:ln>
        </p:spPr>
      </p:cxnSp>
      <p:cxnSp>
        <p:nvCxnSpPr>
          <p:cNvPr id="236" name="Google Shape;236;p36"/>
          <p:cNvCxnSpPr/>
          <p:nvPr/>
        </p:nvCxnSpPr>
        <p:spPr>
          <a:xfrm>
            <a:off x="2167395" y="2070344"/>
            <a:ext cx="560700" cy="0"/>
          </a:xfrm>
          <a:prstGeom prst="straightConnector1">
            <a:avLst/>
          </a:prstGeom>
          <a:noFill/>
          <a:ln cap="flat" cmpd="sng" w="9525">
            <a:solidFill>
              <a:schemeClr val="dk2"/>
            </a:solidFill>
            <a:prstDash val="solid"/>
            <a:round/>
            <a:headEnd len="sm" w="sm" type="none"/>
            <a:tailEnd len="med" w="med" type="triangle"/>
          </a:ln>
        </p:spPr>
      </p:cxnSp>
      <p:cxnSp>
        <p:nvCxnSpPr>
          <p:cNvPr id="237" name="Google Shape;237;p36"/>
          <p:cNvCxnSpPr/>
          <p:nvPr/>
        </p:nvCxnSpPr>
        <p:spPr>
          <a:xfrm rot="5400000">
            <a:off x="1020100" y="3161846"/>
            <a:ext cx="318900" cy="0"/>
          </a:xfrm>
          <a:prstGeom prst="straightConnector1">
            <a:avLst/>
          </a:prstGeom>
          <a:noFill/>
          <a:ln cap="flat" cmpd="sng" w="9525">
            <a:solidFill>
              <a:schemeClr val="dk2"/>
            </a:solidFill>
            <a:prstDash val="solid"/>
            <a:round/>
            <a:headEnd len="sm" w="sm" type="none"/>
            <a:tailEnd len="med" w="med" type="triangle"/>
          </a:ln>
        </p:spPr>
      </p:cxnSp>
      <p:cxnSp>
        <p:nvCxnSpPr>
          <p:cNvPr id="238" name="Google Shape;238;p36"/>
          <p:cNvCxnSpPr/>
          <p:nvPr/>
        </p:nvCxnSpPr>
        <p:spPr>
          <a:xfrm rot="-5400000">
            <a:off x="1274100" y="3144191"/>
            <a:ext cx="306900" cy="0"/>
          </a:xfrm>
          <a:prstGeom prst="straightConnector1">
            <a:avLst/>
          </a:prstGeom>
          <a:noFill/>
          <a:ln cap="flat" cmpd="sng" w="9525">
            <a:solidFill>
              <a:schemeClr val="dk2"/>
            </a:solidFill>
            <a:prstDash val="solid"/>
            <a:round/>
            <a:headEnd len="sm" w="sm" type="none"/>
            <a:tailEnd len="med" w="med" type="triangle"/>
          </a:ln>
        </p:spPr>
      </p:cxnSp>
      <p:sp>
        <p:nvSpPr>
          <p:cNvPr id="239" name="Google Shape;239;p36"/>
          <p:cNvSpPr txBox="1"/>
          <p:nvPr/>
        </p:nvSpPr>
        <p:spPr>
          <a:xfrm>
            <a:off x="2897725" y="1655625"/>
            <a:ext cx="1186500" cy="14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100" u="sng" cap="none" strike="noStrike">
                <a:solidFill>
                  <a:schemeClr val="dk1"/>
                </a:solidFill>
                <a:latin typeface="Didact Gothic"/>
                <a:ea typeface="Didact Gothic"/>
                <a:cs typeface="Didact Gothic"/>
                <a:sym typeface="Didact Gothic"/>
              </a:rPr>
              <a:t>HTML + JS:</a:t>
            </a:r>
            <a:br>
              <a:rPr b="0" i="0" lang="en-GB" sz="1100" u="none" cap="none" strike="noStrike">
                <a:solidFill>
                  <a:schemeClr val="dk1"/>
                </a:solidFill>
                <a:latin typeface="Didact Gothic"/>
                <a:ea typeface="Didact Gothic"/>
                <a:cs typeface="Didact Gothic"/>
                <a:sym typeface="Didact Gothic"/>
              </a:rPr>
            </a:br>
            <a:r>
              <a:rPr b="0" i="0" lang="en-GB" sz="1100" u="none" cap="none" strike="noStrike">
                <a:solidFill>
                  <a:schemeClr val="dk1"/>
                </a:solidFill>
                <a:latin typeface="Didact Gothic"/>
                <a:ea typeface="Didact Gothic"/>
                <a:cs typeface="Didact Gothic"/>
                <a:sym typeface="Didact Gothic"/>
              </a:rPr>
              <a:t>Lógica +  Router + Renderizado de las diferentes pantallas </a:t>
            </a:r>
            <a:endParaRPr b="0" i="0" sz="1100" u="none" cap="none" strike="noStrike">
              <a:solidFill>
                <a:schemeClr val="dk1"/>
              </a:solidFill>
              <a:latin typeface="Didact Gothic"/>
              <a:ea typeface="Didact Gothic"/>
              <a:cs typeface="Didact Gothic"/>
              <a:sym typeface="Didact Gothic"/>
            </a:endParaRPr>
          </a:p>
        </p:txBody>
      </p:sp>
      <p:sp>
        <p:nvSpPr>
          <p:cNvPr id="240" name="Google Shape;240;p36"/>
          <p:cNvSpPr txBox="1"/>
          <p:nvPr/>
        </p:nvSpPr>
        <p:spPr>
          <a:xfrm>
            <a:off x="744050" y="1634025"/>
            <a:ext cx="1186200" cy="120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chemeClr val="dk1"/>
                </a:solidFill>
                <a:latin typeface="Didact Gothic"/>
                <a:ea typeface="Didact Gothic"/>
                <a:cs typeface="Didact Gothic"/>
                <a:sym typeface="Didact Gothic"/>
              </a:rPr>
              <a:t>Procesa las transacciones. Ej: login, registrarse, comprar, etc</a:t>
            </a:r>
            <a:endParaRPr b="0" i="0" sz="12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650700" y="1036074"/>
            <a:ext cx="7842600" cy="365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El router o ruteador dentro de una aplicación SPA, cumple la función de </a:t>
            </a:r>
            <a:r>
              <a:rPr b="0" i="0" lang="en-GB" sz="2000" u="none" cap="none" strike="noStrike">
                <a:solidFill>
                  <a:schemeClr val="dk1"/>
                </a:solidFill>
                <a:highlight>
                  <a:srgbClr val="E0FF00"/>
                </a:highlight>
                <a:latin typeface="Helvetica Neue Light"/>
                <a:ea typeface="Helvetica Neue Light"/>
                <a:cs typeface="Helvetica Neue Light"/>
                <a:sym typeface="Helvetica Neue Light"/>
              </a:rPr>
              <a:t>controlar e interpretar cada solicitud que el usuario haga en la página</a:t>
            </a: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 para realizar un cambio en la URL mediante los hash (ejemplo: dominio.com/#seccion).</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Ese cambio de URL implica realizar al servidor la solicitud de los datos necesarios para luego renderizar o dibujar mediante JS la nueva página que se mostrará.</a:t>
            </a:r>
            <a:b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Durante este proceso, el usuario no verá recargar la pestaña del navegador, sino que todo el proceso ocurre de manera asincrónica. Sólo notará que el contenido de la página web se modifica.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46" name="Google Shape;246;p37"/>
          <p:cNvSpPr txBox="1"/>
          <p:nvPr/>
        </p:nvSpPr>
        <p:spPr>
          <a:xfrm>
            <a:off x="1671825" y="252292"/>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ROUTER</a:t>
            </a:r>
            <a:endParaRPr b="0" i="1" sz="4500" u="none" cap="none" strike="noStrike">
              <a:solidFill>
                <a:srgbClr val="000000"/>
              </a:solidFill>
              <a:latin typeface="Anton"/>
              <a:ea typeface="Anton"/>
              <a:cs typeface="Anton"/>
              <a:sym typeface="Anton"/>
            </a:endParaRPr>
          </a:p>
        </p:txBody>
      </p:sp>
      <p:pic>
        <p:nvPicPr>
          <p:cNvPr id="247" name="Google Shape;247;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1521326" y="554725"/>
            <a:ext cx="6162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VENTAJAS DE APLICACIÓN SPA</a:t>
            </a:r>
            <a:endParaRPr b="0" i="1" sz="4000" u="none" cap="none" strike="noStrike">
              <a:solidFill>
                <a:srgbClr val="000000"/>
              </a:solidFill>
              <a:latin typeface="Anton"/>
              <a:ea typeface="Anton"/>
              <a:cs typeface="Anton"/>
              <a:sym typeface="Anton"/>
            </a:endParaRPr>
          </a:p>
        </p:txBody>
      </p:sp>
      <p:sp>
        <p:nvSpPr>
          <p:cNvPr id="253" name="Google Shape;253;p38"/>
          <p:cNvSpPr txBox="1"/>
          <p:nvPr/>
        </p:nvSpPr>
        <p:spPr>
          <a:xfrm>
            <a:off x="1196550" y="1616900"/>
            <a:ext cx="6750900" cy="25203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Es más rápida y flexible.</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Mejor experiencia de usuario.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Caché más poderoso.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Simplicidad para implementar en servidores.</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Posibilidad de incorporar UI de Material Design.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54" name="Google Shape;254;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MVC</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64200" y="739800"/>
            <a:ext cx="9079800" cy="194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En la metodología SPA debemos utilizar el patrón MVC (Modelo Vista Controlador). Este </a:t>
            </a:r>
            <a:r>
              <a:rPr b="0" i="0" lang="en-GB" sz="1700" u="none" cap="none" strike="noStrike">
                <a:solidFill>
                  <a:schemeClr val="dk1"/>
                </a:solidFill>
                <a:highlight>
                  <a:srgbClr val="E0FF00"/>
                </a:highlight>
                <a:latin typeface="Helvetica Neue Light"/>
                <a:ea typeface="Helvetica Neue Light"/>
                <a:cs typeface="Helvetica Neue Light"/>
                <a:sym typeface="Helvetica Neue Light"/>
              </a:rPr>
              <a:t>separa la lógica de la aplicación, de la lógica de la vista en una aplicación.</a:t>
            </a:r>
            <a:b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La mayoría de los frameworks modernos utilizan MVC (o alguna adaptación del MVC) para la arquitectura de aplicación. Algunos frameworks JS MVC son AngularJS,Ember y Backbone.</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65" name="Google Shape;265;p40"/>
          <p:cNvSpPr txBox="1"/>
          <p:nvPr/>
        </p:nvSpPr>
        <p:spPr>
          <a:xfrm>
            <a:off x="1738950" y="-8"/>
            <a:ext cx="5666100" cy="73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MVC</a:t>
            </a:r>
            <a:endParaRPr b="0" i="1" sz="4500" u="none" cap="none" strike="noStrike">
              <a:solidFill>
                <a:srgbClr val="000000"/>
              </a:solidFill>
              <a:latin typeface="Anton"/>
              <a:ea typeface="Anton"/>
              <a:cs typeface="Anton"/>
              <a:sym typeface="Anton"/>
            </a:endParaRPr>
          </a:p>
        </p:txBody>
      </p:sp>
      <p:pic>
        <p:nvPicPr>
          <p:cNvPr id="266" name="Google Shape;266;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7" name="Google Shape;267;p40"/>
          <p:cNvPicPr preferRelativeResize="0"/>
          <p:nvPr/>
        </p:nvPicPr>
        <p:blipFill rotWithShape="1">
          <a:blip r:embed="rId4">
            <a:alphaModFix/>
          </a:blip>
          <a:srcRect b="0" l="0" r="0" t="0"/>
          <a:stretch/>
        </p:blipFill>
        <p:spPr>
          <a:xfrm>
            <a:off x="1694188" y="2109800"/>
            <a:ext cx="5755624" cy="303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71" name="Shape 271"/>
        <p:cNvGrpSpPr/>
        <p:nvPr/>
      </p:nvGrpSpPr>
      <p:grpSpPr>
        <a:xfrm>
          <a:off x="0" y="0"/>
          <a:ext cx="0" cy="0"/>
          <a:chOff x="0" y="0"/>
          <a:chExt cx="0" cy="0"/>
        </a:xfrm>
      </p:grpSpPr>
      <p:sp>
        <p:nvSpPr>
          <p:cNvPr id="272" name="Google Shape;272;p41"/>
          <p:cNvSpPr txBox="1"/>
          <p:nvPr/>
        </p:nvSpPr>
        <p:spPr>
          <a:xfrm>
            <a:off x="-38275" y="-10225"/>
            <a:ext cx="9182100" cy="14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MODELO</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Se encarga de los datos</a:t>
            </a: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 generalmente (pero no obligatoriamente) consultando la base de datos.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Actualizaciones, consultas, búsquedas, etc. todo eso va aquí, en el modelo.</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73" name="Google Shape;273;p41"/>
          <p:cNvSpPr txBox="1"/>
          <p:nvPr/>
        </p:nvSpPr>
        <p:spPr>
          <a:xfrm>
            <a:off x="354575" y="1439225"/>
            <a:ext cx="8396400" cy="365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parse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map</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stringify</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r>
              <a:rPr b="0" i="0" lang="en-GB" sz="1150" u="none" cap="none" strike="noStrike">
                <a:solidFill>
                  <a:srgbClr val="50FA7B"/>
                </a:solidFill>
                <a:latin typeface="Courier New"/>
                <a:ea typeface="Courier New"/>
                <a:cs typeface="Courier New"/>
                <a:sym typeface="Courier New"/>
              </a:rPr>
              <a:t>push</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0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000"/>
              <a:buFont typeface="Arial"/>
              <a:buNone/>
            </a:pPr>
            <a:r>
              <a:t/>
            </a:r>
            <a:endParaRPr b="0" i="0" sz="1000" u="none" cap="none" strike="noStrike">
              <a:solidFill>
                <a:srgbClr val="808080"/>
              </a:solidFill>
              <a:latin typeface="Courier New"/>
              <a:ea typeface="Courier New"/>
              <a:cs typeface="Courier New"/>
              <a:sym typeface="Courier New"/>
            </a:endParaRPr>
          </a:p>
        </p:txBody>
      </p:sp>
      <p:pic>
        <p:nvPicPr>
          <p:cNvPr id="274" name="Google Shape;274;p41"/>
          <p:cNvPicPr preferRelativeResize="0"/>
          <p:nvPr/>
        </p:nvPicPr>
        <p:blipFill rotWithShape="1">
          <a:blip r:embed="rId3">
            <a:alphaModFix/>
          </a:blip>
          <a:srcRect b="0" l="0" r="0" t="0"/>
          <a:stretch/>
        </p:blipFill>
        <p:spPr>
          <a:xfrm>
            <a:off x="7904700" y="48128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78" name="Shape 278"/>
        <p:cNvGrpSpPr/>
        <p:nvPr/>
      </p:nvGrpSpPr>
      <p:grpSpPr>
        <a:xfrm>
          <a:off x="0" y="0"/>
          <a:ext cx="0" cy="0"/>
          <a:chOff x="0" y="0"/>
          <a:chExt cx="0" cy="0"/>
        </a:xfrm>
      </p:grpSpPr>
      <p:sp>
        <p:nvSpPr>
          <p:cNvPr id="279" name="Google Shape;279;p42"/>
          <p:cNvSpPr txBox="1"/>
          <p:nvPr/>
        </p:nvSpPr>
        <p:spPr>
          <a:xfrm>
            <a:off x="0" y="-53575"/>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VISTA</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Son la representación visual de los datos</a:t>
            </a:r>
            <a:r>
              <a:rPr b="0" i="0" lang="en-GB" sz="1800" u="none" cap="none" strike="noStrike">
                <a:solidFill>
                  <a:schemeClr val="dk1"/>
                </a:solidFill>
                <a:latin typeface="Helvetica Neue Light"/>
                <a:ea typeface="Helvetica Neue Light"/>
                <a:cs typeface="Helvetica Neue Light"/>
                <a:sym typeface="Helvetica Neue Light"/>
              </a:rPr>
              <a:t>, todo lo que tenga que ver con la interfaz gráfica.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Ni el modelo ni el controlador se preocupan de cómo se verán los datos</a:t>
            </a:r>
            <a:r>
              <a:rPr b="0" i="0" lang="en-GB" sz="2000" u="none" cap="none" strike="noStrike">
                <a:solidFill>
                  <a:schemeClr val="dk1"/>
                </a:solidFill>
                <a:latin typeface="Helvetica Neue Light"/>
                <a:ea typeface="Helvetica Neue Light"/>
                <a:cs typeface="Helvetica Neue Light"/>
                <a:sym typeface="Helvetica Neue Light"/>
              </a:rPr>
              <a:t>.</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80" name="Google Shape;280;p42"/>
          <p:cNvSpPr txBox="1"/>
          <p:nvPr/>
        </p:nvSpPr>
        <p:spPr>
          <a:xfrm>
            <a:off x="639000" y="1454250"/>
            <a:ext cx="8312400" cy="3658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listarProductos</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html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for</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of</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html</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`&lt;div&gt;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&lt;input value="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 type="hidden"&gt;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&lt;h4&gt;  Producto: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&lt;/h4&gt;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&lt;b&gt; $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&lt;/b&gt;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&lt;button class="btnComprar"&gt;Comprar&lt;/button&gt;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&lt;/div&gt;`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html</a:t>
            </a:r>
            <a:r>
              <a:rPr b="0" i="0" lang="en-GB" sz="1150" u="none" cap="none" strike="noStrike">
                <a:solidFill>
                  <a:srgbClr val="F8F8F2"/>
                </a:solidFill>
                <a:latin typeface="Courier New"/>
                <a:ea typeface="Courier New"/>
                <a:cs typeface="Courier New"/>
                <a:sym typeface="Courier New"/>
              </a:rPr>
              <a:t>(html);</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.btnComprar</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click</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81" name="Google Shape;281;p42"/>
          <p:cNvPicPr preferRelativeResize="0"/>
          <p:nvPr/>
        </p:nvPicPr>
        <p:blipFill rotWithShape="1">
          <a:blip r:embed="rId3">
            <a:alphaModFix/>
          </a:blip>
          <a:srcRect b="0" l="0" r="0" t="0"/>
          <a:stretch/>
        </p:blipFill>
        <p:spPr>
          <a:xfrm>
            <a:off x="7957475" y="48128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85" name="Shape 285"/>
        <p:cNvGrpSpPr/>
        <p:nvPr/>
      </p:nvGrpSpPr>
      <p:grpSpPr>
        <a:xfrm>
          <a:off x="0" y="0"/>
          <a:ext cx="0" cy="0"/>
          <a:chOff x="0" y="0"/>
          <a:chExt cx="0" cy="0"/>
        </a:xfrm>
      </p:grpSpPr>
      <p:sp>
        <p:nvSpPr>
          <p:cNvPr id="286" name="Google Shape;286;p43"/>
          <p:cNvSpPr txBox="1"/>
          <p:nvPr/>
        </p:nvSpPr>
        <p:spPr>
          <a:xfrm>
            <a:off x="0" y="66900"/>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CONTROLADOR</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Se encarga de controlar , es decir de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definir el procesamiento principal en respuesta a eventos de usuario, solicitar los datos al modelo y comunicárselos a la vista.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87" name="Google Shape;287;p43"/>
          <p:cNvSpPr txBox="1"/>
          <p:nvPr/>
        </p:nvSpPr>
        <p:spPr>
          <a:xfrm>
            <a:off x="193950" y="1622650"/>
            <a:ext cx="8756100" cy="32760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#pag1</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hijos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.target).</a:t>
            </a:r>
            <a:r>
              <a:rPr b="0" i="0" lang="en-GB" sz="1150" u="none" cap="none" strike="noStrike">
                <a:solidFill>
                  <a:srgbClr val="50FA7B"/>
                </a:solidFill>
                <a:latin typeface="Courier New"/>
                <a:ea typeface="Courier New"/>
                <a:cs typeface="Courier New"/>
                <a:sym typeface="Courier New"/>
              </a:rPr>
              <a:t>parent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children</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.productoModel.productos.length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2</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app</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8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5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88" name="Google Shape;288;p43"/>
          <p:cNvPicPr preferRelativeResize="0"/>
          <p:nvPr/>
        </p:nvPicPr>
        <p:blipFill rotWithShape="1">
          <a:blip r:embed="rId3">
            <a:alphaModFix/>
          </a:blip>
          <a:srcRect b="0" l="0" r="0" t="0"/>
          <a:stretch/>
        </p:blipFill>
        <p:spPr>
          <a:xfrm>
            <a:off x="7763525" y="4728500"/>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7" name="Shape 297"/>
        <p:cNvGrpSpPr/>
        <p:nvPr/>
      </p:nvGrpSpPr>
      <p:grpSpPr>
        <a:xfrm>
          <a:off x="0" y="0"/>
          <a:ext cx="0" cy="0"/>
          <a:chOff x="0" y="0"/>
          <a:chExt cx="0" cy="0"/>
        </a:xfrm>
      </p:grpSpPr>
      <p:sp>
        <p:nvSpPr>
          <p:cNvPr id="298" name="Google Shape;298;p45"/>
          <p:cNvSpPr txBox="1"/>
          <p:nvPr/>
        </p:nvSpPr>
        <p:spPr>
          <a:xfrm>
            <a:off x="382350" y="220100"/>
            <a:ext cx="8379300" cy="4309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i="1" lang="en-GB" sz="2900">
                <a:latin typeface="Anton"/>
                <a:ea typeface="Anton"/>
                <a:cs typeface="Anton"/>
                <a:sym typeface="Anton"/>
              </a:rPr>
              <a:t>¡Ya estás llegando al fin de la cursada! </a:t>
            </a:r>
            <a:br>
              <a:rPr i="1" lang="en-GB" sz="2900">
                <a:latin typeface="Anton"/>
                <a:ea typeface="Anton"/>
                <a:cs typeface="Anton"/>
                <a:sym typeface="Anton"/>
              </a:rPr>
            </a:br>
            <a:r>
              <a:rPr i="1" lang="en-GB" sz="2900">
                <a:latin typeface="Anton"/>
                <a:ea typeface="Anton"/>
                <a:cs typeface="Anton"/>
                <a:sym typeface="Anton"/>
              </a:rPr>
              <a:t>Recordá que luego de la corrección de tu proyecto final, se notificará por Slack y email si quedaste en el TOP10</a:t>
            </a:r>
            <a:br>
              <a:rPr i="1" lang="en-GB" sz="2900">
                <a:latin typeface="Anton"/>
                <a:ea typeface="Anton"/>
                <a:cs typeface="Anton"/>
                <a:sym typeface="Anton"/>
              </a:rPr>
            </a:br>
            <a:br>
              <a:rPr i="1" lang="en-GB" sz="2900">
                <a:latin typeface="Anton"/>
                <a:ea typeface="Anton"/>
                <a:cs typeface="Anton"/>
                <a:sym typeface="Anton"/>
              </a:rPr>
            </a:br>
            <a:r>
              <a:rPr i="1" lang="en-GB" sz="2900">
                <a:latin typeface="Anton"/>
                <a:ea typeface="Anton"/>
                <a:cs typeface="Anton"/>
                <a:sym typeface="Anton"/>
              </a:rPr>
              <a:t>No cuelgues, que tenés </a:t>
            </a:r>
            <a:r>
              <a:rPr i="1" lang="en-GB" sz="2900" u="sng">
                <a:latin typeface="Anton"/>
                <a:ea typeface="Anton"/>
                <a:cs typeface="Anton"/>
                <a:sym typeface="Anton"/>
              </a:rPr>
              <a:t>hasta 2 semanas</a:t>
            </a:r>
            <a:r>
              <a:rPr i="1" lang="en-GB" sz="2900">
                <a:latin typeface="Anton"/>
                <a:ea typeface="Anton"/>
                <a:cs typeface="Anton"/>
                <a:sym typeface="Anton"/>
              </a:rPr>
              <a:t> desde que te nofificamos para solicitar los beneficios. </a:t>
            </a:r>
            <a:endParaRPr b="0" i="1" sz="2900" u="none" cap="none" strike="noStrike">
              <a:solidFill>
                <a:srgbClr val="000000"/>
              </a:solidFill>
              <a:latin typeface="Anton"/>
              <a:ea typeface="Anton"/>
              <a:cs typeface="Anton"/>
              <a:sym typeface="Anton"/>
            </a:endParaRPr>
          </a:p>
        </p:txBody>
      </p:sp>
      <p:pic>
        <p:nvPicPr>
          <p:cNvPr id="299" name="Google Shape;299;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00" name="Google Shape;300;p45"/>
          <p:cNvSpPr txBox="1"/>
          <p:nvPr/>
        </p:nvSpPr>
        <p:spPr>
          <a:xfrm>
            <a:off x="3072000" y="45586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46"/>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 EJEMPLO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9" name="Shape 309"/>
        <p:cNvGrpSpPr/>
        <p:nvPr/>
      </p:nvGrpSpPr>
      <p:grpSpPr>
        <a:xfrm>
          <a:off x="0" y="0"/>
          <a:ext cx="0" cy="0"/>
          <a:chOff x="0" y="0"/>
          <a:chExt cx="0" cy="0"/>
        </a:xfrm>
      </p:grpSpPr>
      <p:sp>
        <p:nvSpPr>
          <p:cNvPr id="310" name="Google Shape;310;p4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ESTA VEZ, TODOS A LA PAR</a:t>
            </a:r>
            <a:endParaRPr b="0" i="1" sz="3600" u="none" cap="none" strike="noStrike">
              <a:solidFill>
                <a:srgbClr val="121212"/>
              </a:solidFill>
              <a:latin typeface="Anton"/>
              <a:ea typeface="Anton"/>
              <a:cs typeface="Anton"/>
              <a:sym typeface="Anton"/>
            </a:endParaRPr>
          </a:p>
        </p:txBody>
      </p:sp>
      <p:pic>
        <p:nvPicPr>
          <p:cNvPr id="311" name="Google Shape;311;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2" name="Google Shape;312;p4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nvSpPr>
        <p:spPr>
          <a:xfrm>
            <a:off x="650700" y="1032800"/>
            <a:ext cx="7842600" cy="351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Vamos a ver parte por parte todos los pasos para armar una estructura SPA simple con routing para una web con 3 secciones. Como no estamos utilizando un servidor, utilizaremos información estática y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No usaremos AJAX para recuperar información del lado servidor, ya que no estamos trabajando con el backend. Esa instancia podría incorporarse al momento de dibujar el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Recomendamos utilizar la siguiente plantilla para el ejemplo: </a:t>
            </a:r>
            <a:r>
              <a:rPr b="0" i="0" lang="en-GB" sz="2000" u="sng" cap="none" strike="noStrike">
                <a:solidFill>
                  <a:schemeClr val="hlink"/>
                </a:solidFill>
                <a:highlight>
                  <a:srgbClr val="FFFFFF"/>
                </a:highlight>
                <a:latin typeface="Helvetica Neue Light"/>
                <a:ea typeface="Helvetica Neue Light"/>
                <a:cs typeface="Helvetica Neue Light"/>
                <a:sym typeface="Helvetica Neue Light"/>
                <a:hlinkClick r:id="rId3"/>
              </a:rPr>
              <a:t>SPA_PLANTILLA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8" name="Google Shape;318;p48"/>
          <p:cNvSpPr txBox="1"/>
          <p:nvPr/>
        </p:nvSpPr>
        <p:spPr>
          <a:xfrm>
            <a:off x="1694775" y="23417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EJEMPLO ROUTING SPA</a:t>
            </a:r>
            <a:endParaRPr b="0" i="1" sz="4500" u="none" cap="none" strike="noStrike">
              <a:solidFill>
                <a:srgbClr val="000000"/>
              </a:solidFill>
              <a:latin typeface="Anton"/>
              <a:ea typeface="Anton"/>
              <a:cs typeface="Anton"/>
              <a:sym typeface="Anton"/>
            </a:endParaRPr>
          </a:p>
        </p:txBody>
      </p:sp>
      <p:pic>
        <p:nvPicPr>
          <p:cNvPr id="319" name="Google Shape;319;p48"/>
          <p:cNvPicPr preferRelativeResize="0"/>
          <p:nvPr/>
        </p:nvPicPr>
        <p:blipFill rotWithShape="1">
          <a:blip r:embed="rId4">
            <a:alphaModFix/>
          </a:blip>
          <a:srcRect b="0" l="0" r="0" t="0"/>
          <a:stretch/>
        </p:blipFill>
        <p:spPr>
          <a:xfrm>
            <a:off x="7667425" y="47438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23" name="Shape 323"/>
        <p:cNvGrpSpPr/>
        <p:nvPr/>
      </p:nvGrpSpPr>
      <p:grpSpPr>
        <a:xfrm>
          <a:off x="0" y="0"/>
          <a:ext cx="0" cy="0"/>
          <a:chOff x="0" y="0"/>
          <a:chExt cx="0" cy="0"/>
        </a:xfrm>
      </p:grpSpPr>
      <p:pic>
        <p:nvPicPr>
          <p:cNvPr id="324" name="Google Shape;324;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5" name="Google Shape;325;p49"/>
          <p:cNvSpPr txBox="1"/>
          <p:nvPr/>
        </p:nvSpPr>
        <p:spPr>
          <a:xfrm>
            <a:off x="68900" y="107100"/>
            <a:ext cx="6474300" cy="4929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DOCTYPE</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&gt;EJEMPLO SPA&lt;/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&gt;SPA CODER HOUSE&lt;/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hr</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&gt;Agregar Producto&lt;/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#/pagina1</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&gt;Ver Productos&lt;/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#/pagina2</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&gt;Buscar&lt;/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notificacion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app</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style</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height: 1000px;"&gt;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a:t>
            </a:r>
            <a:r>
              <a:rPr b="0" i="0" lang="en-GB" sz="1050" u="none" cap="none" strike="noStrike">
                <a:solidFill>
                  <a:srgbClr val="6272A4"/>
                </a:solidFill>
                <a:latin typeface="Courier New"/>
                <a:ea typeface="Courier New"/>
                <a:cs typeface="Courier New"/>
                <a:sym typeface="Courier New"/>
              </a:rPr>
              <a:t>&lt;!-- SCRIPTS JS --&gt;</a:t>
            </a:r>
            <a:endParaRPr b="0" i="0" sz="10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js\jquery-3.5.1.js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js\productos.js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js\main.js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26" name="Google Shape;326;p49"/>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1</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Analizamos el HTML base donde vemos los links a cada página y un archivo main.js donde programaremos la  lógica SPA.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además un script productos.js con las clases MVC</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30" name="Shape 330"/>
        <p:cNvGrpSpPr/>
        <p:nvPr/>
      </p:nvGrpSpPr>
      <p:grpSpPr>
        <a:xfrm>
          <a:off x="0" y="0"/>
          <a:ext cx="0" cy="0"/>
          <a:chOff x="0" y="0"/>
          <a:chExt cx="0" cy="0"/>
        </a:xfrm>
      </p:grpSpPr>
      <p:pic>
        <p:nvPicPr>
          <p:cNvPr id="331" name="Google Shape;331;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2" name="Google Shape;332;p50"/>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2</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Dentro del archivo main.js instanciamos el controlador de productos y creamos las siguientes rutas.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3" name="Google Shape;333;p50"/>
          <p:cNvSpPr txBox="1"/>
          <p:nvPr/>
        </p:nvSpPr>
        <p:spPr>
          <a:xfrm>
            <a:off x="238500" y="1649375"/>
            <a:ext cx="8787000" cy="2292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app</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ProductoController</a:t>
            </a:r>
            <a:r>
              <a:rPr b="0" i="0" lang="en-GB" sz="1450" u="none" cap="none" strike="noStrike">
                <a:solidFill>
                  <a:srgbClr val="F8F8F2"/>
                </a:solidFill>
                <a:latin typeface="Courier New"/>
                <a:ea typeface="Courier New"/>
                <a:cs typeface="Courier New"/>
                <a:sym typeface="Courier New"/>
              </a:rPr>
              <a:t>(</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ProductoModel</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ProductoView</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6272A4"/>
                </a:solidFill>
                <a:latin typeface="Courier New"/>
                <a:ea typeface="Courier New"/>
                <a:cs typeface="Courier New"/>
                <a:sym typeface="Courier New"/>
              </a:rPr>
              <a:t>// LISTA DE RUTAS (ASOCIAR A CADA ACCION)</a:t>
            </a:r>
            <a:endParaRPr b="0" i="0" sz="14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routes</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agregar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/pagina1</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listar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/pagina2</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buscar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37" name="Shape 337"/>
        <p:cNvGrpSpPr/>
        <p:nvPr/>
      </p:nvGrpSpPr>
      <p:grpSpPr>
        <a:xfrm>
          <a:off x="0" y="0"/>
          <a:ext cx="0" cy="0"/>
          <a:chOff x="0" y="0"/>
          <a:chExt cx="0" cy="0"/>
        </a:xfrm>
      </p:grpSpPr>
      <p:pic>
        <p:nvPicPr>
          <p:cNvPr id="338" name="Google Shape;338;p51"/>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39" name="Google Shape;339;p51"/>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3</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Analizamos el componente a mostrar cuando hay errores en productos.js.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0" name="Google Shape;340;p51"/>
          <p:cNvSpPr txBox="1"/>
          <p:nvPr/>
        </p:nvSpPr>
        <p:spPr>
          <a:xfrm>
            <a:off x="397350" y="1327900"/>
            <a:ext cx="8265000" cy="945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ErrorComponent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html</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&lt;h2&gt;Error 404&lt;/h2&gt;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
        <p:nvSpPr>
          <p:cNvPr id="341" name="Google Shape;341;p51"/>
          <p:cNvSpPr txBox="1"/>
          <p:nvPr/>
        </p:nvSpPr>
        <p:spPr>
          <a:xfrm>
            <a:off x="389700" y="244717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4</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Programamos una función para obtener el hash actual en el navegador.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2" name="Google Shape;342;p51"/>
          <p:cNvSpPr txBox="1"/>
          <p:nvPr/>
        </p:nvSpPr>
        <p:spPr>
          <a:xfrm>
            <a:off x="287550" y="3814750"/>
            <a:ext cx="8484600" cy="6858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//OBTENER LA RUTA ACTUAL (USAMOS EL OBJETO LOCATION Y SU PROPIEDAD HASH). SI "" || '/'  ENTONCES parseLocation = '/'</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parseLocation</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location</a:t>
            </a:r>
            <a:r>
              <a:rPr b="0" i="0" lang="en-GB" sz="1450" u="none" cap="none" strike="noStrike">
                <a:solidFill>
                  <a:srgbClr val="F8F8F2"/>
                </a:solidFill>
                <a:latin typeface="Courier New"/>
                <a:ea typeface="Courier New"/>
                <a:cs typeface="Courier New"/>
                <a:sym typeface="Courier New"/>
              </a:rPr>
              <a:t>.hash.</a:t>
            </a:r>
            <a:r>
              <a:rPr b="0" i="0" lang="en-GB" sz="1450" u="none" cap="none" strike="noStrike">
                <a:solidFill>
                  <a:srgbClr val="50FA7B"/>
                </a:solidFill>
                <a:latin typeface="Courier New"/>
                <a:ea typeface="Courier New"/>
                <a:cs typeface="Courier New"/>
                <a:sym typeface="Courier New"/>
              </a:rPr>
              <a:t>slice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BD93F9"/>
                </a:solidFill>
                <a:latin typeface="Courier New"/>
                <a:ea typeface="Courier New"/>
                <a:cs typeface="Courier New"/>
                <a:sym typeface="Courier New"/>
              </a:rPr>
              <a:t>1</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toLowerCase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46" name="Shape 346"/>
        <p:cNvGrpSpPr/>
        <p:nvPr/>
      </p:nvGrpSpPr>
      <p:grpSpPr>
        <a:xfrm>
          <a:off x="0" y="0"/>
          <a:ext cx="0" cy="0"/>
          <a:chOff x="0" y="0"/>
          <a:chExt cx="0" cy="0"/>
        </a:xfrm>
      </p:grpSpPr>
      <p:pic>
        <p:nvPicPr>
          <p:cNvPr id="347" name="Google Shape;347;p52"/>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48" name="Google Shape;348;p52"/>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5</a:t>
            </a:r>
            <a:endParaRPr b="0" i="1" sz="4500" u="none" cap="none" strike="noStrike">
              <a:solidFill>
                <a:schemeClr val="dk1"/>
              </a:solidFill>
              <a:latin typeface="Anton"/>
              <a:ea typeface="Anton"/>
              <a:cs typeface="Anton"/>
              <a:sym typeface="Anton"/>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Definimos una funciòn para buscar la acción correspondiente en el array de rutas.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Luego creamos el router y llamamos a las funciones previamente codificadas.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9" name="Google Shape;349;p52"/>
          <p:cNvSpPr txBox="1"/>
          <p:nvPr/>
        </p:nvSpPr>
        <p:spPr>
          <a:xfrm>
            <a:off x="158250" y="1532263"/>
            <a:ext cx="8947500" cy="254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6272A4"/>
                </a:solidFill>
                <a:latin typeface="Courier New"/>
                <a:ea typeface="Courier New"/>
                <a:cs typeface="Courier New"/>
                <a:sym typeface="Courier New"/>
              </a:rPr>
              <a:t>//BUSCAMOS LA ACCIÓN EN EL ARRAY routes QUE CORRESPONDE A LA RUTA CON FIND </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50FA7B"/>
                </a:solidFill>
                <a:latin typeface="Courier New"/>
                <a:ea typeface="Courier New"/>
                <a:cs typeface="Courier New"/>
                <a:sym typeface="Courier New"/>
              </a:rPr>
              <a:t>find</a:t>
            </a:r>
            <a:r>
              <a:rPr b="0" i="0" lang="en-GB" sz="1250" u="none" cap="none" strike="noStrike">
                <a:solidFill>
                  <a:srgbClr val="F8F8F2"/>
                </a:solidFill>
                <a:latin typeface="Courier New"/>
                <a:ea typeface="Courier New"/>
                <a:cs typeface="Courier New"/>
                <a:sym typeface="Courier New"/>
              </a:rPr>
              <a:t>(</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.path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undefined</a:t>
            </a: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router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RUTA ACTUAL</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parseLocation</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ACCIÓN ACTUAL</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action</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).action;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53" name="Shape 353"/>
        <p:cNvGrpSpPr/>
        <p:nvPr/>
      </p:nvGrpSpPr>
      <p:grpSpPr>
        <a:xfrm>
          <a:off x="0" y="0"/>
          <a:ext cx="0" cy="0"/>
          <a:chOff x="0" y="0"/>
          <a:chExt cx="0" cy="0"/>
        </a:xfrm>
      </p:grpSpPr>
      <p:pic>
        <p:nvPicPr>
          <p:cNvPr id="354" name="Google Shape;354;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5" name="Google Shape;355;p53"/>
          <p:cNvSpPr txBox="1"/>
          <p:nvPr/>
        </p:nvSpPr>
        <p:spPr>
          <a:xfrm>
            <a:off x="68900" y="107100"/>
            <a:ext cx="6474300" cy="50364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router</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=&gt;</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//OBTENER RUTA ACTUAL</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parseLocation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05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error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findActionByPath</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routes</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 LLAMAMOS AL MÈTODO CORRESPONDIENTE PARA LA ACCIÒN ENCONTRADA</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switch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agregar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agregar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listar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listar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buscar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buscar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default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ErrorComponent</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F79C6"/>
              </a:solidFill>
              <a:highlight>
                <a:srgbClr val="282A36"/>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56" name="Google Shape;356;p53"/>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6</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la estructura swich para determinar qué comportamiento ejecuta el controlador según la acciòn de la ruta solicitada.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INTRODUCCIÓN A SPA CON JQUERY</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15.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60" name="Shape 360"/>
        <p:cNvGrpSpPr/>
        <p:nvPr/>
      </p:nvGrpSpPr>
      <p:grpSpPr>
        <a:xfrm>
          <a:off x="0" y="0"/>
          <a:ext cx="0" cy="0"/>
          <a:chOff x="0" y="0"/>
          <a:chExt cx="0" cy="0"/>
        </a:xfrm>
      </p:grpSpPr>
      <p:pic>
        <p:nvPicPr>
          <p:cNvPr id="361" name="Google Shape;361;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2" name="Google Shape;362;p54"/>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7</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Por último, conectamos nuestra estructura al funcionamiento de la web, mediantes los eventos load, y hashchange. De forma que la función router() se ejecute al cargar la página, y cada vez que se produce un cambio de Hash en la URL</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63" name="Google Shape;363;p54"/>
          <p:cNvSpPr txBox="1"/>
          <p:nvPr/>
        </p:nvSpPr>
        <p:spPr>
          <a:xfrm>
            <a:off x="238500" y="1963200"/>
            <a:ext cx="8787000" cy="23076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LA CARGA DE LA VENTANA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load</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UN CAMBIO EN EL HASH (EJEMPLO la URL CAMBIA DE #/pagina1 a #/pagina2)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hashchange</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nvSpPr>
        <p:spPr>
          <a:xfrm>
            <a:off x="0" y="27495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PRÓXIMA CLASE: WORKSHOP FINAL</a:t>
            </a:r>
            <a:endParaRPr b="0" i="1" sz="4000" u="none" cap="none" strike="noStrike">
              <a:solidFill>
                <a:srgbClr val="000000"/>
              </a:solidFill>
              <a:latin typeface="Anton"/>
              <a:ea typeface="Anton"/>
              <a:cs typeface="Anton"/>
              <a:sym typeface="Anton"/>
            </a:endParaRPr>
          </a:p>
        </p:txBody>
      </p:sp>
      <p:sp>
        <p:nvSpPr>
          <p:cNvPr id="369" name="Google Shape;369;p55"/>
          <p:cNvSpPr txBox="1"/>
          <p:nvPr/>
        </p:nvSpPr>
        <p:spPr>
          <a:xfrm>
            <a:off x="1294050" y="1546675"/>
            <a:ext cx="6555900" cy="2296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La próxima clase es la última, por lo que haremos un Workshop para que puedas mostrar el estado de avance de tu Proyecto Final. Es el momento de lucir ante todos tus compañeros, tutores y docente todo el trabajo del curso.</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Te recomendamos presentar tu proyecto, no solo mostrarlo en funcionamiento, sino también "venderlo". Puedes usar una presentación, un video, o sólo un buen speech</a:t>
            </a:r>
            <a:endParaRPr b="0" i="0" sz="2000" u="none" cap="none" strike="noStrike">
              <a:solidFill>
                <a:srgbClr val="000000"/>
              </a:solidFill>
              <a:latin typeface="Didact Gothic"/>
              <a:ea typeface="Didact Gothic"/>
              <a:cs typeface="Didact Gothic"/>
              <a:sym typeface="Didact Gothic"/>
            </a:endParaRPr>
          </a:p>
        </p:txBody>
      </p:sp>
      <p:pic>
        <p:nvPicPr>
          <p:cNvPr id="370" name="Google Shape;370;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1" name="Google Shape;371;p55"/>
          <p:cNvSpPr txBox="1"/>
          <p:nvPr/>
        </p:nvSpPr>
        <p:spPr>
          <a:xfrm>
            <a:off x="0" y="4014150"/>
            <a:ext cx="9199500" cy="70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highlight>
                  <a:srgbClr val="E0FF00"/>
                </a:highlight>
                <a:latin typeface="Didact Gothic"/>
                <a:ea typeface="Didact Gothic"/>
                <a:cs typeface="Didact Gothic"/>
                <a:sym typeface="Didact Gothic"/>
              </a:rPr>
              <a:t>Si te interesa exponer, avisale a tu tutor antes de terminar la clase de hoy.</a:t>
            </a:r>
            <a:endParaRPr b="1" i="0" sz="1100" u="none" cap="none" strike="noStrike">
              <a:solidFill>
                <a:srgbClr val="000000"/>
              </a:solidFill>
              <a:highlight>
                <a:srgbClr val="E0FF00"/>
              </a:highlight>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7" name="Google Shape;377;p5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5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83" name="Google Shape;383;p5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SPA.</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MVC.</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Ejemplo de SPA.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5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9" name="Google Shape;389;p5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Aprender qué es una SPA y qué beneficios tiene sobre las páginas.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Entender el concepto MVC.</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AJAX: </a:t>
            </a:r>
            <a:r>
              <a:rPr b="0" i="0" lang="en-GB" sz="1250" u="none" cap="none" strike="noStrike">
                <a:solidFill>
                  <a:schemeClr val="dk1"/>
                </a:solidFill>
                <a:latin typeface="Helvetica Neue Light"/>
                <a:ea typeface="Helvetica Neue Light"/>
                <a:cs typeface="Helvetica Neue Light"/>
                <a:sym typeface="Helvetica Neue Light"/>
              </a:rPr>
              <a:t>significa JavaScript asincrónico y XML (Asynchronous JavaScript and XML). Es un conjunto de técnicas de desarrollo web que permiten que las aplicaciones web funcionen de forma asincrónica, procesando cualquier solicitud al servidor en segundo plano.</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API o Application Programming Interfaces:</a:t>
            </a:r>
            <a:r>
              <a:rPr b="0" i="0" lang="en-GB" sz="1250" u="none" cap="none" strike="noStrike">
                <a:solidFill>
                  <a:schemeClr val="dk1"/>
                </a:solidFill>
                <a:latin typeface="Helvetica Neue Light"/>
                <a:ea typeface="Helvetica Neue Light"/>
                <a:cs typeface="Helvetica Neue Light"/>
                <a:sym typeface="Helvetica Neue Light"/>
              </a:rPr>
              <a:t> es un conjunto de reglas y especificaciones que las aplicaciones pueden seguir para comunicarse entre ellas.</a:t>
            </a:r>
            <a:endParaRPr b="0" i="0" sz="1250" u="none" cap="none" strike="noStrike">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n-GB" sz="2000" u="none" cap="none" strike="noStrike">
                <a:solidFill>
                  <a:srgbClr val="000000"/>
                </a:solidFill>
                <a:latin typeface="Anton"/>
                <a:ea typeface="Anton"/>
                <a:cs typeface="Anton"/>
                <a:sym typeface="Anton"/>
              </a:rPr>
              <a:t>Clase 14</a:t>
            </a:r>
            <a:endParaRPr b="0" i="1" sz="2000" u="none" cap="none" strike="noStrike">
              <a:solidFill>
                <a:srgbClr val="000000"/>
              </a:solidFill>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PSA</a:t>
            </a:r>
            <a:endParaRPr b="0" i="0" sz="1100" u="none" cap="none" strike="noStrike">
              <a:solidFill>
                <a:srgbClr val="FFFFFF"/>
              </a:solidFill>
              <a:latin typeface="Helvetica Neue"/>
              <a:ea typeface="Helvetica Neue"/>
              <a:cs typeface="Helvetica Neue"/>
              <a:sym typeface="Helvetica Neue"/>
            </a:endParaRPr>
          </a:p>
        </p:txBody>
      </p:sp>
      <p:sp>
        <p:nvSpPr>
          <p:cNvPr id="147" name="Google Shape;147;p31"/>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Ejemplo de SPA</a:t>
            </a:r>
            <a:endParaRPr b="0" i="0" sz="1100" u="none" cap="none" strike="noStrike">
              <a:solidFill>
                <a:srgbClr val="FFFFFF"/>
              </a:solidFill>
              <a:latin typeface="Helvetica Neue"/>
              <a:ea typeface="Helvetica Neue"/>
              <a:cs typeface="Helvetica Neue"/>
              <a:sym typeface="Helvetica Neue"/>
            </a:endParaRPr>
          </a:p>
        </p:txBody>
      </p:sp>
      <p:cxnSp>
        <p:nvCxnSpPr>
          <p:cNvPr id="148" name="Google Shape;148;p31"/>
          <p:cNvCxnSpPr/>
          <p:nvPr/>
        </p:nvCxnSpPr>
        <p:spPr>
          <a:xfrm>
            <a:off x="1342475"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49" name="Google Shape;149;p31"/>
          <p:cNvCxnSpPr/>
          <p:nvPr/>
        </p:nvCxnSpPr>
        <p:spPr>
          <a:xfrm>
            <a:off x="2076200" y="1491688"/>
            <a:ext cx="958200" cy="0"/>
          </a:xfrm>
          <a:prstGeom prst="straightConnector1">
            <a:avLst/>
          </a:prstGeom>
          <a:noFill/>
          <a:ln cap="flat" cmpd="sng" w="9525">
            <a:solidFill>
              <a:srgbClr val="CCCCCC"/>
            </a:solidFill>
            <a:prstDash val="solid"/>
            <a:round/>
            <a:headEnd len="med" w="med" type="oval"/>
            <a:tailEnd len="med" w="med" type="oval"/>
          </a:ln>
        </p:spPr>
      </p:cxnSp>
      <p:sp>
        <p:nvSpPr>
          <p:cNvPr id="150" name="Google Shape;150;p31"/>
          <p:cNvSpPr/>
          <p:nvPr/>
        </p:nvSpPr>
        <p:spPr>
          <a:xfrm>
            <a:off x="3034525" y="13263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1" name="Google Shape;151;p31"/>
          <p:cNvCxnSpPr/>
          <p:nvPr/>
        </p:nvCxnSpPr>
        <p:spPr>
          <a:xfrm>
            <a:off x="2076200" y="149168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2" name="Google Shape;152;p31"/>
          <p:cNvSpPr/>
          <p:nvPr/>
        </p:nvSpPr>
        <p:spPr>
          <a:xfrm>
            <a:off x="303452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Arquitectura </a:t>
            </a:r>
            <a:endParaRPr b="0" i="0" sz="1100" u="none" cap="none" strike="noStrike">
              <a:solidFill>
                <a:srgbClr val="222222"/>
              </a:solidFill>
              <a:latin typeface="Helvetica Neue"/>
              <a:ea typeface="Helvetica Neue"/>
              <a:cs typeface="Helvetica Neue"/>
              <a:sym typeface="Helvetica Neue"/>
            </a:endParaRPr>
          </a:p>
        </p:txBody>
      </p:sp>
      <p:cxnSp>
        <p:nvCxnSpPr>
          <p:cNvPr id="153" name="Google Shape;153;p31"/>
          <p:cNvCxnSpPr/>
          <p:nvPr/>
        </p:nvCxnSpPr>
        <p:spPr>
          <a:xfrm>
            <a:off x="4583250" y="1924538"/>
            <a:ext cx="958200" cy="0"/>
          </a:xfrm>
          <a:prstGeom prst="straightConnector1">
            <a:avLst/>
          </a:prstGeom>
          <a:noFill/>
          <a:ln cap="flat" cmpd="sng" w="9525">
            <a:solidFill>
              <a:srgbClr val="CCCCCC"/>
            </a:solidFill>
            <a:prstDash val="solid"/>
            <a:round/>
            <a:headEnd len="med" w="med" type="oval"/>
            <a:tailEnd len="med" w="med" type="oval"/>
          </a:ln>
        </p:spPr>
      </p:cxnSp>
      <p:sp>
        <p:nvSpPr>
          <p:cNvPr id="154" name="Google Shape;154;p31"/>
          <p:cNvSpPr/>
          <p:nvPr/>
        </p:nvSpPr>
        <p:spPr>
          <a:xfrm>
            <a:off x="554157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Router</a:t>
            </a:r>
            <a:endParaRPr b="0" i="0" sz="1100" u="none" cap="none" strike="noStrike">
              <a:solidFill>
                <a:srgbClr val="222222"/>
              </a:solidFill>
              <a:latin typeface="Helvetica Neue"/>
              <a:ea typeface="Helvetica Neue"/>
              <a:cs typeface="Helvetica Neue"/>
              <a:sym typeface="Helvetica Neue"/>
            </a:endParaRPr>
          </a:p>
        </p:txBody>
      </p:sp>
      <p:cxnSp>
        <p:nvCxnSpPr>
          <p:cNvPr id="155" name="Google Shape;155;p31"/>
          <p:cNvCxnSpPr/>
          <p:nvPr/>
        </p:nvCxnSpPr>
        <p:spPr>
          <a:xfrm>
            <a:off x="4583250" y="192453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6" name="Google Shape;156;p31"/>
          <p:cNvSpPr/>
          <p:nvPr/>
        </p:nvSpPr>
        <p:spPr>
          <a:xfrm>
            <a:off x="5541575" y="21920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MVC</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3" name="Google Shape;163;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15</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Introducción a SPA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66" name="Google Shape;166;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7" name="Google Shape;167;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8" name="Google Shape;168;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9" name="Google Shape;169;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0" name="Google Shape;170;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1" name="Google Shape;171;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14</a:t>
            </a:r>
            <a:endParaRPr b="0" i="0" sz="1400" u="none" cap="none" strike="noStrike">
              <a:solidFill>
                <a:srgbClr val="000000"/>
              </a:solidFill>
              <a:latin typeface="Helvetica Neue"/>
              <a:ea typeface="Helvetica Neue"/>
              <a:cs typeface="Helvetica Neue"/>
              <a:sym typeface="Helvetica Neue"/>
            </a:endParaRPr>
          </a:p>
        </p:txBody>
      </p:sp>
      <p:sp>
        <p:nvSpPr>
          <p:cNvPr id="174" name="Google Shape;174;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AJAX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5" name="Google Shape;175;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6" name="Google Shape;176;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7" name="Google Shape;177;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8" name="Google Shape;178;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9" name="Google Shape;179;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0" name="Google Shape;180;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16</a:t>
            </a:r>
            <a:endParaRPr b="0" i="0" sz="1400" u="none" cap="none" strike="noStrike">
              <a:solidFill>
                <a:srgbClr val="000000"/>
              </a:solidFill>
              <a:latin typeface="Helvetica Neue"/>
              <a:ea typeface="Helvetica Neue"/>
              <a:cs typeface="Helvetica Neue"/>
              <a:sym typeface="Helvetica Neue"/>
            </a:endParaRPr>
          </a:p>
        </p:txBody>
      </p:sp>
      <p:sp>
        <p:nvSpPr>
          <p:cNvPr id="183" name="Google Shape;183;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Workshop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4" name="Google Shape;184;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7" name="Google Shape;187;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8" name="Google Shape;188;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9" name="Google Shape;189;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0" name="Google Shape;190;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1" name="Google Shape;191;p32"/>
          <p:cNvSpPr txBox="1"/>
          <p:nvPr/>
        </p:nvSpPr>
        <p:spPr>
          <a:xfrm>
            <a:off x="1827638" y="24376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rPr b="0" i="0" lang="en-GB" sz="700" u="none" cap="none" strike="noStrike">
                <a:solidFill>
                  <a:schemeClr val="dk1"/>
                </a:solidFill>
                <a:latin typeface="Helvetica Neue"/>
                <a:ea typeface="Helvetica Neue"/>
                <a:cs typeface="Helvetica Neue"/>
                <a:sym typeface="Helvetica Neue"/>
              </a:rPr>
              <a:t>AJAX EN TU PROYECTO</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2" name="Google Shape;192;p32"/>
          <p:cNvPicPr preferRelativeResize="0"/>
          <p:nvPr/>
        </p:nvPicPr>
        <p:blipFill rotWithShape="1">
          <a:blip r:embed="rId5">
            <a:alphaModFix/>
          </a:blip>
          <a:srcRect b="0" l="0" r="0" t="0"/>
          <a:stretch/>
        </p:blipFill>
        <p:spPr>
          <a:xfrm>
            <a:off x="1532038" y="2552388"/>
            <a:ext cx="307150" cy="307150"/>
          </a:xfrm>
          <a:prstGeom prst="rect">
            <a:avLst/>
          </a:prstGeom>
          <a:noFill/>
          <a:ln>
            <a:noFill/>
          </a:ln>
        </p:spPr>
      </p:pic>
      <p:sp>
        <p:nvSpPr>
          <p:cNvPr id="193" name="Google Shape;193;p32"/>
          <p:cNvSpPr txBox="1"/>
          <p:nvPr/>
        </p:nvSpPr>
        <p:spPr>
          <a:xfrm>
            <a:off x="1859925" y="30204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TERCERA 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194" name="Google Shape;194;p32"/>
          <p:cNvPicPr preferRelativeResize="0"/>
          <p:nvPr/>
        </p:nvPicPr>
        <p:blipFill rotWithShape="1">
          <a:blip r:embed="rId6">
            <a:alphaModFix/>
          </a:blip>
          <a:srcRect b="0" l="0" r="0" t="0"/>
          <a:stretch/>
        </p:blipFill>
        <p:spPr>
          <a:xfrm>
            <a:off x="1508550" y="2991512"/>
            <a:ext cx="306000" cy="306000"/>
          </a:xfrm>
          <a:prstGeom prst="rect">
            <a:avLst/>
          </a:prstGeom>
          <a:noFill/>
          <a:ln>
            <a:noFill/>
          </a:ln>
        </p:spPr>
      </p:pic>
      <p:sp>
        <p:nvSpPr>
          <p:cNvPr id="195" name="Google Shape;195;p32"/>
          <p:cNvSpPr txBox="1"/>
          <p:nvPr/>
        </p:nvSpPr>
        <p:spPr>
          <a:xfrm>
            <a:off x="41329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196" name="Google Shape;196;p32"/>
          <p:cNvPicPr preferRelativeResize="0"/>
          <p:nvPr/>
        </p:nvPicPr>
        <p:blipFill rotWithShape="1">
          <a:blip r:embed="rId7">
            <a:alphaModFix/>
          </a:blip>
          <a:srcRect b="0" l="0" r="0" t="0"/>
          <a:stretch/>
        </p:blipFill>
        <p:spPr>
          <a:xfrm>
            <a:off x="3811753" y="2472650"/>
            <a:ext cx="365625" cy="365625"/>
          </a:xfrm>
          <a:prstGeom prst="rect">
            <a:avLst/>
          </a:prstGeom>
          <a:noFill/>
          <a:ln>
            <a:noFill/>
          </a:ln>
        </p:spPr>
      </p:pic>
      <p:pic>
        <p:nvPicPr>
          <p:cNvPr id="197" name="Google Shape;197;p32"/>
          <p:cNvPicPr preferRelativeResize="0"/>
          <p:nvPr/>
        </p:nvPicPr>
        <p:blipFill rotWithShape="1">
          <a:blip r:embed="rId8">
            <a:alphaModFix/>
          </a:blip>
          <a:srcRect b="0" l="0" r="0" t="0"/>
          <a:stretch/>
        </p:blipFill>
        <p:spPr>
          <a:xfrm>
            <a:off x="3881300" y="2968737"/>
            <a:ext cx="306000" cy="306000"/>
          </a:xfrm>
          <a:prstGeom prst="rect">
            <a:avLst/>
          </a:prstGeom>
          <a:noFill/>
          <a:ln>
            <a:noFill/>
          </a:ln>
        </p:spPr>
      </p:pic>
      <p:sp>
        <p:nvSpPr>
          <p:cNvPr id="198" name="Google Shape;198;p32"/>
          <p:cNvSpPr txBox="1"/>
          <p:nvPr/>
        </p:nvSpPr>
        <p:spPr>
          <a:xfrm>
            <a:off x="41998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PRACTICAR SPA</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9" name="Google Shape;199;p32"/>
          <p:cNvSpPr txBox="1"/>
          <p:nvPr/>
        </p:nvSpPr>
        <p:spPr>
          <a:xfrm>
            <a:off x="6508125" y="24108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200" name="Google Shape;200;p32"/>
          <p:cNvPicPr preferRelativeResize="0"/>
          <p:nvPr/>
        </p:nvPicPr>
        <p:blipFill rotWithShape="1">
          <a:blip r:embed="rId6">
            <a:alphaModFix/>
          </a:blip>
          <a:srcRect b="0" l="0" r="0" t="0"/>
          <a:stretch/>
        </p:blipFill>
        <p:spPr>
          <a:xfrm>
            <a:off x="6156750" y="2381912"/>
            <a:ext cx="306000" cy="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4" name="Shape 204"/>
        <p:cNvGrpSpPr/>
        <p:nvPr/>
      </p:nvGrpSpPr>
      <p:grpSpPr>
        <a:xfrm>
          <a:off x="0" y="0"/>
          <a:ext cx="0" cy="0"/>
          <a:chOff x="0" y="0"/>
          <a:chExt cx="0" cy="0"/>
        </a:xfrm>
      </p:grpSpPr>
      <p:sp>
        <p:nvSpPr>
          <p:cNvPr id="205" name="Google Shape;205;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06" name="Google Shape;206;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07" name="Google Shape;207;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08" name="Google Shape;208;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15 </a:t>
            </a:r>
            <a:r>
              <a:rPr lang="en-GB" sz="1800" u="sng">
                <a:solidFill>
                  <a:schemeClr val="hlink"/>
                </a:solidFill>
                <a:latin typeface="Helvetica Neue Light"/>
                <a:ea typeface="Helvetica Neue Light"/>
                <a:cs typeface="Helvetica Neue Light"/>
                <a:sym typeface="Helvetica Neue Light"/>
                <a:hlinkClick r:id="rId5"/>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15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