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Anton"/>
      <p:regular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Lato Light"/>
      <p:regular r:id="rId52"/>
      <p:bold r:id="rId53"/>
      <p:italic r:id="rId54"/>
      <p:boldItalic r:id="rId55"/>
    </p:embeddedFont>
    <p:embeddedFont>
      <p:font typeface="Didact Gothic"/>
      <p:regular r:id="rId56"/>
    </p:embeddedFont>
    <p:embeddedFont>
      <p:font typeface="Helvetica Neue"/>
      <p:regular r:id="rId57"/>
      <p:bold r:id="rId58"/>
      <p:italic r:id="rId59"/>
      <p:boldItalic r:id="rId60"/>
    </p:embeddedFont>
    <p:embeddedFont>
      <p:font typeface="Helvetica Neue Ligh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E60888-D296-4D50-AD5D-BE3B1737AF7B}">
  <a:tblStyle styleId="{73E60888-D296-4D50-AD5D-BE3B1737AF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Anton-regular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Light-bold.fntdata"/><Relationship Id="rId61" Type="http://schemas.openxmlformats.org/officeDocument/2006/relationships/font" Target="fonts/HelveticaNeueLight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Light-boldItalic.fntdata"/><Relationship Id="rId63" Type="http://schemas.openxmlformats.org/officeDocument/2006/relationships/font" Target="fonts/HelveticaNeueLight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LatoLight-bold.fntdata"/><Relationship Id="rId52" Type="http://schemas.openxmlformats.org/officeDocument/2006/relationships/font" Target="fonts/LatoLight-regular.fntdata"/><Relationship Id="rId11" Type="http://schemas.openxmlformats.org/officeDocument/2006/relationships/slide" Target="slides/slide5.xml"/><Relationship Id="rId55" Type="http://schemas.openxmlformats.org/officeDocument/2006/relationships/font" Target="fonts/LatoLight-boldItalic.fntdata"/><Relationship Id="rId10" Type="http://schemas.openxmlformats.org/officeDocument/2006/relationships/slide" Target="slides/slide4.xml"/><Relationship Id="rId54" Type="http://schemas.openxmlformats.org/officeDocument/2006/relationships/font" Target="fonts/LatoLight-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56" Type="http://schemas.openxmlformats.org/officeDocument/2006/relationships/font" Target="fonts/DidactGothic-regular.fntdata"/><Relationship Id="rId15" Type="http://schemas.openxmlformats.org/officeDocument/2006/relationships/slide" Target="slides/slide9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615115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8615115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b29cc8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eeb29cc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49c7b75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a149c7b75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3834f21d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3834f21d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834f21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834f21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3834f21d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3834f21d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834f21d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3834f21d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3834f21d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3834f21d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3834f21d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3834f21d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3834f21d2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3834f21d2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3834f21d2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3834f21d2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49c7b75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a149c7b75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149c7b75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a149c7b75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3834f21d2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3834f21d2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149c7b75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a149c7b75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a135f6c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aa135f6c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6caddf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f06caddf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149c7b75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a149c7b75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3834f21d2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3834f21d2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3834f21d2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3834f21d2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70169b9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70169b9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3834f21d2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3834f21d2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49c7b75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a149c7b75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Primera clase</a:t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70169b9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70169b9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3834f21d2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3834f21d2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49c7b757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a149c7b75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149c7b75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a149c7b75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149c7b75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a149c7b75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149c7b757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a149c7b757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5c75a9f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b5c75a9f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5c75a9f7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5c75a9f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149c7b757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a149c7b757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149c7b757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a149c7b75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149c7b75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a149c7b75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e01ac3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be01ac3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49c7b75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a149c7b75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ab65f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afab65f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49c7b75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a149c7b75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49c7b757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a149c7b75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615119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a8615119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s://docs.google.com/document/d/1nTvgw0hDW5lJPAune8Bn9So47ziYR9OT/edit?usp=sharing&amp;ouid=118038072515497498973&amp;rtpof=true&amp;sd=true" TargetMode="External"/><Relationship Id="rId6" Type="http://schemas.openxmlformats.org/officeDocument/2006/relationships/hyperlink" Target="https://forms.gle/wDeqcoN73KasKdwv9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derhouse.notion.site/Beneficios-Top10-da565b2badda4a1098dedfe9aa3ed5ba" TargetMode="External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4.png"/><Relationship Id="rId13" Type="http://schemas.openxmlformats.org/officeDocument/2006/relationships/hyperlink" Target="https://www.notion.so/coderhouse/Repositorio-de-Contenidos-ba8d3057a1e34049944ee4ba3a575999" TargetMode="External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rive.google.com/file/d/11Qd_2a9YfHq7Yt4IGLXwWRs6OFpSu-6o/view" TargetMode="External"/><Relationship Id="rId4" Type="http://schemas.openxmlformats.org/officeDocument/2006/relationships/hyperlink" Target="https://teloexplicocongatitos.com/_next/image?url=https%3A%2F%2Fdoomvault.nyc3.digitaloceanspaces.com%2Ftlecg%2Fbig%2Fprog02.jpg&amp;w=1200&amp;q=75" TargetMode="External"/><Relationship Id="rId9" Type="http://schemas.openxmlformats.org/officeDocument/2006/relationships/hyperlink" Target="https://developer.mozilla.org/es/docs/Web/JavaScript/Referencia/Sentencias/switch" TargetMode="External"/><Relationship Id="rId5" Type="http://schemas.openxmlformats.org/officeDocument/2006/relationships/hyperlink" Target="https://teloexplicocongatitos.com/_next/image?url=https%3A%2F%2Fdoomvault.nyc3.digitaloceanspaces.com%2Ftlecg%2Fbig%2Fprog03.jpg&amp;w=1200&amp;q=75" TargetMode="External"/><Relationship Id="rId6" Type="http://schemas.openxmlformats.org/officeDocument/2006/relationships/hyperlink" Target="https://teloexplicocongatitos.com/_next/image?url=https%3A%2F%2Fdoomvault.nyc3.digitaloceanspaces.com%2Ftlecg%2Fbig%2Fprog04.jpg&amp;w=1200&amp;q=75" TargetMode="External"/><Relationship Id="rId7" Type="http://schemas.openxmlformats.org/officeDocument/2006/relationships/hyperlink" Target="http://silentteacher.toxicode.fr/hourofcode" TargetMode="External"/><Relationship Id="rId8" Type="http://schemas.openxmlformats.org/officeDocument/2006/relationships/hyperlink" Target="https://developer.mozilla.org/es/docs/Web/JavaScript/Referencia/Sentencias/if...els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3350" y="3213538"/>
            <a:ext cx="892100" cy="7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2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2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CONDICIONALES EN 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/>
        </p:nvSpPr>
        <p:spPr>
          <a:xfrm>
            <a:off x="3867700" y="1536172"/>
            <a:ext cx="37401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en programación hablamos de condicionales, hablamos de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estructura sintáctica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sirve para tomar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decisión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&lt;condición&gt; entonces &lt;operación&gt;</a:t>
            </a:r>
            <a:endParaRPr i="1"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3867700" y="76512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CONDICIONALES: DEFINICIÓN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4">
            <a:alphaModFix/>
          </a:blip>
          <a:srcRect b="189" l="0" r="0" t="199"/>
          <a:stretch/>
        </p:blipFill>
        <p:spPr>
          <a:xfrm>
            <a:off x="0" y="475"/>
            <a:ext cx="3420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/>
        </p:nvSpPr>
        <p:spPr>
          <a:xfrm>
            <a:off x="1067125" y="1738300"/>
            <a:ext cx="70662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más utilizada en la mayoría de los lenguajes, y por ende también en JS, es la estructura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/>
        </p:nvSpPr>
        <p:spPr>
          <a:xfrm>
            <a:off x="1570400" y="2796100"/>
            <a:ext cx="6501900" cy="1167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8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/>
        </p:nvSpPr>
        <p:spPr>
          <a:xfrm>
            <a:off x="1114750" y="1345400"/>
            <a:ext cx="7066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se cumple (es decir, si su valor es </a:t>
            </a:r>
            <a:r>
              <a:rPr b="1" lang="en-GB" sz="1500">
                <a:solidFill>
                  <a:srgbClr val="D19A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se ejecutan todas las instrucciones que se encuentran dentro de 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{</a:t>
            </a:r>
            <a:r>
              <a:rPr lang="en-GB" sz="1500">
                <a:solidFill>
                  <a:srgbClr val="56B6C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Si la condición no se cumple (es decir, si su valor es </a:t>
            </a:r>
            <a:r>
              <a:rPr b="1" lang="en-GB" sz="1500">
                <a:solidFill>
                  <a:srgbClr val="D19A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no se ejecuta ninguna instrucción contenida en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r>
              <a:rPr lang="en-GB" sz="1500">
                <a:solidFill>
                  <a:srgbClr val="56B6C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el programa continúa ejecutando el resto de instrucciones del script.</a:t>
            </a:r>
            <a:endParaRPr i="1"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1624200" y="4277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 txBox="1"/>
          <p:nvPr/>
        </p:nvSpPr>
        <p:spPr>
          <a:xfrm>
            <a:off x="1396900" y="3284250"/>
            <a:ext cx="6501900" cy="1167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8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988725" y="757350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1475125" y="1618700"/>
            <a:ext cx="7097400" cy="2927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rgbClr val="BD93F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5) comparamos si unNumero es igual a 5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6) comparamos si unNumero </a:t>
            </a: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es igual a 6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/>
        </p:nvSpPr>
        <p:spPr>
          <a:xfrm>
            <a:off x="1000625" y="217800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0"/>
          <p:cNvSpPr txBox="1"/>
          <p:nvPr/>
        </p:nvSpPr>
        <p:spPr>
          <a:xfrm>
            <a:off x="778600" y="1206900"/>
            <a:ext cx="75972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las comparaciones se realizan entre el valor de la variable 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unNumero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 un valor numérico.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el primer condicional, como los dos valores coinciden, la igualdad se cumple, y por lo tanto la condición es cierta; su valor es </a:t>
            </a:r>
            <a:r>
              <a:rPr b="1" i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y se ejecutan las instrucciones contenidas en el bloque del if.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el segundo caso 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unNumero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no es igual a 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su valor es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ejecutan las instrucciones contenidas en el bloque del if.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La comparación del ejemplo anterior suele ser el origen de muchos errores de programación, al confundir los operadores == y =. Las comparaciones siempre se realizan con el operador ==, ya que el operador = solamente asigna valores.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/>
        </p:nvSpPr>
        <p:spPr>
          <a:xfrm>
            <a:off x="1671825" y="152628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IF...ELSE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778500" y="955300"/>
            <a:ext cx="75870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ocasiones, las decisiones que se deben realizar no son del tipo "si se cumple la condición, hazlo; si no se cumple, no hagas nada". Normalmente las condiciones suelen ser del tipo </a:t>
            </a:r>
            <a:r>
              <a:rPr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"si se cumple esta condición, hazlo; si no se cumple, haz esto otro"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629550" y="2490300"/>
            <a:ext cx="7884900" cy="2571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unColor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Rojo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600">
              <a:solidFill>
                <a:srgbClr val="E9F28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(unColor == "Rojo") comparamos si unColor es igual "Rojo"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(unColor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Rojo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color es Rojo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//La instrucción se interpreta cuando unColor NO es "Rojo"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color NO es Rojo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475" y="4812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/>
        </p:nvSpPr>
        <p:spPr>
          <a:xfrm>
            <a:off x="999250" y="26297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IF...ELSE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/>
          <p:nvPr/>
        </p:nvSpPr>
        <p:spPr>
          <a:xfrm>
            <a:off x="744400" y="1555450"/>
            <a:ext cx="7884900" cy="2800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nombreUsuario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 de usuario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(nombreUsuario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ingresaste el nombre de usuario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Nombre de usuario ingresado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nombreUsuario);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/>
        </p:nvSpPr>
        <p:spPr>
          <a:xfrm>
            <a:off x="746775" y="247075"/>
            <a:ext cx="7153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CONDICIONES ANIDADAS IF..ELSE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3"/>
          <p:cNvSpPr txBox="1"/>
          <p:nvPr/>
        </p:nvSpPr>
        <p:spPr>
          <a:xfrm>
            <a:off x="1458375" y="1064600"/>
            <a:ext cx="5730000" cy="392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100.5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20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50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100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mayor que 100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VARIABLES BOOLEAN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/>
        </p:nvSpPr>
        <p:spPr>
          <a:xfrm>
            <a:off x="1671825" y="303702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TRUE o FALSE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1067125" y="1099598"/>
            <a:ext cx="7066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booleanas son las que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tienen dos valores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true or false. Pueden recibir el valor a partir de una evaluación booleana sobre otras variables: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1539025" y="2353475"/>
            <a:ext cx="6122400" cy="269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esValida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numero  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esMayor5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su valor sera true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(esValida)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Es boolean true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525" y="47183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8" name="Google Shape;3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/>
        </p:nvSpPr>
        <p:spPr>
          <a:xfrm>
            <a:off x="1154550" y="926800"/>
            <a:ext cx="6834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¿Sabías que premiamos a nuestros estudiantes por su dedicación durante la cursada? </a:t>
            </a:r>
            <a:b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</a:br>
            <a:b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Conocé los </a:t>
            </a:r>
            <a:r>
              <a:rPr lang="en-GB" sz="35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beneficios</a:t>
            </a:r>
            <a: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 del TOP10</a:t>
            </a:r>
            <a:endParaRPr i="1" sz="59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8"/>
          <p:cNvSpPr txBox="1"/>
          <p:nvPr/>
        </p:nvSpPr>
        <p:spPr>
          <a:xfrm>
            <a:off x="3139400" y="4571013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1671825" y="533103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OPERADORES EN JS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 txBox="1"/>
          <p:nvPr/>
        </p:nvSpPr>
        <p:spPr>
          <a:xfrm>
            <a:off x="1067125" y="1591726"/>
            <a:ext cx="70662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JavaScript, disponemos de los operadores lógicos habituales en lenguajes de programación como son: es igual, es distinto, menor, menor o igual, mayor, mayor o igual, and (y), or (o) y not (no).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sintaxis se basa en símbolos, como veremos a continuación. Cabe destacar que hay que prestar atención a no confundir ‘==’ con ‘=’ porque implican distintas cosas.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/>
        </p:nvSpPr>
        <p:spPr>
          <a:xfrm>
            <a:off x="1671825" y="428853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OPERADORES EN JS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224" y="1312750"/>
            <a:ext cx="7047301" cy="33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/>
        </p:nvSpPr>
        <p:spPr>
          <a:xfrm>
            <a:off x="405975" y="256550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CONDICIONES COMPUESTA CON 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&amp;&amp;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577875" y="1992475"/>
            <a:ext cx="8004600" cy="286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apellidoIngresado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apellido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(apellidoIngresado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Nombre: 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nombreIngresado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Apellido: 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apellidoIngresado); 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Error: Ingresar nombre y apellido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2"/>
          <p:cNvSpPr txBox="1"/>
          <p:nvPr/>
        </p:nvSpPr>
        <p:spPr>
          <a:xfrm>
            <a:off x="0" y="1061725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 una combinación de operadores &amp;&amp; (AND)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 requisito que todas las comparaciones sean verdadera para que la condición compuesta sea verdadera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/>
        </p:nvSpPr>
        <p:spPr>
          <a:xfrm>
            <a:off x="397800" y="340700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CONDICIONES COMPUESTA CON  </a:t>
            </a:r>
            <a:r>
              <a:rPr lang="en-GB" sz="4500">
                <a:latin typeface="Anton"/>
                <a:ea typeface="Anton"/>
                <a:cs typeface="Anton"/>
                <a:sym typeface="Anton"/>
              </a:rPr>
              <a:t>||</a:t>
            </a:r>
            <a:endParaRPr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53"/>
          <p:cNvSpPr txBox="1"/>
          <p:nvPr/>
        </p:nvSpPr>
        <p:spPr>
          <a:xfrm>
            <a:off x="619950" y="2297500"/>
            <a:ext cx="8004600" cy="259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nombre ingresado es 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nombre ingresado NO ES 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/>
          <p:nvPr/>
        </p:nvSpPr>
        <p:spPr>
          <a:xfrm>
            <a:off x="0" y="1188575"/>
            <a:ext cx="914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utilizar || (OR),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 requisito que al menos una de las comparaciones sea verdadera para que la condición compuesta sea verdadera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1996050" y="53375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¡IMPORTANTE!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130675" y="1522850"/>
            <a:ext cx="72579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desafíos y entregas de proyecto se deben cargar hasta siete días después de finalizada la clase. Te sugerimos llevarlos al día. 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550" y="2622357"/>
            <a:ext cx="7287301" cy="157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/>
        </p:nvSpPr>
        <p:spPr>
          <a:xfrm>
            <a:off x="405975" y="288100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COMBINACIÓN DE OPERADORES </a:t>
            </a:r>
            <a:r>
              <a:rPr lang="en-GB" sz="4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&amp;&amp;</a:t>
            </a: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y  </a:t>
            </a:r>
            <a:r>
              <a:rPr lang="en-GB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||</a:t>
            </a:r>
            <a:endParaRPr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2" name="Google Shape;3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4"/>
          <p:cNvSpPr txBox="1"/>
          <p:nvPr/>
        </p:nvSpPr>
        <p:spPr>
          <a:xfrm>
            <a:off x="75300" y="2182113"/>
            <a:ext cx="8993400" cy="225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((nombreIngresado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))){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Hola Ema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Error: Ingresar nombre valido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75300" y="1220125"/>
            <a:ext cx="8993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es posible combinar || (OR) y &amp;&amp; (AND) para combinar comparaciones cada vez más complejas. 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/>
        </p:nvSpPr>
        <p:spPr>
          <a:xfrm>
            <a:off x="0" y="280775"/>
            <a:ext cx="9424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COMBINACIÓN DE OPERADORES </a:t>
            </a:r>
            <a:r>
              <a:rPr lang="en-GB" sz="4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&amp;&amp;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 y  </a:t>
            </a:r>
            <a:r>
              <a:rPr lang="en-GB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||</a:t>
            </a:r>
            <a:endParaRPr sz="4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0" name="Google Shape;3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5"/>
          <p:cNvSpPr txBox="1"/>
          <p:nvPr/>
        </p:nvSpPr>
        <p:spPr>
          <a:xfrm>
            <a:off x="1038900" y="1356020"/>
            <a:ext cx="70662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Ya que las expresiones lógicas son evaluadas de izquierda a derecha,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necesario agrupar las operaciones para asegurar que se cumplan como uno lo desea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es lo mismo: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p55"/>
          <p:cNvSpPr txBox="1"/>
          <p:nvPr/>
        </p:nvSpPr>
        <p:spPr>
          <a:xfrm>
            <a:off x="178825" y="3079600"/>
            <a:ext cx="8965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))){</a:t>
            </a:r>
            <a:endParaRPr>
              <a:solidFill>
                <a:srgbClr val="F8F8F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999999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700">
              <a:solidFill>
                <a:schemeClr val="dk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/>
        </p:nvSpPr>
        <p:spPr>
          <a:xfrm>
            <a:off x="1713750" y="2128125"/>
            <a:ext cx="5716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8" name="Google Shape;3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/>
        </p:nvSpPr>
        <p:spPr>
          <a:xfrm>
            <a:off x="453750" y="2520825"/>
            <a:ext cx="8135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CREAR UN ALGORITMO CON UN CONDICIONAL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5" name="Google Shape;385;p57"/>
          <p:cNvSpPr txBox="1"/>
          <p:nvPr/>
        </p:nvSpPr>
        <p:spPr>
          <a:xfrm>
            <a:off x="504450" y="4105600"/>
            <a:ext cx="81351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algoritmo que solicite al usuario uno o más valores ingresados por prompt(), compare las entradas y, en función de ciertas condiciones, muestre un resultado.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6" name="Google Shape;38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7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58"/>
          <p:cNvGraphicFramePr/>
          <p:nvPr/>
        </p:nvGraphicFramePr>
        <p:xfrm>
          <a:off x="153263" y="20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{73E60888-D296-4D50-AD5D-BE3B1737AF7B}</a:tableStyleId>
              </a:tblPr>
              <a:tblGrid>
                <a:gridCol w="2945825"/>
                <a:gridCol w="3822275"/>
                <a:gridCol w="2069375"/>
              </a:tblGrid>
              <a:tr h="672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CON UN CONDICIONAL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502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HTML y </a:t>
                      </a:r>
                      <a:r>
                        <a:rPr lang="en-GB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 fuente en JavaScript. Debe identificar el apellido del alumno/a en el nombre de archivo comprimido por </a:t>
                      </a: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“claseApellido”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Tener en cuenta que los valores obtenidos por prompt() son string, si se busca operar con números hay que parsearlos antes y si van a usar cadenas recordar tener cuidado con mayúsculas y minúsculas en las comparaciones de igualdad. (Ej. “Hola” y “HOLA” no son iguales)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251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 un algoritmo que solicite al usuario uno o más valores ingresados por prompt(), compare las entradas y, en función de ciertas condiciones, muestre por consola o alert() el resultado según los valores ingresados y las condiciones cumplidas.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emplee instrucciones condicionales.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&gt;&gt;Ejemplo:</a:t>
                      </a:r>
                      <a:endParaRPr b="1" u="none" cap="none" strike="noStrike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número mediante prompt y si es mayor a 1000 mostrar un alert.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texto mediante prompt, y si es igual a "Hola" mostrar un alerta por consola.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número por prompt y evaluar si está entre 10 y 50. En caso positivo mostrar un alert.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94" name="Google Shape;39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01" name="Google Shape;40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0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/>
          <p:nvPr/>
        </p:nvSpPr>
        <p:spPr>
          <a:xfrm>
            <a:off x="458100" y="1074800"/>
            <a:ext cx="81501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99" lvl="0" marL="189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Conversión de tipos de datos, operadores y sentencias condicionales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Los apuntes de Majo (Página 9 a 16).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y condicionales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Te lo explico con gatitos Operadores.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 lo explico con gatitos Operadores Lógicos.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Te lo explico con gatitos Condicionales.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Práctica interactiva sobre operaciones con JavaScript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Silent teacher.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Documentación IF ELSE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SWITCH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3" name="Google Shape;413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1"/>
          <p:cNvSpPr/>
          <p:nvPr/>
        </p:nvSpPr>
        <p:spPr>
          <a:xfrm>
            <a:off x="1145200" y="1355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1"/>
          <p:cNvSpPr txBox="1"/>
          <p:nvPr/>
        </p:nvSpPr>
        <p:spPr>
          <a:xfrm>
            <a:off x="2424750" y="127700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7" name="Google Shape;417;p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08034" y="3648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1"/>
          <p:cNvSpPr txBox="1"/>
          <p:nvPr/>
        </p:nvSpPr>
        <p:spPr>
          <a:xfrm>
            <a:off x="7303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3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4" name="Google Shape;424;p62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if, else y sus variantes.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boolean.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lógicas: AND, OR y combinaciones.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30" name="Google Shape;43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 DE FLUJOS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¿Qué es un condicional y cómo nos permite tomar decisiones en nuestro código?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¿Cómo JavaScript evalúa un valor verdadero o falso?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¿Qué es un operador de comparación y cuál es su uso en los condicionales?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¿Qué es un operador lógico y cuál es su uso en los condicionales?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4835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lenguaje de programación que se utiliza principalmente para aportar dinamismo a los sitios web.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espacio reservado en la memoria que, como su nombre indica, puede cambiar de contenido a lo largo de la ejecución de un programa. Podemos almacenar un número, un texto, un listado de números, etcétera.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es un conjunto de procedimientos o funciones que se necesitan para realizar cierta operación o acción.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4694675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4498900" y="270850"/>
            <a:ext cx="4472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permiten agrupar expresiones lógicas. Las expresiones lógicas son todas aquellas expresiones que obtienen como resultado verdadero o falso. Los operadores lógicos son aquellos que hacen de nexo de este tipo de expresiones.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Anidar: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se refiere a escribir una sentencia junto a una subsiguiente dentro de la misma estructura sintáctica. Es decir, que no hay un salto de línea en el medio.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Parsear: 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palabra devengada del inglés "parse". Refiere en programación, a una actividad que consiste en el análisis de texto para determinar si cumple o no reglas o patrones y en base a esto tomar alguna determinación.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un script es una secuencia de instrucciones que realizan una o más tareas.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/>
          <p:nvPr/>
        </p:nvSpPr>
        <p:spPr>
          <a:xfrm>
            <a:off x="618500" y="2201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618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 en JS</a:t>
            </a:r>
            <a:endParaRPr b="0" i="0" sz="1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2735900" y="13053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IF</a:t>
            </a:r>
            <a:endParaRPr b="0" i="0" sz="13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4938150" y="13053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IF...ELSE, </a:t>
            </a:r>
            <a:endParaRPr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IF…ELSE IF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32"/>
          <p:cNvCxnSpPr/>
          <p:nvPr/>
        </p:nvCxnSpPr>
        <p:spPr>
          <a:xfrm>
            <a:off x="4284500" y="1470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2" name="Google Shape;162;p32"/>
          <p:cNvCxnSpPr/>
          <p:nvPr/>
        </p:nvCxnSpPr>
        <p:spPr>
          <a:xfrm>
            <a:off x="2071400" y="1470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3" name="Google Shape;163;p32"/>
          <p:cNvCxnSpPr/>
          <p:nvPr/>
        </p:nvCxnSpPr>
        <p:spPr>
          <a:xfrm>
            <a:off x="1344950" y="17553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4" name="Google Shape;164;p32"/>
          <p:cNvSpPr/>
          <p:nvPr/>
        </p:nvSpPr>
        <p:spPr>
          <a:xfrm>
            <a:off x="2735900" y="2319650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¿Cuáles son?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5" name="Google Shape;165;p32"/>
          <p:cNvCxnSpPr/>
          <p:nvPr/>
        </p:nvCxnSpPr>
        <p:spPr>
          <a:xfrm>
            <a:off x="2071400" y="2484950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6" name="Google Shape;166;p32"/>
          <p:cNvSpPr/>
          <p:nvPr/>
        </p:nvSpPr>
        <p:spPr>
          <a:xfrm>
            <a:off x="618500" y="32499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</a:t>
            </a: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lógicos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7" name="Google Shape;167;p32"/>
          <p:cNvCxnSpPr/>
          <p:nvPr/>
        </p:nvCxnSpPr>
        <p:spPr>
          <a:xfrm>
            <a:off x="1344950" y="28038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8" name="Google Shape;168;p32"/>
          <p:cNvSpPr/>
          <p:nvPr/>
        </p:nvSpPr>
        <p:spPr>
          <a:xfrm>
            <a:off x="2735900" y="33858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¿Cuáles son?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32"/>
          <p:cNvCxnSpPr/>
          <p:nvPr/>
        </p:nvCxnSpPr>
        <p:spPr>
          <a:xfrm>
            <a:off x="2071400" y="35511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0" name="Google Shape;170;p32"/>
          <p:cNvSpPr/>
          <p:nvPr/>
        </p:nvSpPr>
        <p:spPr>
          <a:xfrm>
            <a:off x="4938150" y="33858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1" name="Google Shape;171;p32"/>
          <p:cNvCxnSpPr/>
          <p:nvPr/>
        </p:nvCxnSpPr>
        <p:spPr>
          <a:xfrm>
            <a:off x="4284500" y="35511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Control de flujos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1" name="Google Shape;181;p33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33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33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3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Conceptos generales: sintaxis y variables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0" name="Google Shape;190;p33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33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3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33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" name="Google Shape;19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básicas + Ciclos/Iteraciones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9" name="Google Shape;199;p33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33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3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4086188" y="297083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CON UN CONDICIONAL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7063" y="303043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6502338" y="297093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UTILIZANDO UN CICLO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5188" y="303032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16945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3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1744363" y="298731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JS SIMPLE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7213" y="300962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4056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5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6465800" y="255225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4603" y="2504500"/>
            <a:ext cx="365625" cy="3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