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Anton"/>
      <p:regular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Lato Light"/>
      <p:regular r:id="rId53"/>
      <p:bold r:id="rId54"/>
      <p:italic r:id="rId55"/>
      <p:boldItalic r:id="rId56"/>
    </p:embeddedFont>
    <p:embeddedFont>
      <p:font typeface="Didact Gothic"/>
      <p:regular r:id="rId57"/>
    </p:embeddedFont>
    <p:embeddedFont>
      <p:font typeface="Helvetica Neue"/>
      <p:regular r:id="rId58"/>
      <p:bold r:id="rId59"/>
      <p:italic r:id="rId60"/>
      <p:boldItalic r:id="rId61"/>
    </p:embeddedFont>
    <p:embeddedFont>
      <p:font typeface="Helvetica Neue Light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EE5E9E-CCA2-4E31-84C5-A22875D34BE3}">
  <a:tblStyle styleId="{61EE5E9E-CCA2-4E31-84C5-A22875D34BE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Anton-regular.fntdata"/><Relationship Id="rId47" Type="http://schemas.openxmlformats.org/officeDocument/2006/relationships/slide" Target="slides/slide41.xml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Light-regular.fntdata"/><Relationship Id="rId61" Type="http://schemas.openxmlformats.org/officeDocument/2006/relationships/font" Target="fonts/HelveticaNeue-boldItalic.fntdata"/><Relationship Id="rId20" Type="http://schemas.openxmlformats.org/officeDocument/2006/relationships/slide" Target="slides/slide14.xml"/><Relationship Id="rId64" Type="http://schemas.openxmlformats.org/officeDocument/2006/relationships/font" Target="fonts/HelveticaNeueLight-italic.fntdata"/><Relationship Id="rId63" Type="http://schemas.openxmlformats.org/officeDocument/2006/relationships/font" Target="fonts/HelveticaNeueLight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HelveticaNeueLight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LatoLight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55" Type="http://schemas.openxmlformats.org/officeDocument/2006/relationships/font" Target="fonts/LatoLight-italic.fntdata"/><Relationship Id="rId10" Type="http://schemas.openxmlformats.org/officeDocument/2006/relationships/slide" Target="slides/slide4.xml"/><Relationship Id="rId54" Type="http://schemas.openxmlformats.org/officeDocument/2006/relationships/font" Target="fonts/LatoLight-bold.fntdata"/><Relationship Id="rId13" Type="http://schemas.openxmlformats.org/officeDocument/2006/relationships/slide" Target="slides/slide7.xml"/><Relationship Id="rId57" Type="http://schemas.openxmlformats.org/officeDocument/2006/relationships/font" Target="fonts/DidactGothic-regular.fntdata"/><Relationship Id="rId12" Type="http://schemas.openxmlformats.org/officeDocument/2006/relationships/slide" Target="slides/slide6.xml"/><Relationship Id="rId56" Type="http://schemas.openxmlformats.org/officeDocument/2006/relationships/font" Target="fonts/LatoLight-boldItalic.fntdata"/><Relationship Id="rId15" Type="http://schemas.openxmlformats.org/officeDocument/2006/relationships/slide" Target="slides/slide9.xml"/><Relationship Id="rId59" Type="http://schemas.openxmlformats.org/officeDocument/2006/relationships/font" Target="fonts/HelveticaNeue-bold.fntdata"/><Relationship Id="rId14" Type="http://schemas.openxmlformats.org/officeDocument/2006/relationships/slide" Target="slides/slide8.xml"/><Relationship Id="rId58" Type="http://schemas.openxmlformats.org/officeDocument/2006/relationships/font" Target="fonts/HelveticaNeu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a0857dc6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a9a0857dc6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7af9560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b7af9560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3834f21d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3834f21d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texto con imagen.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2c32326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2c32326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af9560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7af9560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7af95607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7af9560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7af9560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7af9560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7af95607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7af9560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7af95607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7af95607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7af95607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7af95607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7af95607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b7af9560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9a0857dc6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a9a0857dc6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2e788b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b2e788b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9a0857dc6_1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a9a0857dc6_1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fdfb37d7a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fdfb37d7a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5a63e77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5a63e77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fdfb37d7a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fdfb37d7a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7af95607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7af95607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7af95607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7af95607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7af9560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b7af9560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fdfb37d7a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fdfb37d7a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fdfb37d7a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fdfb37d7a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9a0857dc6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a9a0857dc6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7af95607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7af95607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9a0857dc6_1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a9a0857dc6_1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slides de sólo texto con el contenido más importante de la clase. En una presentación de 50 slides usar máximo 5 de estas.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e32fd4f4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ae32fd4f4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9a0857dc6_1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a9a0857dc6_1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a9a0857dc6_1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a9a0857dc6_1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a7e25463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ba7e25463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a7e2546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ba7e2546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a7e25463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ba7e2546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ACTIVIDAD “PARA PENSAR” (Optativa)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Duración estimada:</a:t>
            </a:r>
            <a:r>
              <a:rPr lang="en-GB" sz="1400">
                <a:solidFill>
                  <a:schemeClr val="dk1"/>
                </a:solidFill>
              </a:rPr>
              <a:t> 5/10 minutos (de tarea)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Formato: </a:t>
            </a:r>
            <a:r>
              <a:rPr lang="en-GB" sz="1400">
                <a:solidFill>
                  <a:schemeClr val="dk1"/>
                </a:solidFill>
              </a:rPr>
              <a:t>Google Forms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Compartir el enlace del quizz correspondiente a la CLASE 1 de la carpeta “Quizzes”.</a:t>
            </a:r>
            <a:r>
              <a:rPr b="1" lang="en-GB" sz="1400">
                <a:solidFill>
                  <a:schemeClr val="dk1"/>
                </a:solidFill>
              </a:rPr>
              <a:t> Aclarar que es optativo. 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a7e2546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ba7e2546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artículos, herramientas, websites, videos.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9a0857dc6_1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a9a0857dc6_1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9a0857dc6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a9a0857dc6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9a0857dc6_1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a9a0857dc6_1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a5284eb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ba5284e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1473653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b1473653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Cronograma del curso</a:t>
            </a:r>
            <a:br>
              <a:rPr lang="en-GB"/>
            </a:br>
            <a:r>
              <a:rPr lang="en-GB"/>
              <a:t>- Se muestra al</a:t>
            </a:r>
            <a:r>
              <a:rPr b="1" lang="en-GB"/>
              <a:t> inicio</a:t>
            </a:r>
            <a:r>
              <a:rPr lang="en-GB"/>
              <a:t> de cada clase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Tiene un aspecto similar a un </a:t>
            </a:r>
            <a:r>
              <a:rPr b="1" lang="en-GB"/>
              <a:t>calendario.</a:t>
            </a:r>
            <a:br>
              <a:rPr lang="en-GB"/>
            </a:br>
            <a:r>
              <a:rPr lang="en-GB"/>
              <a:t>- Resume rápidamente: título de la clase, número y contenidos que abarca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Guía rápida tanto para docentes, como para estudiantes.</a:t>
            </a:r>
            <a:br>
              <a:rPr lang="en-GB"/>
            </a:br>
            <a:r>
              <a:rPr lang="en-GB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n-GB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9a0857dc6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a9a0857dc6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9a0857dc6_1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a9a0857dc6_1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e32fd4f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ae32fd4f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eb9da81f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eeb9da81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hyperlink" Target="https://developer.mozilla.org/es/docs/Web/JavaScript/Referencia/Sentencias/while" TargetMode="External"/><Relationship Id="rId13" Type="http://schemas.openxmlformats.org/officeDocument/2006/relationships/image" Target="../media/image34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rive.google.com/file/d/11Qd_2a9YfHq7Yt4IGLXwWRs6OFpSu-6o/view" TargetMode="External"/><Relationship Id="rId4" Type="http://schemas.openxmlformats.org/officeDocument/2006/relationships/hyperlink" Target="https://teloexplicocongatitos.com/_next/image?url=https%3A%2F%2Fdoomvault.nyc3.digitaloceanspaces.com%2Ftlecg%2Fbig%2Fprog05.jpg&amp;w=1200&amp;q=75" TargetMode="External"/><Relationship Id="rId9" Type="http://schemas.openxmlformats.org/officeDocument/2006/relationships/hyperlink" Target="https://developer.mozilla.org/es/docs/Web/JavaScript/Referencia/Sentencias/for" TargetMode="External"/><Relationship Id="rId14" Type="http://schemas.openxmlformats.org/officeDocument/2006/relationships/hyperlink" Target="https://www.notion.so/coderhouse/Repositorio-de-Contenidos-ba8d3057a1e34049944ee4ba3a575999" TargetMode="External"/><Relationship Id="rId5" Type="http://schemas.openxmlformats.org/officeDocument/2006/relationships/hyperlink" Target="https://teloexplicocongatitos.com/_next/image?url=https%3A%2F%2Fdoomvault.nyc3.digitaloceanspaces.com%2Ftlecg%2Fbig%2Fprog06.jpg&amp;w=1200&amp;q=75" TargetMode="External"/><Relationship Id="rId6" Type="http://schemas.openxmlformats.org/officeDocument/2006/relationships/hyperlink" Target="https://drive.google.com/file/d/11Qd_2a9YfHq7Yt4IGLXwWRs6OFpSu-6o/view" TargetMode="External"/><Relationship Id="rId7" Type="http://schemas.openxmlformats.org/officeDocument/2006/relationships/hyperlink" Target="https://teloexplicocongatitos.com/_next/image?url=https%3A%2F%2Fdoomvault.nyc3.digitaloceanspaces.com%2Ftlecg%2Fbig%2Fprog07.jpg&amp;w=1200&amp;q=75" TargetMode="External"/><Relationship Id="rId8" Type="http://schemas.openxmlformats.org/officeDocument/2006/relationships/hyperlink" Target="https://teloexplicocongatitos.com/_next/image?url=https%3A%2F%2Fdoomvault.nyc3.digitaloceanspaces.com%2Ftlecg%2Fbig%2Fprog08.jpg&amp;w=1200&amp;q=75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hyperlink" Target="https://docs.google.com/document/d/1Py5HHVtaaT9kOUuuDWysfcXIvWgEEXsk/edit?usp=sharing&amp;ouid=118038072515497498973&amp;rtpof=true&amp;sd=true" TargetMode="External"/><Relationship Id="rId6" Type="http://schemas.openxmlformats.org/officeDocument/2006/relationships/hyperlink" Target="https://forms.gle/xfK6SSgbK9Z6Mxi3A" TargetMode="External"/><Relationship Id="rId7" Type="http://schemas.openxmlformats.org/officeDocument/2006/relationships/hyperlink" Target="https://drive.google.com/drive/folders/1jIH9-1B7r39bzu1td2P1Nc1a-eDInnzD?usp=sharing" TargetMode="External"/><Relationship Id="rId8" Type="http://schemas.openxmlformats.org/officeDocument/2006/relationships/hyperlink" Target="https://docs.google.com/document/d/1aJ5X0ZnK_auCcBxw2rP-QxiyzDMJosejr6Otx3jThzM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CICLOS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/>
        </p:nvSpPr>
        <p:spPr>
          <a:xfrm>
            <a:off x="4603150" y="1031300"/>
            <a:ext cx="42204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ciclos,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conocidos como bucles o iteraciones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son un medio rápido y sencillo para hacer algo repetidamente.</a:t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tenemos que hacer alguna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operación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más de una vez en el programa, de forma consecutiva,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usaremos las estructuras de bucles de JavaScript:  </a:t>
            </a:r>
            <a:r>
              <a:rPr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while </a:t>
            </a:r>
            <a:r>
              <a:rPr lang="en-GB" sz="20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</a:t>
            </a:r>
            <a:r>
              <a:rPr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do..while.</a:t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4461625" y="290575"/>
            <a:ext cx="4682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CICLOS EN JAVASCRIPT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1550"/>
            <a:ext cx="4282566" cy="52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/>
        </p:nvSpPr>
        <p:spPr>
          <a:xfrm>
            <a:off x="1738950" y="54935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TIPOS DE BUCLES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1067125" y="1738300"/>
            <a:ext cx="70662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CICLOS POR CONTEO</a:t>
            </a:r>
            <a:endParaRPr b="1" i="1" sz="2000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Repiten un bloque de código un número de veces específica. Estructura </a:t>
            </a:r>
            <a:r>
              <a:rPr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for. </a:t>
            </a:r>
            <a:endParaRPr sz="2000">
              <a:solidFill>
                <a:srgbClr val="8215BC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215BC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CICLOS CONDICIONALES</a:t>
            </a:r>
            <a:endParaRPr b="1" i="1" sz="2000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Repiten un bloque de código mientras la condición evaluada es verdadera. Estructuras </a:t>
            </a:r>
            <a:r>
              <a:rPr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while </a:t>
            </a:r>
            <a:r>
              <a:rPr lang="en-GB" sz="2000"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lang="en-GB" sz="2000">
                <a:solidFill>
                  <a:srgbClr val="8215BC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do...while</a:t>
            </a:r>
            <a:endParaRPr sz="2000">
              <a:solidFill>
                <a:srgbClr val="8215BC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/>
        </p:nvSpPr>
        <p:spPr>
          <a:xfrm>
            <a:off x="1671825" y="278193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ESTRUCTURA FOR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 txBox="1"/>
          <p:nvPr/>
        </p:nvSpPr>
        <p:spPr>
          <a:xfrm>
            <a:off x="1671825" y="1047201"/>
            <a:ext cx="6478500" cy="129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(desde;</a:t>
            </a: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hasta;</a:t>
            </a: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actualización)</a:t>
            </a: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… </a:t>
            </a:r>
            <a:r>
              <a:rPr i="1" lang="en-GB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//lo que se escriba </a:t>
            </a:r>
            <a:r>
              <a:rPr i="1" lang="en-GB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acá</a:t>
            </a:r>
            <a:r>
              <a:rPr i="1" lang="en-GB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 se ejecutará mientras dure el ciclo</a:t>
            </a:r>
            <a:endParaRPr i="1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1572775" y="2281448"/>
            <a:ext cx="62004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"</a:t>
            </a:r>
            <a:r>
              <a:rPr lang="en-GB" sz="2000">
                <a:solidFill>
                  <a:srgbClr val="8215B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es la zona en la que se establecen los valores iniciales de las variables que controlan el ciclo.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"</a:t>
            </a:r>
            <a:r>
              <a:rPr lang="en-GB" sz="2000">
                <a:solidFill>
                  <a:srgbClr val="8215B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hasta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es el único elemento que decide si se repite o se detiene el ciclo.</a:t>
            </a:r>
            <a:b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"</a:t>
            </a:r>
            <a:r>
              <a:rPr lang="en-GB" sz="2000">
                <a:solidFill>
                  <a:srgbClr val="8215BC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actualización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" es el nuevo valor que se asigna después de cada repetición a las variables que controlan la repetición.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/>
        </p:nvSpPr>
        <p:spPr>
          <a:xfrm>
            <a:off x="988725" y="3161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PRÁCTICO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8"/>
          <p:cNvSpPr txBox="1"/>
          <p:nvPr/>
        </p:nvSpPr>
        <p:spPr>
          <a:xfrm>
            <a:off x="2416550" y="1714600"/>
            <a:ext cx="4107300" cy="120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1038900" y="1181206"/>
            <a:ext cx="706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el siguiente ejemplo utilizamos un for para contar de 0 a 9.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1038900" y="3100681"/>
            <a:ext cx="706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Ahora usamos for para contar de 1 a 10.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2319750" y="3634075"/>
            <a:ext cx="4504500" cy="120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/>
        </p:nvSpPr>
        <p:spPr>
          <a:xfrm>
            <a:off x="988725" y="3161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APLICADO FOR (1): TABLAS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/>
          <p:nvPr/>
        </p:nvSpPr>
        <p:spPr>
          <a:xfrm>
            <a:off x="178800" y="1809275"/>
            <a:ext cx="8786400" cy="276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Solicitamos un valor al usuario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ingresarNumero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Numero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En cada repetición, calculamos el número ingresado x el número de repetición (i)</a:t>
            </a:r>
            <a:endParaRPr sz="13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resultado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ingresarNumero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(ingresarNumero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resultado);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1038900" y="1181206"/>
            <a:ext cx="706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para calcular la tabla de multiplicar de un número.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/>
        </p:nvSpPr>
        <p:spPr>
          <a:xfrm>
            <a:off x="988725" y="3161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APLICADO FOR (2): TURNOS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7" name="Google Shape;2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0"/>
          <p:cNvSpPr txBox="1"/>
          <p:nvPr/>
        </p:nvSpPr>
        <p:spPr>
          <a:xfrm>
            <a:off x="178800" y="1809275"/>
            <a:ext cx="8786400" cy="2766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En cada repetición solicitamos un nombre.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ingresarNombre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nombre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 Informamos el turno asignado usando el número de repetición (i).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Turno  N°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 Nombre: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ingresarNombre);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272A4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1038900" y="1181206"/>
            <a:ext cx="706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para dar turno del 1 al 20 a los nombres ingresados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/>
        </p:nvSpPr>
        <p:spPr>
          <a:xfrm>
            <a:off x="503075" y="968626"/>
            <a:ext cx="83085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veces, cuando escribimos una estructura for, necesitamos que bajo cierta condición el ciclo se interrumpa. Para eso se utiliza la sentencia break;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escribir esa línea dentro de un ciclo for, el mismo se interrumpirá como si hubiera finalizado.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1671825" y="294364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SENTENCIA BREAK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1503525" y="2441225"/>
            <a:ext cx="6837600" cy="248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//Si la variable i es igual 5 interrumpo el for. </a:t>
            </a:r>
            <a:endParaRPr sz="12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500" y="474457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/>
        </p:nvSpPr>
        <p:spPr>
          <a:xfrm>
            <a:off x="446000" y="1196491"/>
            <a:ext cx="83085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veces, cuando escribimos una estructura for, necesitamos que bajo cierta condición, el ciclo saltee esa repetición y siga con la próxima. Para eso se utiliza la sentencia continue;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1671825" y="294364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SENTENCIA CONTINUE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4" name="Google Shape;284;p42"/>
          <p:cNvSpPr txBox="1"/>
          <p:nvPr/>
        </p:nvSpPr>
        <p:spPr>
          <a:xfrm>
            <a:off x="657550" y="2509725"/>
            <a:ext cx="7849500" cy="248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//Si la variable i es 5, no se interpreta la repetición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5" name="Google Shape;2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1" name="Google Shape;29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08" name="Google Shape;10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GB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n-GB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WHILE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/>
        </p:nvSpPr>
        <p:spPr>
          <a:xfrm>
            <a:off x="1671825" y="4404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WHILE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8" name="Google Shape;308;p46"/>
          <p:cNvSpPr txBox="1"/>
          <p:nvPr/>
        </p:nvSpPr>
        <p:spPr>
          <a:xfrm>
            <a:off x="1088150" y="1309725"/>
            <a:ext cx="70662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</a:t>
            </a: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</a:t>
            </a:r>
            <a:r>
              <a:rPr i="1"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crear bucles que se ejecutan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ninguna o más veces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dependiendo de la condición indicada.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funcionamiento del bucle </a:t>
            </a: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resume en: </a:t>
            </a:r>
            <a:r>
              <a:rPr i="1"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mientras se cumpla la condición indicada, repite indefinidamente las instrucciones incluidas dentro del bucle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E8E7E3"/>
              </a:solidFill>
              <a:highlight>
                <a:srgbClr val="9900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650" y="474975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/>
        </p:nvSpPr>
        <p:spPr>
          <a:xfrm>
            <a:off x="1671825" y="4404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WHILE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5" name="Google Shape;315;p47"/>
          <p:cNvSpPr txBox="1"/>
          <p:nvPr/>
        </p:nvSpPr>
        <p:spPr>
          <a:xfrm>
            <a:off x="1544000" y="2344650"/>
            <a:ext cx="6154500" cy="149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repetir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(repetir){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Al infinito y...¡Más allá!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47"/>
          <p:cNvSpPr txBox="1"/>
          <p:nvPr/>
        </p:nvSpPr>
        <p:spPr>
          <a:xfrm>
            <a:off x="1088150" y="1429525"/>
            <a:ext cx="70662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highlight>
                  <a:schemeClr val="accent6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de repetición infinita:</a:t>
            </a:r>
            <a:endParaRPr i="1" sz="2000"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7" name="Google Shape;317;p47"/>
          <p:cNvPicPr preferRelativeResize="0"/>
          <p:nvPr/>
        </p:nvPicPr>
        <p:blipFill rotWithShape="1">
          <a:blip r:embed="rId3">
            <a:alphaModFix/>
          </a:blip>
          <a:srcRect b="54914" l="0" r="2685" t="0"/>
          <a:stretch/>
        </p:blipFill>
        <p:spPr>
          <a:xfrm>
            <a:off x="4869700" y="2453400"/>
            <a:ext cx="3930300" cy="330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8" name="Google Shape;31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0650" y="474975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8"/>
          <p:cNvSpPr txBox="1"/>
          <p:nvPr/>
        </p:nvSpPr>
        <p:spPr>
          <a:xfrm>
            <a:off x="724525" y="1612325"/>
            <a:ext cx="8060400" cy="2571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entrada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un dato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//Repetimos con While hasta que el usuario ingresa "ESC"</a:t>
            </a:r>
            <a:endParaRPr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(entrada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El usuario ingresó 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entrada);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//Volvemos a solicitar un dato. En la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próxima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iteración se 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evalúa</a:t>
            </a:r>
            <a:r>
              <a:rPr lang="en-GB" sz="12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 si no es ESC.</a:t>
            </a:r>
            <a:endParaRPr sz="12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entrada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otro dato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48"/>
          <p:cNvSpPr txBox="1"/>
          <p:nvPr/>
        </p:nvSpPr>
        <p:spPr>
          <a:xfrm>
            <a:off x="1067125" y="1478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APLICADO WHILE: ESC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6" name="Google Shape;326;p48"/>
          <p:cNvSpPr txBox="1"/>
          <p:nvPr/>
        </p:nvSpPr>
        <p:spPr>
          <a:xfrm>
            <a:off x="546950" y="1065500"/>
            <a:ext cx="850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que solicita una entrada al usuario hasta que ingresa “ESC”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/>
        </p:nvSpPr>
        <p:spPr>
          <a:xfrm>
            <a:off x="1671825" y="4404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DO...W</a:t>
            </a: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HILE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2" name="Google Shape;332;p49"/>
          <p:cNvSpPr txBox="1"/>
          <p:nvPr/>
        </p:nvSpPr>
        <p:spPr>
          <a:xfrm>
            <a:off x="1088150" y="1309725"/>
            <a:ext cx="70662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 do..</a:t>
            </a: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while</a:t>
            </a:r>
            <a:r>
              <a:rPr i="1"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crear bucles que se ejecutan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o más veces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dependiendo de la condición indicada.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diferencia de while,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garantiza que el bloque de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código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interpreta al menos una vez, porque la condición se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evalúa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final.</a:t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E8E7E3"/>
              </a:solidFill>
              <a:highlight>
                <a:srgbClr val="990000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3" name="Google Shape;333;p49"/>
          <p:cNvSpPr txBox="1"/>
          <p:nvPr/>
        </p:nvSpPr>
        <p:spPr>
          <a:xfrm>
            <a:off x="1544000" y="3259650"/>
            <a:ext cx="6154500" cy="149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repetir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¡Solo una vez!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(repetir)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4" name="Google Shape;33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650" y="4749750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/>
        </p:nvSpPr>
        <p:spPr>
          <a:xfrm>
            <a:off x="724525" y="1675450"/>
            <a:ext cx="8060400" cy="26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//Repetimos con do...while mientras el usuario ingresa un n°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numero 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Número</a:t>
            </a:r>
            <a:r>
              <a:rPr lang="en-GB" sz="160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00">
                <a:solidFill>
                  <a:srgbClr val="BD93F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600">
                <a:solidFill>
                  <a:srgbClr val="50FA7B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(numero);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//Si el parseo no resulta un número se interrumpe el bucle.   </a:t>
            </a:r>
            <a:endParaRPr sz="160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60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GB" sz="16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(numero));</a:t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50"/>
          <p:cNvSpPr txBox="1"/>
          <p:nvPr/>
        </p:nvSpPr>
        <p:spPr>
          <a:xfrm>
            <a:off x="1067125" y="147825"/>
            <a:ext cx="7375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EJEMPLO APLICADO DO...WHILE: N°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1" name="Google Shape;341;p50"/>
          <p:cNvSpPr txBox="1"/>
          <p:nvPr/>
        </p:nvSpPr>
        <p:spPr>
          <a:xfrm>
            <a:off x="499975" y="1078925"/>
            <a:ext cx="850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que solicita una entrada y se detiene cuando NO es un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número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2" name="Google Shape;3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SWITCH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/>
        </p:nvSpPr>
        <p:spPr>
          <a:xfrm>
            <a:off x="1671825" y="440427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SWITCH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53" name="Google Shape;3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2"/>
          <p:cNvSpPr txBox="1"/>
          <p:nvPr/>
        </p:nvSpPr>
        <p:spPr>
          <a:xfrm>
            <a:off x="1067125" y="1499050"/>
            <a:ext cx="70662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estructura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 especialmente diseñada para manejar de forma sencilla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múltiples condiciones sobre la misma variable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técnicamente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podría resolver con un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pero el uso de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más ordenado). Su definición formal puede parecer confusa, pero veamos un ejemplo para entender su simpleza.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/>
          <p:nvPr/>
        </p:nvSpPr>
        <p:spPr>
          <a:xfrm>
            <a:off x="1671825" y="26306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SWITCH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0" name="Google Shape;36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3"/>
          <p:cNvSpPr txBox="1"/>
          <p:nvPr/>
        </p:nvSpPr>
        <p:spPr>
          <a:xfrm>
            <a:off x="360000" y="1097877"/>
            <a:ext cx="2070900" cy="382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(numero)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rgbClr val="56B6C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rgbClr val="56B6C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rgbClr val="56B6C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56B6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rgbClr val="56B6C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3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53"/>
          <p:cNvSpPr txBox="1"/>
          <p:nvPr/>
        </p:nvSpPr>
        <p:spPr>
          <a:xfrm>
            <a:off x="2430900" y="1160977"/>
            <a:ext cx="63852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condición se evalúa y si se cumple, se ejecuta lo que esté indicado adentro.</a:t>
            </a:r>
            <a:b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Normalmente, después de las instrucciones de cada case se incluye la sentencia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terminar la ejecución del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aunque no es obligatorio.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¿Qué sucede si ningún valor de la variable del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coincide con los valores definidos en los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i="1" lang="en-GB" sz="16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i="1"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? </a:t>
            </a:r>
            <a:endParaRPr i="1"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caso, se utiliza el valor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las instrucciones que se ejecutan cuando ninguna condición anterior se cumplió.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CICLOS/ITERACIONES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1631850" y="1643300"/>
            <a:ext cx="5880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 txBox="1"/>
          <p:nvPr/>
        </p:nvSpPr>
        <p:spPr>
          <a:xfrm>
            <a:off x="9375" y="5675"/>
            <a:ext cx="5271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entrada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un nombre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6272A4"/>
                </a:solidFill>
                <a:latin typeface="Courier New"/>
                <a:ea typeface="Courier New"/>
                <a:cs typeface="Courier New"/>
                <a:sym typeface="Courier New"/>
              </a:rPr>
              <a:t>//Repetimos hasta que se ingresa "ESC"</a:t>
            </a:r>
            <a:endParaRPr sz="1450">
              <a:solidFill>
                <a:srgbClr val="6272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(entrada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){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(entrada) {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ANA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HOLA ANA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JUAN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HOLA JUAN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¿QUIÉN SOS?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  entrada </a:t>
            </a:r>
            <a:r>
              <a:rPr lang="en-GB" sz="1450">
                <a:solidFill>
                  <a:srgbClr val="FF79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8BE9FD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1FA8C"/>
                </a:solidFill>
                <a:latin typeface="Courier New"/>
                <a:ea typeface="Courier New"/>
                <a:cs typeface="Courier New"/>
                <a:sym typeface="Courier New"/>
              </a:rPr>
              <a:t>Ingresar un nombre</a:t>
            </a:r>
            <a:r>
              <a:rPr lang="en-GB" sz="1450">
                <a:solidFill>
                  <a:srgbClr val="E9F28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79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78D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54"/>
          <p:cNvSpPr txBox="1"/>
          <p:nvPr/>
        </p:nvSpPr>
        <p:spPr>
          <a:xfrm>
            <a:off x="5280375" y="89825"/>
            <a:ext cx="3905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latin typeface="Anton"/>
                <a:ea typeface="Anton"/>
                <a:cs typeface="Anton"/>
                <a:sym typeface="Anton"/>
              </a:rPr>
              <a:t>EJEMPLO APLICADO</a:t>
            </a:r>
            <a:endParaRPr i="1" sz="28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800">
                <a:latin typeface="Anton"/>
                <a:ea typeface="Anton"/>
                <a:cs typeface="Anton"/>
                <a:sym typeface="Anton"/>
              </a:rPr>
              <a:t>WHILE Y SWITCH: ENTRADAS</a:t>
            </a:r>
            <a:endParaRPr i="1" sz="28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69" name="Google Shape;369;p54"/>
          <p:cNvSpPr txBox="1"/>
          <p:nvPr/>
        </p:nvSpPr>
        <p:spPr>
          <a:xfrm>
            <a:off x="5463900" y="1872550"/>
            <a:ext cx="3680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Algoritmo que hace 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operación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según</a:t>
            </a: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 entrada. Pero ignorando la ejecución de bloque si la entrada en “ESC”</a:t>
            </a:r>
            <a:endParaRPr i="1"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0" name="Google Shape;37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/>
        </p:nvSpPr>
        <p:spPr>
          <a:xfrm>
            <a:off x="852150" y="2209325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6" name="Google Shape;376;p55"/>
          <p:cNvSpPr txBox="1"/>
          <p:nvPr/>
        </p:nvSpPr>
        <p:spPr>
          <a:xfrm>
            <a:off x="2000950" y="920600"/>
            <a:ext cx="530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¡LO MÁS IMPORTANTE!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77" name="Google Shape;377;p55"/>
          <p:cNvSpPr txBox="1"/>
          <p:nvPr/>
        </p:nvSpPr>
        <p:spPr>
          <a:xfrm>
            <a:off x="1130675" y="2069825"/>
            <a:ext cx="72579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Todas los temas que vimos (y los que vamos a ver), se pueden (y deben) combinar entre sí. De forma que en una función haya un condicional, con un for adentro, y dentro de ese un while, y así la combinación es infinita.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¡Ahí es cuando la programación JavaScript empieza a volverse interesante!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8" name="Google Shape;37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4" name="Google Shape;38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/>
          <p:nvPr/>
        </p:nvSpPr>
        <p:spPr>
          <a:xfrm>
            <a:off x="1443000" y="226067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CREAR UN ALGORITMO UTILIZANDO UN CICLO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1" name="Google Shape;391;p57"/>
          <p:cNvSpPr txBox="1"/>
          <p:nvPr/>
        </p:nvSpPr>
        <p:spPr>
          <a:xfrm>
            <a:off x="938100" y="3881300"/>
            <a:ext cx="72678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Tomando como base los ejemplos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anteriores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estructura 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while y do..while, crear un algoritmo que repita un bloque de instrucciones.</a:t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2" name="Google Shape;39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6576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7"/>
          <p:cNvSpPr/>
          <p:nvPr/>
        </p:nvSpPr>
        <p:spPr>
          <a:xfrm>
            <a:off x="4879825" y="6576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8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{61EE5E9E-CCA2-4E31-84C5-A22875D34BE3}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CREAR UN ALGORITMO UTILIZANDO UN CICLO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Página HTML y </a:t>
                      </a: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código fuente en JavaScript. Debe identificar el apellido del alumno/a en el nombre de archivo comprimido por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“claseApellido”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Usamos la instrucción for para repetir un número fijo de veces. Mientras que usamos while cuando queremos repetir algo hasta que se deje de cumplir una condición.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600" u="none" cap="none" strike="noStrike"/>
                        <a:t>&gt;&gt;</a:t>
                      </a:r>
                      <a:r>
                        <a:rPr b="1" lang="en-GB" sz="16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6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Tomando como base los ejemplos anteriores de la estructura for y while, crear un algoritmo que repita un bloque de instrucciones. En cada repetición es necesario efectuar una operación o comparación para obtener una salida por alerta o consola.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600" u="none" cap="none" strike="noStrike"/>
                        <a:t>&gt;&gt;</a:t>
                      </a: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Archivo HTML y Archivo JS, referenciado en el HTML por etiqueta &lt;script src="js/miarchivo.js"&gt;&lt;/script&gt;, que incluya la definición de un algoritmo en JavaScript que emplee bucles e instrucciones condicionales.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00" name="Google Shape;40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" name="Google Shape;406;p59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{61EE5E9E-CCA2-4E31-84C5-A22875D34BE3}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CREAR UN ALGORITMO UTILIZANDO UN CICLO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700" u="none" cap="none" strike="noStrike"/>
                        <a:t>&gt;&gt;Ejemplo:</a:t>
                      </a:r>
                      <a:endParaRPr b="1" sz="1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b="1" sz="17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-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número mediante prompt y sumarle otro número en cada repetición,realizando una salida por cada resultado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-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un texto mediante prompt, concatenar un valor en cada repetición, realizando una salida por cada resultado, hasta que se ingresa “ESC”.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Char char="-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Pedir un número por prompt, repetir la salida del mensaje “Hola” la cantidad de veces ingresada.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07" name="Google Shape;40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13" name="Google Shape;41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63" y="4330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1"/>
          <p:cNvSpPr txBox="1"/>
          <p:nvPr/>
        </p:nvSpPr>
        <p:spPr>
          <a:xfrm>
            <a:off x="999025" y="1705225"/>
            <a:ext cx="71460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EEFF41"/>
                </a:solidFill>
                <a:latin typeface="Anton"/>
                <a:ea typeface="Anton"/>
                <a:cs typeface="Anton"/>
                <a:sym typeface="Anton"/>
              </a:rPr>
              <a:t>¡PARA PENSAR!</a:t>
            </a:r>
            <a:endParaRPr b="0" i="1" sz="3000" u="none" cap="none" strike="noStrike">
              <a:solidFill>
                <a:srgbClr val="EEFF4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¿Te gustaría comprobar tus conocimientos de la clase?</a:t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compartimos a través del chat de zoom</a:t>
            </a:r>
            <a:endParaRPr b="0" i="0" sz="1600" u="sng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el enlace a un breve quiz de tarea.</a:t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el profesor: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Acceder a la carpeta “Quizzes” de la camada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Ingresar al formulario de la clase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Pulsar el botón “Invitar” 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Copiar el enlace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 Light"/>
              <a:buChar char="-"/>
            </a:pPr>
            <a:r>
              <a:rPr b="0" i="1" lang="en-GB" sz="1200" u="none" cap="none" strike="noStrike">
                <a:solidFill>
                  <a:schemeClr val="accent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Compartir el enlace a los alumnos a través del chat</a:t>
            </a:r>
            <a:endParaRPr b="0" i="1" sz="1200" u="none" cap="none" strike="noStrike">
              <a:solidFill>
                <a:schemeClr val="accent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2"/>
          <p:cNvSpPr txBox="1"/>
          <p:nvPr/>
        </p:nvSpPr>
        <p:spPr>
          <a:xfrm>
            <a:off x="1000350" y="1680600"/>
            <a:ext cx="7754100" cy="3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099" lvl="0" marL="189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Bucles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Los apuntes de Majo (Página 17 a 19).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 lo explico con gatitos. Bucle FOR.</a:t>
            </a:r>
            <a:endParaRPr sz="1000"/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Te lo explico con gatitos. Bucle WHILE.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Funciones |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Los apuntes de Majo (Página 20).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Te lo explico con gatitos. Parte 1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Te lo explico con gatitos. Parte 2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1099" lvl="0" marL="1890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Documentación | </a:t>
            </a:r>
            <a:b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Documentación FOR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Documentación WHILE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5" name="Google Shape;425;p6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2"/>
          <p:cNvSpPr/>
          <p:nvPr/>
        </p:nvSpPr>
        <p:spPr>
          <a:xfrm>
            <a:off x="1145200" y="364125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2"/>
          <p:cNvSpPr txBox="1"/>
          <p:nvPr/>
        </p:nvSpPr>
        <p:spPr>
          <a:xfrm>
            <a:off x="2455275" y="279825"/>
            <a:ext cx="58920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RECURSOS: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9" name="Google Shape;429;p6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8034" y="5934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2"/>
          <p:cNvSpPr txBox="1"/>
          <p:nvPr/>
        </p:nvSpPr>
        <p:spPr>
          <a:xfrm>
            <a:off x="882725" y="479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Disponible en </a:t>
            </a:r>
            <a:r>
              <a:rPr lang="en-GB" u="sng">
                <a:solidFill>
                  <a:schemeClr val="hlink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14"/>
              </a:rPr>
              <a:t>nuestro repositorio</a:t>
            </a:r>
            <a:r>
              <a:rPr lang="en-GB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3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6" name="Google Shape;436;p63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Ciclos: for, while, do while.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Operador switch.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3979775" y="1134750"/>
            <a:ext cx="49503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¿Qué es un ciclo o bucle y cómo nos permite repetir operaciones similares fácilmente?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¿Qué tipos de ciclos podemos emplear y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cuáles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son sus diferencias 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combinar operadores lógicos, ciclos y funciones para resolver cada problema?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42" name="Google Shape;44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8" name="Google Shape;44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35710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9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Ciclos/Iteraciones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3" name="Google Shape;133;p29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29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29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29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7" name="Google Shape;13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/>
          <p:nvPr/>
        </p:nvSpPr>
        <p:spPr>
          <a:xfrm>
            <a:off x="120890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de flujos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2" name="Google Shape;142;p29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9"/>
          <p:cNvCxnSpPr/>
          <p:nvPr/>
        </p:nvCxnSpPr>
        <p:spPr>
          <a:xfrm>
            <a:off x="1377600" y="28780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29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29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6" name="Google Shape;1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9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6144625" y="1758000"/>
            <a:ext cx="2023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1" name="Google Shape;151;p29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9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9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9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5" name="Google Shape;15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1800188" y="297083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CREAR UN ALGORITMO CON UN CONDICIONAL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1063" y="3030438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4140138" y="297093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CREAR UN ALGORITMO UTILIZANDO UN CICLO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2988" y="3030325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1770750" y="252040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9553" y="24726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4103600" y="255225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EJEMPLOS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2403" y="25045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/>
        </p:nvSpPr>
        <p:spPr>
          <a:xfrm>
            <a:off x="6536513" y="337332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SIMULADOR INTERACTIVO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0913" y="348806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6534350" y="2552250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EJEMPLO EN VIVO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3153" y="2504500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4725" y="2968737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6573273" y="3056188"/>
            <a:ext cx="1316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CREAR UN ALGORITMO UTILIZANDO FUNCIÓN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3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618500" y="11529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Ciclos</a:t>
            </a:r>
            <a:endParaRPr b="0" i="0" sz="13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2735900" y="1305375"/>
            <a:ext cx="15486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son?</a:t>
            </a:r>
            <a:endParaRPr sz="13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6" name="Google Shape;186;p31"/>
          <p:cNvCxnSpPr/>
          <p:nvPr/>
        </p:nvCxnSpPr>
        <p:spPr>
          <a:xfrm>
            <a:off x="2071400" y="1470675"/>
            <a:ext cx="66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87" name="Google Shape;187;p31"/>
          <p:cNvCxnSpPr/>
          <p:nvPr/>
        </p:nvCxnSpPr>
        <p:spPr>
          <a:xfrm>
            <a:off x="1344950" y="1755378"/>
            <a:ext cx="0" cy="44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8" name="Google Shape;188;p31"/>
          <p:cNvSpPr/>
          <p:nvPr/>
        </p:nvSpPr>
        <p:spPr>
          <a:xfrm>
            <a:off x="618500" y="32499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9" name="Google Shape;189;p31"/>
          <p:cNvCxnSpPr/>
          <p:nvPr/>
        </p:nvCxnSpPr>
        <p:spPr>
          <a:xfrm>
            <a:off x="1344950" y="2803878"/>
            <a:ext cx="0" cy="4461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0" name="Google Shape;190;p31"/>
          <p:cNvSpPr/>
          <p:nvPr/>
        </p:nvSpPr>
        <p:spPr>
          <a:xfrm>
            <a:off x="618500" y="22014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Ciclos en JS</a:t>
            </a:r>
            <a:endParaRPr sz="1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3046250" y="3152450"/>
            <a:ext cx="17115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DO...WHILE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2" name="Google Shape;192;p31"/>
          <p:cNvCxnSpPr/>
          <p:nvPr/>
        </p:nvCxnSpPr>
        <p:spPr>
          <a:xfrm>
            <a:off x="2076950" y="2451950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3" name="Google Shape;193;p31"/>
          <p:cNvSpPr/>
          <p:nvPr/>
        </p:nvSpPr>
        <p:spPr>
          <a:xfrm>
            <a:off x="3035275" y="2286650"/>
            <a:ext cx="17115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endParaRPr sz="13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4" name="Google Shape;194;p31"/>
          <p:cNvCxnSpPr/>
          <p:nvPr/>
        </p:nvCxnSpPr>
        <p:spPr>
          <a:xfrm>
            <a:off x="2076950" y="2451950"/>
            <a:ext cx="958200" cy="43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95" name="Google Shape;195;p31"/>
          <p:cNvSpPr/>
          <p:nvPr/>
        </p:nvSpPr>
        <p:spPr>
          <a:xfrm>
            <a:off x="3035275" y="2719500"/>
            <a:ext cx="17115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</a:t>
            </a:r>
            <a:endParaRPr sz="13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6" name="Google Shape;196;p31"/>
          <p:cNvCxnSpPr/>
          <p:nvPr/>
        </p:nvCxnSpPr>
        <p:spPr>
          <a:xfrm>
            <a:off x="2076950" y="2451950"/>
            <a:ext cx="969300" cy="8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97" name="Google Shape;197;p31"/>
          <p:cNvCxnSpPr/>
          <p:nvPr/>
        </p:nvCxnSpPr>
        <p:spPr>
          <a:xfrm>
            <a:off x="2071400" y="2451950"/>
            <a:ext cx="969300" cy="8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483500" y="1237775"/>
            <a:ext cx="42906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permiten agrupar expresiones lógicas. Las expresiones lógicas son todas aquellas expresiones que obtienen como resultado verdadero o falso. Los operadores lógicos son aquellos que hacen de nexo de este tipo de expresiones.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Condicionales: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en programación hablamos de condicionales, hablamos de una estructura sintáctica que sirve para tomar una decisión a partir de una condición.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Anidar: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programación, se refiere a escribir una sentencia junto a una subsiguiente dentro de la misma estructura sintáctica. Es decir, que no hay un salto de línea en el medio.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2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45720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4572000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4694675" y="12377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 IF: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la más utilizada en la mayoría de los lenguajes. Si la condición se cumple (es decir, si su valor es true) se ejecutan todas las instrucciones que se encuentran dentro de {...}. Si la condición no se cumple (es decir, si su valor es false) no se ejecuta ninguna instrucción contenida en {...} y el programa continúa ejecutando el resto de instrucciones del script.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IF...ELSE:</a:t>
            </a:r>
            <a:r>
              <a:rPr lang="en-GB" sz="125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en ocasiones, las decisiones que se deben realizar no son del tipo "si se cumple la condición, hazlo; si no se cumple, no hagas nada". Normalmente las condiciones suelen ser del tipo "si se cumple esta condición, hazlo; si no se cumple, haz esto otro".</a:t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/>
        </p:nvSpPr>
        <p:spPr>
          <a:xfrm>
            <a:off x="809550" y="1679275"/>
            <a:ext cx="75249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HERRAMIENTAS DE LA CLASE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1500">
                <a:latin typeface="Helvetica Neue"/>
                <a:ea typeface="Helvetica Neue"/>
                <a:cs typeface="Helvetica Neue"/>
                <a:sym typeface="Helvetica Neue"/>
              </a:rPr>
              <a:t>Les compartimos algunos recursos para acompañar la clase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492750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2668050" y="2927625"/>
            <a:ext cx="3807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Guión de clase Nº 3 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aquí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Quizz de clase Nº 3 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Booklet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-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FAQs de Javascript </a:t>
            </a:r>
            <a:r>
              <a:rPr lang="en-GB" sz="18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