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Anton"/>
      <p:regular r:id="rId52"/>
    </p:embeddedFont>
    <p:embeddedFont>
      <p:font typeface="Lato"/>
      <p:regular r:id="rId53"/>
      <p:bold r:id="rId54"/>
      <p:italic r:id="rId55"/>
      <p:boldItalic r:id="rId56"/>
    </p:embeddedFont>
    <p:embeddedFont>
      <p:font typeface="Didact Gothic"/>
      <p:regular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DD1B40-47E1-435C-ACC0-C419D64C134C}">
  <a:tblStyle styleId="{FFDD1B40-47E1-435C-ACC0-C419D64C134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ato-regular.fntdata"/><Relationship Id="rId52" Type="http://schemas.openxmlformats.org/officeDocument/2006/relationships/font" Target="fonts/Anton-regular.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57" Type="http://schemas.openxmlformats.org/officeDocument/2006/relationships/font" Target="fonts/DidactGothic-regular.fntdata"/><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40bf21f2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540bf21f27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41aef85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b41aef85d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41aef85d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41aef85d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41aef85d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41aef85d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41aef85d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41aef85d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41aef85d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41aef85d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41aef85d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41aef85d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41aef85d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41aef85d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897d6f5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b897d6f53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4e7e483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4e7e483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4e7e4839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4e7e4839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40bf21f2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540bf21f27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4e7e4839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4e7e4839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fdfb37d7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fdfb37d7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897d6f5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897d6f5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41aef85d7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b41aef85d7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2e33a8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b2e33a82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40bf21f27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540bf21f27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3834f21d2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3834f21d2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4e7e4839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4e7e4839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4e7e48392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4e7e48392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897d6f5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b897d6f53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40bf21f2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540bf21f27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897d6f5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897d6f5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897d6f53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897d6f53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897d6f5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897d6f5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540bf21f27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540bf21f27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540bf21f27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540bf21f27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540bf21f27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540bf21f27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a81ebf9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ba81ebf9f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bf9e02c4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bbf9e02c42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00">
                <a:solidFill>
                  <a:schemeClr val="dk1"/>
                </a:solidFill>
                <a:highlight>
                  <a:schemeClr val="lt1"/>
                </a:highlight>
                <a:latin typeface="Helvetica Neue Light"/>
                <a:ea typeface="Helvetica Neue Light"/>
                <a:cs typeface="Helvetica Neue Light"/>
                <a:sym typeface="Helvetica Neue Light"/>
              </a:rPr>
              <a:t>Ejemplo modelo de cómo comunicar una Actividad recomendada (desafío extra). </a:t>
            </a:r>
            <a:endParaRPr sz="10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bf9e02c4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bbf9e02c42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Desarrollo de una Actividad recomendada (desafío extra). Vincular ejemplo. Hacer hincapié en que es optativa pero suma puntos para el top 10.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40bf21f27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540bf21f27_0_6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40bf21f2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540bf21f27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a81ebfc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ba81ebfc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a81ebfc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a81ebfc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540bf21f27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540bf21f27_0_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540bf21f27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540bf21f27_0_6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a81ebfc3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ba81ebfc3d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Todas las clases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a81ebfc3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ba81ebfc3d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Sólo la última clase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40bf21f2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540bf21f27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40bf21f2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540bf21f27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40bf21f27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540bf21f27_0_7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863450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a863450de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ebd2e51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eebd2e51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es.wikipedia.org/wiki/No_te_repitas" TargetMode="External"/><Relationship Id="rId4" Type="http://schemas.openxmlformats.org/officeDocument/2006/relationships/hyperlink" Target="https://es.wikipedia.org/wiki/Principio_KISS" TargetMode="External"/><Relationship Id="rId5" Type="http://schemas.openxmlformats.org/officeDocument/2006/relationships/hyperlink" Target="https://es.wikipedia.org/wiki/Principio_KISS" TargetMode="External"/><Relationship Id="rId6" Type="http://schemas.openxmlformats.org/officeDocument/2006/relationships/hyperlink" Target="https://es.wikipedia.org/wiki/YAGNI" TargetMode="External"/><Relationship Id="rId7"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plataforma.coderhouse.com/video-tutoriales" TargetMode="External"/><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sublimetext.com/3" TargetMode="External"/><Relationship Id="rId4" Type="http://schemas.openxmlformats.org/officeDocument/2006/relationships/hyperlink" Target="https://visualstudio.microsoft.com/es/downloads/?rr=https%3A%2F%2Fwww.google.com%2F" TargetMode="External"/><Relationship Id="rId5" Type="http://schemas.openxmlformats.org/officeDocument/2006/relationships/image" Target="../media/image32.png"/><Relationship Id="rId6"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5.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37.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hyperlink" Target="https://teloexplicocongatitos.com/_next/image?url=https%3A%2F%2Fdoomvault.nyc3.digitaloceanspaces.com%2Ftlecg%2Fbig%2Fprog09.jpg&amp;w=1200&amp;q=75" TargetMode="External"/><Relationship Id="rId4" Type="http://schemas.openxmlformats.org/officeDocument/2006/relationships/hyperlink" Target="https://developer.mozilla.org/es/docs/Web/JavaScript/Referencia/Sentencias/let" TargetMode="External"/><Relationship Id="rId9" Type="http://schemas.openxmlformats.org/officeDocument/2006/relationships/hyperlink" Target="https://www.notion.so/coderhouse/Repositorio-de-Contenidos-ba8d3057a1e34049944ee4ba3a575999" TargetMode="External"/><Relationship Id="rId5" Type="http://schemas.openxmlformats.org/officeDocument/2006/relationships/hyperlink" Target="https://developer.mozilla.org/es/docs/Web/JavaScript/Referencia/Sentencias/const" TargetMode="External"/><Relationship Id="rId6" Type="http://schemas.openxmlformats.org/officeDocument/2006/relationships/image" Target="../media/image39.png"/><Relationship Id="rId7" Type="http://schemas.openxmlformats.org/officeDocument/2006/relationships/image" Target="../media/image44.png"/><Relationship Id="rId8"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35.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hyperlink" Target="https://docs.google.com/document/d/1yU4BdxvwPBVgOLsgYFkeqw685GZdM3M8/edit?usp=sharing&amp;ouid=118038072515497498973&amp;rtpof=true&amp;sd=true" TargetMode="External"/><Relationship Id="rId6" Type="http://schemas.openxmlformats.org/officeDocument/2006/relationships/hyperlink" Target="https://forms.gle/LqVijMyPV7Bq4Uup6" TargetMode="External"/><Relationship Id="rId7" Type="http://schemas.openxmlformats.org/officeDocument/2006/relationships/hyperlink" Target="https://drive.google.com/drive/folders/1jIH9-1B7r39bzu1td2P1Nc1a-eDInnzD?usp=sharing" TargetMode="External"/><Relationship Id="rId8" Type="http://schemas.openxmlformats.org/officeDocument/2006/relationships/hyperlink" Target="https://docs.google.com/document/d/1aJ5X0ZnK_auCcBxw2rP-QxiyzDMJosejr6Otx3jThzM/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FUNCIONES Y PROPIEDADES BÁSICAS </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nvSpPr>
        <p:spPr>
          <a:xfrm>
            <a:off x="4386800" y="160175"/>
            <a:ext cx="475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a:t>
            </a:r>
            <a:endParaRPr i="1" sz="4500">
              <a:latin typeface="Anton"/>
              <a:ea typeface="Anton"/>
              <a:cs typeface="Anton"/>
              <a:sym typeface="Anton"/>
            </a:endParaRPr>
          </a:p>
        </p:txBody>
      </p:sp>
      <p:sp>
        <p:nvSpPr>
          <p:cNvPr id="234" name="Google Shape;234;p35"/>
          <p:cNvSpPr txBox="1"/>
          <p:nvPr/>
        </p:nvSpPr>
        <p:spPr>
          <a:xfrm>
            <a:off x="4501875" y="1075650"/>
            <a:ext cx="4491000" cy="4004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Cuando se desarrolla una aplicación o sitio web, es muy habitual utilizar una y otra vez las mismas instrucciones.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programación, </a:t>
            </a:r>
            <a:r>
              <a:rPr lang="en-GB" sz="2000">
                <a:solidFill>
                  <a:schemeClr val="dk1"/>
                </a:solidFill>
                <a:highlight>
                  <a:srgbClr val="E0FF00"/>
                </a:highlight>
                <a:latin typeface="Helvetica Neue Light"/>
                <a:ea typeface="Helvetica Neue Light"/>
                <a:cs typeface="Helvetica Neue Light"/>
                <a:sym typeface="Helvetica Neue Light"/>
              </a:rPr>
              <a:t>una función es un conjunto de instrucciones que se agrupan para realizar una tarea concreta</a:t>
            </a:r>
            <a:r>
              <a:rPr lang="en-GB" sz="2000">
                <a:solidFill>
                  <a:schemeClr val="dk1"/>
                </a:solidFill>
                <a:highlight>
                  <a:srgbClr val="FFFFFF"/>
                </a:highlight>
                <a:latin typeface="Helvetica Neue Light"/>
                <a:ea typeface="Helvetica Neue Light"/>
                <a:cs typeface="Helvetica Neue Light"/>
                <a:sym typeface="Helvetica Neue Light"/>
              </a:rPr>
              <a:t>, que luego se pueden reutilizar a lo largo de diferentes instancias del código.</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35" name="Google Shape;235;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6" name="Google Shape;236;p35"/>
          <p:cNvPicPr preferRelativeResize="0"/>
          <p:nvPr/>
        </p:nvPicPr>
        <p:blipFill>
          <a:blip r:embed="rId4">
            <a:alphaModFix/>
          </a:blip>
          <a:stretch>
            <a:fillRect/>
          </a:stretch>
        </p:blipFill>
        <p:spPr>
          <a:xfrm>
            <a:off x="0" y="0"/>
            <a:ext cx="4386807"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nvSpPr>
        <p:spPr>
          <a:xfrm>
            <a:off x="452300" y="1388900"/>
            <a:ext cx="8372700" cy="299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Las principales ventajas del uso de funciones son:</a:t>
            </a:r>
            <a:endParaRPr sz="1900">
              <a:solidFill>
                <a:schemeClr val="dk1"/>
              </a:solidFill>
              <a:highlight>
                <a:srgbClr val="FFFFFF"/>
              </a:highlight>
              <a:latin typeface="Helvetica Neue Light"/>
              <a:ea typeface="Helvetica Neue Light"/>
              <a:cs typeface="Helvetica Neue Light"/>
              <a:sym typeface="Helvetica Neue Light"/>
            </a:endParaRPr>
          </a:p>
          <a:p>
            <a:pPr indent="-349250" lvl="0" marL="457200" rtl="0" algn="l">
              <a:lnSpc>
                <a:spcPct val="150000"/>
              </a:lnSpc>
              <a:spcBef>
                <a:spcPts val="0"/>
              </a:spcBef>
              <a:spcAft>
                <a:spcPts val="0"/>
              </a:spcAft>
              <a:buClr>
                <a:srgbClr val="3CEFAB"/>
              </a:buClr>
              <a:buSzPts val="1900"/>
              <a:buFont typeface="Helvetica Neue Light"/>
              <a:buChar char="●"/>
            </a:pPr>
            <a:r>
              <a:rPr lang="en-GB" sz="1900">
                <a:solidFill>
                  <a:schemeClr val="dk1"/>
                </a:solidFill>
                <a:highlight>
                  <a:srgbClr val="FFFFFF"/>
                </a:highlight>
                <a:latin typeface="Helvetica Neue Light"/>
                <a:ea typeface="Helvetica Neue Light"/>
                <a:cs typeface="Helvetica Neue Light"/>
                <a:sym typeface="Helvetica Neue Light"/>
              </a:rPr>
              <a:t>Evitar </a:t>
            </a:r>
            <a:r>
              <a:rPr lang="en-GB" sz="1900">
                <a:solidFill>
                  <a:schemeClr val="dk1"/>
                </a:solidFill>
                <a:highlight>
                  <a:srgbClr val="FFFFFF"/>
                </a:highlight>
                <a:latin typeface="Helvetica Neue Light"/>
                <a:ea typeface="Helvetica Neue Light"/>
                <a:cs typeface="Helvetica Neue Light"/>
                <a:sym typeface="Helvetica Neue Light"/>
              </a:rPr>
              <a:t>instrucciones</a:t>
            </a:r>
            <a:r>
              <a:rPr lang="en-GB" sz="1900">
                <a:solidFill>
                  <a:schemeClr val="dk1"/>
                </a:solidFill>
                <a:highlight>
                  <a:srgbClr val="FFFFFF"/>
                </a:highlight>
                <a:latin typeface="Helvetica Neue Light"/>
                <a:ea typeface="Helvetica Neue Light"/>
                <a:cs typeface="Helvetica Neue Light"/>
                <a:sym typeface="Helvetica Neue Light"/>
              </a:rPr>
              <a:t> duplicadas (</a:t>
            </a:r>
            <a:r>
              <a:rPr i="1" lang="en-GB" sz="1900" u="sng">
                <a:solidFill>
                  <a:schemeClr val="hlink"/>
                </a:solidFill>
                <a:highlight>
                  <a:srgbClr val="FFFFFF"/>
                </a:highlight>
                <a:latin typeface="Helvetica Neue Light"/>
                <a:ea typeface="Helvetica Neue Light"/>
                <a:cs typeface="Helvetica Neue Light"/>
                <a:sym typeface="Helvetica Neue Light"/>
                <a:hlinkClick r:id="rId3"/>
              </a:rPr>
              <a:t>Principio DRY</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a:p>
            <a:pPr indent="-349250" lvl="0" marL="457200" rtl="0" algn="l">
              <a:lnSpc>
                <a:spcPct val="150000"/>
              </a:lnSpc>
              <a:spcBef>
                <a:spcPts val="0"/>
              </a:spcBef>
              <a:spcAft>
                <a:spcPts val="0"/>
              </a:spcAft>
              <a:buClr>
                <a:srgbClr val="3CEFAB"/>
              </a:buClr>
              <a:buSzPts val="1900"/>
              <a:buFont typeface="Helvetica Neue Light"/>
              <a:buChar char="●"/>
            </a:pPr>
            <a:r>
              <a:rPr lang="en-GB" sz="1900">
                <a:solidFill>
                  <a:schemeClr val="dk1"/>
                </a:solidFill>
                <a:highlight>
                  <a:srgbClr val="FFFFFF"/>
                </a:highlight>
                <a:latin typeface="Helvetica Neue Light"/>
                <a:ea typeface="Helvetica Neue Light"/>
                <a:cs typeface="Helvetica Neue Light"/>
                <a:sym typeface="Helvetica Neue Light"/>
              </a:rPr>
              <a:t>Solucionar un </a:t>
            </a:r>
            <a:r>
              <a:rPr lang="en-GB" sz="1900">
                <a:solidFill>
                  <a:schemeClr val="dk1"/>
                </a:solidFill>
                <a:highlight>
                  <a:srgbClr val="FFFFFF"/>
                </a:highlight>
                <a:latin typeface="Helvetica Neue Light"/>
                <a:ea typeface="Helvetica Neue Light"/>
                <a:cs typeface="Helvetica Neue Light"/>
                <a:sym typeface="Helvetica Neue Light"/>
              </a:rPr>
              <a:t>problema complejo</a:t>
            </a:r>
            <a:r>
              <a:rPr lang="en-GB" sz="1900">
                <a:solidFill>
                  <a:schemeClr val="dk1"/>
                </a:solidFill>
                <a:highlight>
                  <a:srgbClr val="FFFFFF"/>
                </a:highlight>
                <a:latin typeface="Helvetica Neue Light"/>
                <a:ea typeface="Helvetica Neue Light"/>
                <a:cs typeface="Helvetica Neue Light"/>
                <a:sym typeface="Helvetica Neue Light"/>
              </a:rPr>
              <a:t> usando tareas sencillas (</a:t>
            </a:r>
            <a:r>
              <a:rPr i="1" lang="en-GB" sz="1900" u="sng">
                <a:solidFill>
                  <a:schemeClr val="hlink"/>
                </a:solidFill>
                <a:highlight>
                  <a:srgbClr val="FFFFFF"/>
                </a:highlight>
                <a:latin typeface="Helvetica Neue Light"/>
                <a:ea typeface="Helvetica Neue Light"/>
                <a:cs typeface="Helvetica Neue Light"/>
                <a:sym typeface="Helvetica Neue Light"/>
                <a:hlinkClick r:id="rId4"/>
              </a:rPr>
              <a:t>Principio</a:t>
            </a:r>
            <a:r>
              <a:rPr i="1" lang="en-GB" sz="1900" u="sng">
                <a:solidFill>
                  <a:schemeClr val="hlink"/>
                </a:solidFill>
                <a:highlight>
                  <a:srgbClr val="FFFFFF"/>
                </a:highlight>
                <a:latin typeface="Helvetica Neue Light"/>
                <a:ea typeface="Helvetica Neue Light"/>
                <a:cs typeface="Helvetica Neue Light"/>
                <a:sym typeface="Helvetica Neue Light"/>
                <a:hlinkClick r:id="rId5"/>
              </a:rPr>
              <a:t> KISS</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a:p>
            <a:pPr indent="-349250" lvl="0" marL="457200" rtl="0" algn="l">
              <a:lnSpc>
                <a:spcPct val="150000"/>
              </a:lnSpc>
              <a:spcBef>
                <a:spcPts val="0"/>
              </a:spcBef>
              <a:spcAft>
                <a:spcPts val="0"/>
              </a:spcAft>
              <a:buClr>
                <a:srgbClr val="3CEFAB"/>
              </a:buClr>
              <a:buSzPts val="1900"/>
              <a:buFont typeface="Helvetica Neue Light"/>
              <a:buChar char="●"/>
            </a:pPr>
            <a:r>
              <a:rPr lang="en-GB" sz="1900">
                <a:solidFill>
                  <a:schemeClr val="dk1"/>
                </a:solidFill>
                <a:highlight>
                  <a:srgbClr val="FFFFFF"/>
                </a:highlight>
                <a:latin typeface="Helvetica Neue Light"/>
                <a:ea typeface="Helvetica Neue Light"/>
                <a:cs typeface="Helvetica Neue Light"/>
                <a:sym typeface="Helvetica Neue Light"/>
              </a:rPr>
              <a:t>Focalizarse en tareas prioritarias para el programa (</a:t>
            </a:r>
            <a:r>
              <a:rPr i="1" lang="en-GB" sz="1900" u="sng">
                <a:solidFill>
                  <a:schemeClr val="hlink"/>
                </a:solidFill>
                <a:highlight>
                  <a:srgbClr val="FFFFFF"/>
                </a:highlight>
                <a:latin typeface="Helvetica Neue Light"/>
                <a:ea typeface="Helvetica Neue Light"/>
                <a:cs typeface="Helvetica Neue Light"/>
                <a:sym typeface="Helvetica Neue Light"/>
                <a:hlinkClick r:id="rId6"/>
              </a:rPr>
              <a:t>Principio YAGNI</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a:p>
            <a:pPr indent="-349250" lvl="0" marL="457200" rtl="0" algn="l">
              <a:lnSpc>
                <a:spcPct val="150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Aporta ordenamiento y entendimiento al código</a:t>
            </a:r>
            <a:endParaRPr sz="1900">
              <a:solidFill>
                <a:schemeClr val="dk1"/>
              </a:solidFill>
              <a:highlight>
                <a:srgbClr val="FFFFFF"/>
              </a:highlight>
              <a:latin typeface="Helvetica Neue Light"/>
              <a:ea typeface="Helvetica Neue Light"/>
              <a:cs typeface="Helvetica Neue Light"/>
              <a:sym typeface="Helvetica Neue Light"/>
            </a:endParaRPr>
          </a:p>
          <a:p>
            <a:pPr indent="-349250" lvl="0" marL="457200" rtl="0" algn="l">
              <a:lnSpc>
                <a:spcPct val="150000"/>
              </a:lnSpc>
              <a:spcBef>
                <a:spcPts val="0"/>
              </a:spcBef>
              <a:spcAft>
                <a:spcPts val="0"/>
              </a:spcAft>
              <a:buClr>
                <a:srgbClr val="3CEFAB"/>
              </a:buClr>
              <a:buSzPts val="1900"/>
              <a:buFont typeface="Helvetica Neue Light"/>
              <a:buChar char="●"/>
            </a:pPr>
            <a:r>
              <a:rPr lang="en-GB" sz="1900">
                <a:solidFill>
                  <a:schemeClr val="dk1"/>
                </a:solidFill>
                <a:highlight>
                  <a:srgbClr val="FFFFFF"/>
                </a:highlight>
                <a:latin typeface="Helvetica Neue Light"/>
                <a:ea typeface="Helvetica Neue Light"/>
                <a:cs typeface="Helvetica Neue Light"/>
                <a:sym typeface="Helvetica Neue Light"/>
              </a:rPr>
              <a:t>Aporta facilidad y rapidez para hacer modificaciones</a:t>
            </a:r>
            <a:endParaRPr sz="19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42" name="Google Shape;242;p36"/>
          <p:cNvSpPr txBox="1"/>
          <p:nvPr/>
        </p:nvSpPr>
        <p:spPr>
          <a:xfrm>
            <a:off x="-63250" y="312825"/>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¿Y QUÉ VENTAJAS ME DAN LAS FUNCIONES?</a:t>
            </a:r>
            <a:endParaRPr i="1" sz="4000">
              <a:latin typeface="Anton"/>
              <a:ea typeface="Anton"/>
              <a:cs typeface="Anton"/>
              <a:sym typeface="Anton"/>
            </a:endParaRPr>
          </a:p>
        </p:txBody>
      </p:sp>
      <p:pic>
        <p:nvPicPr>
          <p:cNvPr id="243" name="Google Shape;243;p36"/>
          <p:cNvPicPr preferRelativeResize="0"/>
          <p:nvPr/>
        </p:nvPicPr>
        <p:blipFill>
          <a:blip r:embed="rId7">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nvSpPr>
        <p:spPr>
          <a:xfrm>
            <a:off x="1067125" y="1738300"/>
            <a:ext cx="7066200" cy="1205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Todas las funciones se escriben igual. Deben tener un nombre en minúscula y sin espacios. Deben abrirse y cerrase con llaves. El contenido de la función se escribe entre las llaves.  El nombre de la función no se puede repetir en otra.</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49" name="Google Shape;249;p37"/>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¿CÓMO ESCRIBIRLAS?</a:t>
            </a:r>
            <a:endParaRPr i="1" sz="4500">
              <a:latin typeface="Anton"/>
              <a:ea typeface="Anton"/>
              <a:cs typeface="Anton"/>
              <a:sym typeface="Anton"/>
            </a:endParaRPr>
          </a:p>
        </p:txBody>
      </p:sp>
      <p:pic>
        <p:nvPicPr>
          <p:cNvPr id="250" name="Google Shape;250;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1" name="Google Shape;251;p37"/>
          <p:cNvSpPr txBox="1"/>
          <p:nvPr/>
        </p:nvSpPr>
        <p:spPr>
          <a:xfrm>
            <a:off x="1564300" y="3335470"/>
            <a:ext cx="62319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saludar</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¡Hola estudiantes!</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nvSpPr>
        <p:spPr>
          <a:xfrm>
            <a:off x="1067125" y="1506107"/>
            <a:ext cx="7066200" cy="191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Una vez que declaramos la función podemos usarla en cualquier otra parte del código las veces que queramos. </a:t>
            </a:r>
            <a:br>
              <a:rPr lang="en-GB" sz="2000">
                <a:solidFill>
                  <a:schemeClr val="dk1"/>
                </a:solidFill>
                <a:highlight>
                  <a:srgbClr val="FFFFFF"/>
                </a:highlight>
                <a:latin typeface="Helvetica Neue Light"/>
                <a:ea typeface="Helvetica Neue Light"/>
                <a:cs typeface="Helvetica Neue Light"/>
                <a:sym typeface="Helvetica Neue Light"/>
              </a:rPr>
            </a:br>
            <a:r>
              <a:rPr lang="en-GB" sz="2000">
                <a:solidFill>
                  <a:schemeClr val="dk1"/>
                </a:solidFill>
                <a:highlight>
                  <a:srgbClr val="FFFFFF"/>
                </a:highlight>
                <a:latin typeface="Helvetica Neue Light"/>
                <a:ea typeface="Helvetica Neue Light"/>
                <a:cs typeface="Helvetica Neue Light"/>
                <a:sym typeface="Helvetica Neue Light"/>
              </a:rPr>
              <a:t>Para ejecutar una función sólo hay que escribir su nombre y finalizar la sentencia con (). A esto se lo conoce como </a:t>
            </a:r>
            <a:r>
              <a:rPr i="1" lang="en-GB" sz="2000">
                <a:solidFill>
                  <a:schemeClr val="dk1"/>
                </a:solidFill>
                <a:highlight>
                  <a:srgbClr val="FFFFFF"/>
                </a:highlight>
                <a:latin typeface="Helvetica Neue Light"/>
                <a:ea typeface="Helvetica Neue Light"/>
                <a:cs typeface="Helvetica Neue Light"/>
                <a:sym typeface="Helvetica Neue Light"/>
              </a:rPr>
              <a:t>llamada de la función</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257" name="Google Shape;257;p38"/>
          <p:cNvSpPr txBox="1"/>
          <p:nvPr/>
        </p:nvSpPr>
        <p:spPr>
          <a:xfrm>
            <a:off x="1671825" y="516988"/>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¿Y AHORA?</a:t>
            </a:r>
            <a:endParaRPr i="1" sz="4500">
              <a:latin typeface="Anton"/>
              <a:ea typeface="Anton"/>
              <a:cs typeface="Anton"/>
              <a:sym typeface="Anton"/>
            </a:endParaRPr>
          </a:p>
        </p:txBody>
      </p:sp>
      <p:pic>
        <p:nvPicPr>
          <p:cNvPr id="258" name="Google Shape;258;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9" name="Google Shape;259;p38"/>
          <p:cNvSpPr txBox="1"/>
          <p:nvPr/>
        </p:nvSpPr>
        <p:spPr>
          <a:xfrm>
            <a:off x="2302375" y="3636575"/>
            <a:ext cx="4595700" cy="612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0FA7B"/>
                </a:solidFill>
                <a:latin typeface="Courier New"/>
                <a:ea typeface="Courier New"/>
                <a:cs typeface="Courier New"/>
                <a:sym typeface="Courier New"/>
              </a:rPr>
              <a:t>saludar</a:t>
            </a:r>
            <a:r>
              <a:rPr lang="en-GB" sz="1800">
                <a:solidFill>
                  <a:srgbClr val="F8F8F2"/>
                </a:solidFill>
                <a:latin typeface="Courier New"/>
                <a:ea typeface="Courier New"/>
                <a:cs typeface="Courier New"/>
                <a:sym typeface="Courier New"/>
              </a:rPr>
              <a:t>();</a:t>
            </a:r>
            <a:endParaRPr sz="18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600">
              <a:solidFill>
                <a:srgbClr val="E5C07B"/>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3" name="Shape 263"/>
        <p:cNvGrpSpPr/>
        <p:nvPr/>
      </p:nvGrpSpPr>
      <p:grpSpPr>
        <a:xfrm>
          <a:off x="0" y="0"/>
          <a:ext cx="0" cy="0"/>
          <a:chOff x="0" y="0"/>
          <a:chExt cx="0" cy="0"/>
        </a:xfrm>
      </p:grpSpPr>
      <p:sp>
        <p:nvSpPr>
          <p:cNvPr id="264" name="Google Shape;264;p39"/>
          <p:cNvSpPr txBox="1"/>
          <p:nvPr/>
        </p:nvSpPr>
        <p:spPr>
          <a:xfrm>
            <a:off x="988725" y="31612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PRÁCTICO</a:t>
            </a:r>
            <a:endParaRPr i="1" sz="4000">
              <a:latin typeface="Anton"/>
              <a:ea typeface="Anton"/>
              <a:cs typeface="Anton"/>
              <a:sym typeface="Anton"/>
            </a:endParaRPr>
          </a:p>
        </p:txBody>
      </p:sp>
      <p:sp>
        <p:nvSpPr>
          <p:cNvPr id="265" name="Google Shape;265;p39"/>
          <p:cNvSpPr txBox="1"/>
          <p:nvPr/>
        </p:nvSpPr>
        <p:spPr>
          <a:xfrm>
            <a:off x="988725" y="2045850"/>
            <a:ext cx="7375200" cy="904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var</a:t>
            </a:r>
            <a:r>
              <a:rPr lang="en-GB" sz="1600">
                <a:solidFill>
                  <a:srgbClr val="F8F8F2"/>
                </a:solidFill>
                <a:latin typeface="Courier New"/>
                <a:ea typeface="Courier New"/>
                <a:cs typeface="Courier New"/>
                <a:sym typeface="Courier New"/>
              </a:rPr>
              <a:t> nombreIngresado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nombre ingresado es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nombreIngresado);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266" name="Google Shape;266;p39"/>
          <p:cNvSpPr txBox="1"/>
          <p:nvPr/>
        </p:nvSpPr>
        <p:spPr>
          <a:xfrm>
            <a:off x="1038900" y="1181212"/>
            <a:ext cx="7066200" cy="1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Si debemos solicitar un nombre al usuario mostrarlo en un alert, normalmente podríamos hacer esto:</a:t>
            </a:r>
            <a:endParaRPr i="1" sz="1800">
              <a:solidFill>
                <a:schemeClr val="dk1"/>
              </a:solidFill>
              <a:latin typeface="Helvetica Neue Light"/>
              <a:ea typeface="Helvetica Neue Light"/>
              <a:cs typeface="Helvetica Neue Light"/>
              <a:sym typeface="Helvetica Neue Light"/>
            </a:endParaRPr>
          </a:p>
        </p:txBody>
      </p:sp>
      <p:sp>
        <p:nvSpPr>
          <p:cNvPr id="267" name="Google Shape;267;p39"/>
          <p:cNvSpPr txBox="1"/>
          <p:nvPr/>
        </p:nvSpPr>
        <p:spPr>
          <a:xfrm>
            <a:off x="988725" y="2920425"/>
            <a:ext cx="7541700" cy="78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latin typeface="Helvetica Neue Light"/>
                <a:ea typeface="Helvetica Neue Light"/>
                <a:cs typeface="Helvetica Neue Light"/>
                <a:sym typeface="Helvetica Neue Light"/>
              </a:rPr>
              <a:t>Si queremos repetir esto 2 veces más , podemos copiar y pegar el código.</a:t>
            </a:r>
            <a:endParaRPr i="1" sz="1700">
              <a:solidFill>
                <a:schemeClr val="dk1"/>
              </a:solidFill>
              <a:latin typeface="Helvetica Neue Light"/>
              <a:ea typeface="Helvetica Neue Light"/>
              <a:cs typeface="Helvetica Neue Light"/>
              <a:sym typeface="Helvetica Neue Light"/>
            </a:endParaRPr>
          </a:p>
        </p:txBody>
      </p:sp>
      <p:sp>
        <p:nvSpPr>
          <p:cNvPr id="268" name="Google Shape;268;p39"/>
          <p:cNvSpPr txBox="1"/>
          <p:nvPr/>
        </p:nvSpPr>
        <p:spPr>
          <a:xfrm>
            <a:off x="988725" y="3352751"/>
            <a:ext cx="7375200" cy="1527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var</a:t>
            </a:r>
            <a:r>
              <a:rPr lang="en-GB" sz="1600">
                <a:solidFill>
                  <a:srgbClr val="F8F8F2"/>
                </a:solidFill>
                <a:latin typeface="Courier New"/>
                <a:ea typeface="Courier New"/>
                <a:cs typeface="Courier New"/>
                <a:sym typeface="Courier New"/>
              </a:rPr>
              <a:t> nombreIngresado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nombre ingresado es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nombreIngresado);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var</a:t>
            </a:r>
            <a:r>
              <a:rPr lang="en-GB" sz="1600">
                <a:solidFill>
                  <a:srgbClr val="F8F8F2"/>
                </a:solidFill>
                <a:latin typeface="Courier New"/>
                <a:ea typeface="Courier New"/>
                <a:cs typeface="Courier New"/>
                <a:sym typeface="Courier New"/>
              </a:rPr>
              <a:t> nombreIngresado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nombre ingresado es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nombreIngresado);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2" name="Shape 272"/>
        <p:cNvGrpSpPr/>
        <p:nvPr/>
      </p:nvGrpSpPr>
      <p:grpSpPr>
        <a:xfrm>
          <a:off x="0" y="0"/>
          <a:ext cx="0" cy="0"/>
          <a:chOff x="0" y="0"/>
          <a:chExt cx="0" cy="0"/>
        </a:xfrm>
      </p:grpSpPr>
      <p:sp>
        <p:nvSpPr>
          <p:cNvPr id="273" name="Google Shape;273;p40"/>
          <p:cNvSpPr txBox="1"/>
          <p:nvPr/>
        </p:nvSpPr>
        <p:spPr>
          <a:xfrm>
            <a:off x="988725" y="221450"/>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USANDO UNA FUNCIÓN</a:t>
            </a:r>
            <a:endParaRPr i="1" sz="4000">
              <a:latin typeface="Anton"/>
              <a:ea typeface="Anton"/>
              <a:cs typeface="Anton"/>
              <a:sym typeface="Anton"/>
            </a:endParaRPr>
          </a:p>
        </p:txBody>
      </p:sp>
      <p:sp>
        <p:nvSpPr>
          <p:cNvPr id="274" name="Google Shape;274;p40"/>
          <p:cNvSpPr txBox="1"/>
          <p:nvPr/>
        </p:nvSpPr>
        <p:spPr>
          <a:xfrm>
            <a:off x="1121025" y="1915300"/>
            <a:ext cx="7110600" cy="1490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solicitarNombre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nombreIngresado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nombre ingresado es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nombreIngresado);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6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275" name="Google Shape;275;p40"/>
          <p:cNvSpPr txBox="1"/>
          <p:nvPr/>
        </p:nvSpPr>
        <p:spPr>
          <a:xfrm>
            <a:off x="1049175" y="1105003"/>
            <a:ext cx="7066200" cy="81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Podríamos entonces crear una función que se llame solicitarNombre() para solicitar al usuario la cantidad de veces que necesitemos</a:t>
            </a:r>
            <a:endParaRPr i="1" sz="1800">
              <a:solidFill>
                <a:schemeClr val="dk1"/>
              </a:solidFill>
              <a:latin typeface="Helvetica Neue Light"/>
              <a:ea typeface="Helvetica Neue Light"/>
              <a:cs typeface="Helvetica Neue Light"/>
              <a:sym typeface="Helvetica Neue Light"/>
            </a:endParaRPr>
          </a:p>
        </p:txBody>
      </p:sp>
      <p:sp>
        <p:nvSpPr>
          <p:cNvPr id="276" name="Google Shape;276;p40"/>
          <p:cNvSpPr txBox="1"/>
          <p:nvPr/>
        </p:nvSpPr>
        <p:spPr>
          <a:xfrm>
            <a:off x="1049175" y="3456102"/>
            <a:ext cx="7066200" cy="53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Para llamar a la función, la invocamos en otra parte del código:</a:t>
            </a:r>
            <a:endParaRPr i="1" sz="1800">
              <a:solidFill>
                <a:schemeClr val="dk1"/>
              </a:solidFill>
              <a:latin typeface="Helvetica Neue Light"/>
              <a:ea typeface="Helvetica Neue Light"/>
              <a:cs typeface="Helvetica Neue Light"/>
              <a:sym typeface="Helvetica Neue Light"/>
            </a:endParaRPr>
          </a:p>
        </p:txBody>
      </p:sp>
      <p:sp>
        <p:nvSpPr>
          <p:cNvPr id="277" name="Google Shape;277;p40"/>
          <p:cNvSpPr txBox="1"/>
          <p:nvPr/>
        </p:nvSpPr>
        <p:spPr>
          <a:xfrm>
            <a:off x="1167550" y="3923500"/>
            <a:ext cx="7066200" cy="1156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50FA7B"/>
                </a:solidFill>
                <a:latin typeface="Courier New"/>
                <a:ea typeface="Courier New"/>
                <a:cs typeface="Courier New"/>
                <a:sym typeface="Courier New"/>
              </a:rPr>
              <a:t>solicitarNombre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50FA7B"/>
                </a:solidFill>
                <a:latin typeface="Courier New"/>
                <a:ea typeface="Courier New"/>
                <a:cs typeface="Courier New"/>
                <a:sym typeface="Courier New"/>
              </a:rPr>
              <a:t>solicitarNombre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50FA7B"/>
                </a:solidFill>
                <a:latin typeface="Courier New"/>
                <a:ea typeface="Courier New"/>
                <a:cs typeface="Courier New"/>
                <a:sym typeface="Courier New"/>
              </a:rPr>
              <a:t>solicitarNombre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solidFill>
                <a:srgbClr val="F8F8F2"/>
              </a:solidFill>
              <a:highlight>
                <a:srgbClr val="282A36"/>
              </a:highlight>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61AFEF"/>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4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FUNCIONES: PARÁMETROS</a:t>
            </a:r>
            <a:endParaRPr i="1" sz="3600">
              <a:solidFill>
                <a:srgbClr val="E0FF00"/>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nvSpPr>
        <p:spPr>
          <a:xfrm>
            <a:off x="1629750" y="15897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PARÁMETROS</a:t>
            </a:r>
            <a:endParaRPr i="1" sz="4500">
              <a:latin typeface="Anton"/>
              <a:ea typeface="Anton"/>
              <a:cs typeface="Anton"/>
              <a:sym typeface="Anton"/>
            </a:endParaRPr>
          </a:p>
        </p:txBody>
      </p:sp>
      <p:sp>
        <p:nvSpPr>
          <p:cNvPr id="288" name="Google Shape;288;p42"/>
          <p:cNvSpPr txBox="1"/>
          <p:nvPr/>
        </p:nvSpPr>
        <p:spPr>
          <a:xfrm>
            <a:off x="306750" y="1030825"/>
            <a:ext cx="8530500" cy="3881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Una función simple, puede no necesitar ninguna dato para funcionar.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10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Pero cuando empezamos a codificar funciones más complejas, nos encontramos con la necesidad de recibir cierta información para funcionar.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1000"/>
              </a:spcBef>
              <a:spcAft>
                <a:spcPts val="0"/>
              </a:spcAft>
              <a:buNone/>
            </a:pPr>
            <a:r>
              <a:rPr lang="en-GB" sz="1900">
                <a:solidFill>
                  <a:schemeClr val="dk1"/>
                </a:solidFill>
                <a:highlight>
                  <a:srgbClr val="E0FF00"/>
                </a:highlight>
                <a:latin typeface="Helvetica Neue Light"/>
                <a:ea typeface="Helvetica Neue Light"/>
                <a:cs typeface="Helvetica Neue Light"/>
                <a:sym typeface="Helvetica Neue Light"/>
              </a:rPr>
              <a:t>Cuando enviamos a la función uno o más valores para que ser empleados en sus operaciones, estamos hablando de los </a:t>
            </a:r>
            <a:r>
              <a:rPr b="1" lang="en-GB" sz="1900">
                <a:solidFill>
                  <a:schemeClr val="dk1"/>
                </a:solidFill>
                <a:highlight>
                  <a:srgbClr val="E0FF00"/>
                </a:highlight>
                <a:latin typeface="Helvetica Neue"/>
                <a:ea typeface="Helvetica Neue"/>
                <a:cs typeface="Helvetica Neue"/>
                <a:sym typeface="Helvetica Neue"/>
              </a:rPr>
              <a:t>parámetros de la función</a:t>
            </a:r>
            <a:r>
              <a:rPr lang="en-GB" sz="1900">
                <a:solidFill>
                  <a:schemeClr val="dk1"/>
                </a:solidFill>
                <a:highlight>
                  <a:srgbClr val="E0FF00"/>
                </a:highlight>
                <a:latin typeface="Helvetica Neue Light"/>
                <a:ea typeface="Helvetica Neue Light"/>
                <a:cs typeface="Helvetica Neue Light"/>
                <a:sym typeface="Helvetica Neue Light"/>
              </a:rPr>
              <a:t>.</a:t>
            </a:r>
            <a:endParaRPr sz="1900">
              <a:solidFill>
                <a:schemeClr val="dk1"/>
              </a:solidFill>
              <a:highlight>
                <a:srgbClr val="E0FF00"/>
              </a:highlight>
              <a:latin typeface="Helvetica Neue Light"/>
              <a:ea typeface="Helvetica Neue Light"/>
              <a:cs typeface="Helvetica Neue Light"/>
              <a:sym typeface="Helvetica Neue Light"/>
            </a:endParaRPr>
          </a:p>
          <a:p>
            <a:pPr indent="0" lvl="0" marL="0" rtl="0" algn="ctr">
              <a:lnSpc>
                <a:spcPct val="150000"/>
              </a:lnSpc>
              <a:spcBef>
                <a:spcPts val="100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Los parámetros se envían a la función mediante variables y se colocan entre los </a:t>
            </a:r>
            <a:r>
              <a:rPr lang="en-GB" sz="1900">
                <a:solidFill>
                  <a:schemeClr val="dk1"/>
                </a:solidFill>
                <a:highlight>
                  <a:srgbClr val="FFFFFF"/>
                </a:highlight>
                <a:latin typeface="Helvetica Neue Light"/>
                <a:ea typeface="Helvetica Neue Light"/>
                <a:cs typeface="Helvetica Neue Light"/>
                <a:sym typeface="Helvetica Neue Light"/>
              </a:rPr>
              <a:t>paréntesis</a:t>
            </a:r>
            <a:r>
              <a:rPr lang="en-GB" sz="1900">
                <a:solidFill>
                  <a:schemeClr val="dk1"/>
                </a:solidFill>
                <a:highlight>
                  <a:srgbClr val="FFFFFF"/>
                </a:highlight>
                <a:latin typeface="Helvetica Neue Light"/>
                <a:ea typeface="Helvetica Neue Light"/>
                <a:cs typeface="Helvetica Neue Light"/>
                <a:sym typeface="Helvetica Neue Light"/>
              </a:rPr>
              <a:t> posteriores al nombre de la función.</a:t>
            </a:r>
            <a:endParaRPr sz="1900">
              <a:solidFill>
                <a:schemeClr val="dk1"/>
              </a:solidFill>
              <a:highlight>
                <a:srgbClr val="FFFFFF"/>
              </a:highlight>
              <a:latin typeface="Helvetica Neue Light"/>
              <a:ea typeface="Helvetica Neue Light"/>
              <a:cs typeface="Helvetica Neue Light"/>
              <a:sym typeface="Helvetica Neue Light"/>
            </a:endParaRPr>
          </a:p>
        </p:txBody>
      </p:sp>
      <p:pic>
        <p:nvPicPr>
          <p:cNvPr id="289" name="Google Shape;289;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nvSpPr>
        <p:spPr>
          <a:xfrm>
            <a:off x="1671825" y="62177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PARÁMETROS</a:t>
            </a:r>
            <a:endParaRPr i="1" sz="4500">
              <a:latin typeface="Anton"/>
              <a:ea typeface="Anton"/>
              <a:cs typeface="Anton"/>
              <a:sym typeface="Anton"/>
            </a:endParaRPr>
          </a:p>
        </p:txBody>
      </p:sp>
      <p:pic>
        <p:nvPicPr>
          <p:cNvPr id="295" name="Google Shape;295;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6" name="Google Shape;296;p43"/>
          <p:cNvSpPr txBox="1"/>
          <p:nvPr/>
        </p:nvSpPr>
        <p:spPr>
          <a:xfrm>
            <a:off x="1227125" y="1610875"/>
            <a:ext cx="69063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conParametros</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parametro1</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parametro2</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parametro1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parametro2</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latin typeface="Courier New"/>
              <a:ea typeface="Courier New"/>
              <a:cs typeface="Courier New"/>
              <a:sym typeface="Courier New"/>
            </a:endParaRPr>
          </a:p>
        </p:txBody>
      </p:sp>
      <p:sp>
        <p:nvSpPr>
          <p:cNvPr id="297" name="Google Shape;297;p43"/>
          <p:cNvSpPr txBox="1"/>
          <p:nvPr/>
        </p:nvSpPr>
        <p:spPr>
          <a:xfrm>
            <a:off x="1067125" y="3248223"/>
            <a:ext cx="7066200" cy="126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Dentro de la función, el valor de la variable </a:t>
            </a:r>
            <a:r>
              <a:rPr lang="en-GB" sz="1600">
                <a:latin typeface="Helvetica Neue Light"/>
                <a:ea typeface="Helvetica Neue Light"/>
                <a:cs typeface="Helvetica Neue Light"/>
                <a:sym typeface="Helvetica Neue Light"/>
              </a:rPr>
              <a:t>parametro1</a:t>
            </a:r>
            <a:r>
              <a:rPr lang="en-GB" sz="2000">
                <a:solidFill>
                  <a:schemeClr val="dk1"/>
                </a:solidFill>
                <a:highlight>
                  <a:srgbClr val="FFFFFF"/>
                </a:highlight>
                <a:latin typeface="Helvetica Neue Light"/>
                <a:ea typeface="Helvetica Neue Light"/>
                <a:cs typeface="Helvetica Neue Light"/>
                <a:sym typeface="Helvetica Neue Light"/>
              </a:rPr>
              <a:t> tomará al primer valor que se le pase a la función, y el valor de la variable </a:t>
            </a:r>
            <a:r>
              <a:rPr lang="en-GB" sz="1600">
                <a:latin typeface="Helvetica Neue Light"/>
                <a:ea typeface="Helvetica Neue Light"/>
                <a:cs typeface="Helvetica Neue Light"/>
                <a:sym typeface="Helvetica Neue Light"/>
              </a:rPr>
              <a:t>parametro2</a:t>
            </a:r>
            <a:r>
              <a:rPr lang="en-GB" sz="2000">
                <a:solidFill>
                  <a:schemeClr val="dk1"/>
                </a:solidFill>
                <a:highlight>
                  <a:srgbClr val="FFFFFF"/>
                </a:highlight>
                <a:latin typeface="Helvetica Neue Light"/>
                <a:ea typeface="Helvetica Neue Light"/>
                <a:cs typeface="Helvetica Neue Light"/>
                <a:sym typeface="Helvetica Neue Light"/>
              </a:rPr>
              <a:t> tomará el segundo valor que se le pasa.</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1" name="Shape 301"/>
        <p:cNvGrpSpPr/>
        <p:nvPr/>
      </p:nvGrpSpPr>
      <p:grpSpPr>
        <a:xfrm>
          <a:off x="0" y="0"/>
          <a:ext cx="0" cy="0"/>
          <a:chOff x="0" y="0"/>
          <a:chExt cx="0" cy="0"/>
        </a:xfrm>
      </p:grpSpPr>
      <p:sp>
        <p:nvSpPr>
          <p:cNvPr id="302" name="Google Shape;302;p44"/>
          <p:cNvSpPr txBox="1"/>
          <p:nvPr/>
        </p:nvSpPr>
        <p:spPr>
          <a:xfrm>
            <a:off x="546950" y="57525"/>
            <a:ext cx="8151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EJEMPLO APLICADO: SUMAR Y MOSTRAR</a:t>
            </a:r>
            <a:endParaRPr i="1" sz="4000">
              <a:latin typeface="Anton"/>
              <a:ea typeface="Anton"/>
              <a:cs typeface="Anton"/>
              <a:sym typeface="Anton"/>
            </a:endParaRPr>
          </a:p>
        </p:txBody>
      </p:sp>
      <p:sp>
        <p:nvSpPr>
          <p:cNvPr id="303" name="Google Shape;303;p44"/>
          <p:cNvSpPr txBox="1"/>
          <p:nvPr/>
        </p:nvSpPr>
        <p:spPr>
          <a:xfrm>
            <a:off x="494375" y="930900"/>
            <a:ext cx="8204100" cy="4143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a:t>
            </a:r>
            <a:r>
              <a:rPr lang="en-GB" sz="1450">
                <a:solidFill>
                  <a:srgbClr val="6272A4"/>
                </a:solidFill>
                <a:latin typeface="Courier New"/>
                <a:ea typeface="Courier New"/>
                <a:cs typeface="Courier New"/>
                <a:sym typeface="Courier New"/>
              </a:rPr>
              <a:t>Declaración</a:t>
            </a:r>
            <a:r>
              <a:rPr lang="en-GB" sz="1450">
                <a:solidFill>
                  <a:srgbClr val="6272A4"/>
                </a:solidFill>
                <a:latin typeface="Courier New"/>
                <a:ea typeface="Courier New"/>
                <a:cs typeface="Courier New"/>
                <a:sym typeface="Courier New"/>
              </a:rPr>
              <a:t> de variable para guardar el resultado de la suma</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let</a:t>
            </a:r>
            <a:r>
              <a:rPr lang="en-GB" sz="1450">
                <a:solidFill>
                  <a:srgbClr val="F8F8F2"/>
                </a:solidFill>
                <a:latin typeface="Courier New"/>
                <a:ea typeface="Courier New"/>
                <a:cs typeface="Courier New"/>
                <a:sym typeface="Courier New"/>
              </a:rPr>
              <a:t> resultado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0</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a:t>
            </a:r>
            <a:r>
              <a:rPr lang="en-GB" sz="1450">
                <a:solidFill>
                  <a:srgbClr val="6272A4"/>
                </a:solidFill>
                <a:latin typeface="Courier New"/>
                <a:ea typeface="Courier New"/>
                <a:cs typeface="Courier New"/>
                <a:sym typeface="Courier New"/>
              </a:rPr>
              <a:t>Función</a:t>
            </a:r>
            <a:r>
              <a:rPr lang="en-GB" sz="1450">
                <a:solidFill>
                  <a:srgbClr val="6272A4"/>
                </a:solidFill>
                <a:latin typeface="Courier New"/>
                <a:ea typeface="Courier New"/>
                <a:cs typeface="Courier New"/>
                <a:sym typeface="Courier New"/>
              </a:rPr>
              <a:t> que suma dos </a:t>
            </a:r>
            <a:r>
              <a:rPr lang="en-GB" sz="1450">
                <a:solidFill>
                  <a:srgbClr val="6272A4"/>
                </a:solidFill>
                <a:latin typeface="Courier New"/>
                <a:ea typeface="Courier New"/>
                <a:cs typeface="Courier New"/>
                <a:sym typeface="Courier New"/>
              </a:rPr>
              <a:t>números</a:t>
            </a:r>
            <a:r>
              <a:rPr lang="en-GB" sz="1450">
                <a:solidFill>
                  <a:srgbClr val="6272A4"/>
                </a:solidFill>
                <a:latin typeface="Courier New"/>
                <a:ea typeface="Courier New"/>
                <a:cs typeface="Courier New"/>
                <a:sym typeface="Courier New"/>
              </a:rPr>
              <a:t> y </a:t>
            </a:r>
            <a:r>
              <a:rPr lang="en-GB" sz="1450">
                <a:solidFill>
                  <a:srgbClr val="6272A4"/>
                </a:solidFill>
                <a:latin typeface="Courier New"/>
                <a:ea typeface="Courier New"/>
                <a:cs typeface="Courier New"/>
                <a:sym typeface="Courier New"/>
              </a:rPr>
              <a:t>asigna</a:t>
            </a:r>
            <a:r>
              <a:rPr lang="en-GB" sz="1450">
                <a:solidFill>
                  <a:srgbClr val="6272A4"/>
                </a:solidFill>
                <a:latin typeface="Courier New"/>
                <a:ea typeface="Courier New"/>
                <a:cs typeface="Courier New"/>
                <a:sym typeface="Courier New"/>
              </a:rPr>
              <a:t> a resultado</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function</a:t>
            </a:r>
            <a:r>
              <a:rPr lang="en-GB" sz="1450">
                <a:solidFill>
                  <a:srgbClr val="F8F8F2"/>
                </a:solidFill>
                <a:latin typeface="Courier New"/>
                <a:ea typeface="Courier New"/>
                <a:cs typeface="Courier New"/>
                <a:sym typeface="Courier New"/>
              </a:rPr>
              <a:t> </a:t>
            </a:r>
            <a:r>
              <a:rPr lang="en-GB" sz="1450">
                <a:solidFill>
                  <a:srgbClr val="50FA7B"/>
                </a:solidFill>
                <a:latin typeface="Courier New"/>
                <a:ea typeface="Courier New"/>
                <a:cs typeface="Courier New"/>
                <a:sym typeface="Courier New"/>
              </a:rPr>
              <a:t>sumar</a:t>
            </a:r>
            <a:r>
              <a:rPr lang="en-GB" sz="1450">
                <a:solidFill>
                  <a:srgbClr val="F8F8F2"/>
                </a:solidFill>
                <a:latin typeface="Courier New"/>
                <a:ea typeface="Courier New"/>
                <a:cs typeface="Courier New"/>
                <a:sym typeface="Courier New"/>
              </a:rPr>
              <a:t>(</a:t>
            </a:r>
            <a:r>
              <a:rPr i="1" lang="en-GB" sz="1450">
                <a:solidFill>
                  <a:srgbClr val="FFB86C"/>
                </a:solidFill>
                <a:latin typeface="Courier New"/>
                <a:ea typeface="Courier New"/>
                <a:cs typeface="Courier New"/>
                <a:sym typeface="Courier New"/>
              </a:rPr>
              <a:t>primerNumero</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segundoNumero</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resultado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primerNumero</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segundoNumero</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a:t>
            </a:r>
            <a:r>
              <a:rPr lang="en-GB" sz="1450">
                <a:solidFill>
                  <a:srgbClr val="6272A4"/>
                </a:solidFill>
                <a:latin typeface="Courier New"/>
                <a:ea typeface="Courier New"/>
                <a:cs typeface="Courier New"/>
                <a:sym typeface="Courier New"/>
              </a:rPr>
              <a:t>Función</a:t>
            </a:r>
            <a:r>
              <a:rPr lang="en-GB" sz="1450">
                <a:solidFill>
                  <a:srgbClr val="6272A4"/>
                </a:solidFill>
                <a:latin typeface="Courier New"/>
                <a:ea typeface="Courier New"/>
                <a:cs typeface="Courier New"/>
                <a:sym typeface="Courier New"/>
              </a:rPr>
              <a:t> que muestra resultado por consola</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function</a:t>
            </a:r>
            <a:r>
              <a:rPr lang="en-GB" sz="1450">
                <a:solidFill>
                  <a:srgbClr val="F8F8F2"/>
                </a:solidFill>
                <a:latin typeface="Courier New"/>
                <a:ea typeface="Courier New"/>
                <a:cs typeface="Courier New"/>
                <a:sym typeface="Courier New"/>
              </a:rPr>
              <a:t> </a:t>
            </a:r>
            <a:r>
              <a:rPr lang="en-GB" sz="1450">
                <a:solidFill>
                  <a:srgbClr val="50FA7B"/>
                </a:solidFill>
                <a:latin typeface="Courier New"/>
                <a:ea typeface="Courier New"/>
                <a:cs typeface="Courier New"/>
                <a:sym typeface="Courier New"/>
              </a:rPr>
              <a:t>mostrar</a:t>
            </a:r>
            <a:r>
              <a:rPr lang="en-GB" sz="1450">
                <a:solidFill>
                  <a:srgbClr val="F8F8F2"/>
                </a:solidFill>
                <a:latin typeface="Courier New"/>
                <a:ea typeface="Courier New"/>
                <a:cs typeface="Courier New"/>
                <a:sym typeface="Courier New"/>
              </a:rPr>
              <a:t>(</a:t>
            </a:r>
            <a:r>
              <a:rPr i="1" lang="en-GB" sz="1450">
                <a:solidFill>
                  <a:srgbClr val="FFB86C"/>
                </a:solidFill>
                <a:latin typeface="Courier New"/>
                <a:ea typeface="Courier New"/>
                <a:cs typeface="Courier New"/>
                <a:sym typeface="Courier New"/>
              </a:rPr>
              <a:t>mensaje</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a:t>
            </a:r>
            <a:r>
              <a:rPr i="1" lang="en-GB" sz="1450">
                <a:solidFill>
                  <a:srgbClr val="FFB86C"/>
                </a:solidFill>
                <a:latin typeface="Courier New"/>
                <a:ea typeface="Courier New"/>
                <a:cs typeface="Courier New"/>
                <a:sym typeface="Courier New"/>
              </a:rPr>
              <a:t>mensaje</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a:t>
            </a:r>
            <a:r>
              <a:rPr lang="en-GB" sz="1450">
                <a:solidFill>
                  <a:srgbClr val="6272A4"/>
                </a:solidFill>
                <a:latin typeface="Courier New"/>
                <a:ea typeface="Courier New"/>
                <a:cs typeface="Courier New"/>
                <a:sym typeface="Courier New"/>
              </a:rPr>
              <a:t>Llamamos</a:t>
            </a:r>
            <a:r>
              <a:rPr lang="en-GB" sz="1450">
                <a:solidFill>
                  <a:srgbClr val="6272A4"/>
                </a:solidFill>
                <a:latin typeface="Courier New"/>
                <a:ea typeface="Courier New"/>
                <a:cs typeface="Courier New"/>
                <a:sym typeface="Courier New"/>
              </a:rPr>
              <a:t> primero a sumar y luego a mostrar</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50FA7B"/>
                </a:solidFill>
                <a:latin typeface="Courier New"/>
                <a:ea typeface="Courier New"/>
                <a:cs typeface="Courier New"/>
                <a:sym typeface="Courier New"/>
              </a:rPr>
              <a:t>sumar</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6</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3</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50FA7B"/>
                </a:solidFill>
                <a:latin typeface="Courier New"/>
                <a:ea typeface="Courier New"/>
                <a:cs typeface="Courier New"/>
                <a:sym typeface="Courier New"/>
              </a:rPr>
              <a:t>mostrar</a:t>
            </a:r>
            <a:r>
              <a:rPr lang="en-GB" sz="1450">
                <a:solidFill>
                  <a:srgbClr val="F8F8F2"/>
                </a:solidFill>
                <a:latin typeface="Courier New"/>
                <a:ea typeface="Courier New"/>
                <a:cs typeface="Courier New"/>
                <a:sym typeface="Courier New"/>
              </a:rPr>
              <a:t>(resultado); </a:t>
            </a:r>
            <a:endParaRPr sz="145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Clr>
                <a:schemeClr val="dk1"/>
              </a:buClr>
              <a:buSzPts val="1100"/>
              <a:buFont typeface="Arial"/>
              <a:buNone/>
            </a:pPr>
            <a:r>
              <a:t/>
            </a:r>
            <a:endParaRPr i="1">
              <a:solidFill>
                <a:srgbClr val="AEAEAE"/>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C678DD"/>
              </a:solidFill>
              <a:latin typeface="Courier New"/>
              <a:ea typeface="Courier New"/>
              <a:cs typeface="Courier New"/>
              <a:sym typeface="Courier New"/>
            </a:endParaRPr>
          </a:p>
        </p:txBody>
      </p:sp>
      <p:pic>
        <p:nvPicPr>
          <p:cNvPr id="304" name="Google Shape;304;p44"/>
          <p:cNvPicPr preferRelativeResize="0"/>
          <p:nvPr/>
        </p:nvPicPr>
        <p:blipFill>
          <a:blip r:embed="rId3">
            <a:alphaModFix/>
          </a:blip>
          <a:stretch>
            <a:fillRect/>
          </a:stretch>
        </p:blipFill>
        <p:spPr>
          <a:xfrm>
            <a:off x="7957475" y="474377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nvSpPr>
        <p:spPr>
          <a:xfrm>
            <a:off x="1038900" y="1189674"/>
            <a:ext cx="7066200" cy="151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ejemplo anterior sumamos dos </a:t>
            </a:r>
            <a:r>
              <a:rPr lang="en-GB" sz="2000">
                <a:solidFill>
                  <a:schemeClr val="dk1"/>
                </a:solidFill>
                <a:highlight>
                  <a:srgbClr val="FFFFFF"/>
                </a:highlight>
                <a:latin typeface="Helvetica Neue Light"/>
                <a:ea typeface="Helvetica Neue Light"/>
                <a:cs typeface="Helvetica Neue Light"/>
                <a:sym typeface="Helvetica Neue Light"/>
              </a:rPr>
              <a:t>números</a:t>
            </a:r>
            <a:r>
              <a:rPr lang="en-GB" sz="2000">
                <a:solidFill>
                  <a:schemeClr val="dk1"/>
                </a:solidFill>
                <a:highlight>
                  <a:srgbClr val="FFFFFF"/>
                </a:highlight>
                <a:latin typeface="Helvetica Neue Light"/>
                <a:ea typeface="Helvetica Neue Light"/>
                <a:cs typeface="Helvetica Neue Light"/>
                <a:sym typeface="Helvetica Neue Light"/>
              </a:rPr>
              <a:t> a una variable declarada anteriormente. Pero </a:t>
            </a:r>
            <a:r>
              <a:rPr lang="en-GB" sz="2000">
                <a:solidFill>
                  <a:schemeClr val="dk1"/>
                </a:solidFill>
                <a:highlight>
                  <a:srgbClr val="E0FF00"/>
                </a:highlight>
                <a:latin typeface="Helvetica Neue Light"/>
                <a:ea typeface="Helvetica Neue Light"/>
                <a:cs typeface="Helvetica Neue Light"/>
                <a:sym typeface="Helvetica Neue Light"/>
              </a:rPr>
              <a:t>las funciones pueden generar un valor de retorno usando la palabra</a:t>
            </a:r>
            <a:r>
              <a:rPr lang="en-GB" sz="2000">
                <a:solidFill>
                  <a:srgbClr val="C678DD"/>
                </a:solidFill>
                <a:highlight>
                  <a:srgbClr val="E0FF00"/>
                </a:highlight>
                <a:latin typeface="Helvetica Neue Light"/>
                <a:ea typeface="Helvetica Neue Light"/>
                <a:cs typeface="Helvetica Neue Light"/>
                <a:sym typeface="Helvetica Neue Light"/>
              </a:rPr>
              <a:t> </a:t>
            </a:r>
            <a:r>
              <a:rPr lang="en-GB" sz="2000">
                <a:solidFill>
                  <a:srgbClr val="674EA7"/>
                </a:solidFill>
                <a:highlight>
                  <a:srgbClr val="E0FF00"/>
                </a:highlight>
                <a:latin typeface="Helvetica Neue Light"/>
                <a:ea typeface="Helvetica Neue Light"/>
                <a:cs typeface="Helvetica Neue Light"/>
                <a:sym typeface="Helvetica Neue Light"/>
              </a:rPr>
              <a:t>return</a:t>
            </a:r>
            <a:r>
              <a:rPr lang="en-GB" sz="2000">
                <a:highlight>
                  <a:srgbClr val="E0FF00"/>
                </a:highlight>
                <a:latin typeface="Helvetica Neue Light"/>
                <a:ea typeface="Helvetica Neue Light"/>
                <a:cs typeface="Helvetica Neue Light"/>
                <a:sym typeface="Helvetica Neue Light"/>
              </a:rPr>
              <a:t>, obteniendo el valor cuando la función es llamada</a:t>
            </a:r>
            <a:endParaRPr sz="2000">
              <a:highlight>
                <a:srgbClr val="E0FF00"/>
              </a:highlight>
              <a:latin typeface="Didact Gothic"/>
              <a:ea typeface="Didact Gothic"/>
              <a:cs typeface="Didact Gothic"/>
              <a:sym typeface="Didact Gothic"/>
            </a:endParaRPr>
          </a:p>
        </p:txBody>
      </p:sp>
      <p:sp>
        <p:nvSpPr>
          <p:cNvPr id="310" name="Google Shape;310;p45"/>
          <p:cNvSpPr txBox="1"/>
          <p:nvPr/>
        </p:nvSpPr>
        <p:spPr>
          <a:xfrm>
            <a:off x="703700" y="355024"/>
            <a:ext cx="7602300" cy="7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RESULTADO DE UNA FUNCIÓN</a:t>
            </a:r>
            <a:endParaRPr i="1" sz="4500">
              <a:latin typeface="Anton"/>
              <a:ea typeface="Anton"/>
              <a:cs typeface="Anton"/>
              <a:sym typeface="Anton"/>
            </a:endParaRPr>
          </a:p>
        </p:txBody>
      </p:sp>
      <p:pic>
        <p:nvPicPr>
          <p:cNvPr id="311" name="Google Shape;311;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2" name="Google Shape;312;p45"/>
          <p:cNvSpPr txBox="1"/>
          <p:nvPr/>
        </p:nvSpPr>
        <p:spPr>
          <a:xfrm>
            <a:off x="1198800" y="2784525"/>
            <a:ext cx="6906300" cy="1655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8</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38100" marR="38100" rtl="0" algn="l">
              <a:lnSpc>
                <a:spcPct val="150000"/>
              </a:lnSpc>
              <a:spcBef>
                <a:spcPts val="0"/>
              </a:spcBef>
              <a:spcAft>
                <a:spcPts val="0"/>
              </a:spcAft>
              <a:buClr>
                <a:schemeClr val="dk1"/>
              </a:buClr>
              <a:buSzPts val="1100"/>
              <a:buFont typeface="Arial"/>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6" name="Shape 316"/>
        <p:cNvGrpSpPr/>
        <p:nvPr/>
      </p:nvGrpSpPr>
      <p:grpSpPr>
        <a:xfrm>
          <a:off x="0" y="0"/>
          <a:ext cx="0" cy="0"/>
          <a:chOff x="0" y="0"/>
          <a:chExt cx="0" cy="0"/>
        </a:xfrm>
      </p:grpSpPr>
      <p:sp>
        <p:nvSpPr>
          <p:cNvPr id="317" name="Google Shape;317;p46"/>
          <p:cNvSpPr txBox="1"/>
          <p:nvPr/>
        </p:nvSpPr>
        <p:spPr>
          <a:xfrm>
            <a:off x="6332100" y="431250"/>
            <a:ext cx="2811900" cy="157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EJEMPLO APLICADO: CALCULADORA</a:t>
            </a:r>
            <a:endParaRPr i="1" sz="4000">
              <a:latin typeface="Anton"/>
              <a:ea typeface="Anton"/>
              <a:cs typeface="Anton"/>
              <a:sym typeface="Anton"/>
            </a:endParaRPr>
          </a:p>
        </p:txBody>
      </p:sp>
      <p:sp>
        <p:nvSpPr>
          <p:cNvPr id="318" name="Google Shape;318;p46"/>
          <p:cNvSpPr txBox="1"/>
          <p:nvPr/>
        </p:nvSpPr>
        <p:spPr>
          <a:xfrm>
            <a:off x="0" y="0"/>
            <a:ext cx="6332100" cy="5143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calculadora</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operacion</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switch</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operacion</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case</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case</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case</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case</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default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0</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calculadora</a:t>
            </a:r>
            <a:r>
              <a:rPr lang="en-GB" sz="1200">
                <a:solidFill>
                  <a:srgbClr val="F8F8F2"/>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10</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6272A4"/>
              </a:solidFill>
              <a:latin typeface="Courier New"/>
              <a:ea typeface="Courier New"/>
              <a:cs typeface="Courier New"/>
              <a:sym typeface="Courier New"/>
            </a:endParaRPr>
          </a:p>
          <a:p>
            <a:pPr indent="0" lvl="0" marL="38100" marR="38100" rtl="0" algn="l">
              <a:lnSpc>
                <a:spcPct val="150000"/>
              </a:lnSpc>
              <a:spcBef>
                <a:spcPts val="0"/>
              </a:spcBef>
              <a:spcAft>
                <a:spcPts val="0"/>
              </a:spcAft>
              <a:buClr>
                <a:schemeClr val="dk1"/>
              </a:buClr>
              <a:buSzPts val="1100"/>
              <a:buFont typeface="Arial"/>
              <a:buNone/>
            </a:pPr>
            <a:r>
              <a:t/>
            </a:r>
            <a:endParaRPr i="1" sz="1200">
              <a:solidFill>
                <a:srgbClr val="AEAEAE"/>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C678DD"/>
              </a:solidFill>
              <a:latin typeface="Courier New"/>
              <a:ea typeface="Courier New"/>
              <a:cs typeface="Courier New"/>
              <a:sym typeface="Courier New"/>
            </a:endParaRPr>
          </a:p>
        </p:txBody>
      </p:sp>
      <p:pic>
        <p:nvPicPr>
          <p:cNvPr id="319" name="Google Shape;319;p46"/>
          <p:cNvPicPr preferRelativeResize="0"/>
          <p:nvPr/>
        </p:nvPicPr>
        <p:blipFill>
          <a:blip r:embed="rId3">
            <a:alphaModFix/>
          </a:blip>
          <a:stretch>
            <a:fillRect/>
          </a:stretch>
        </p:blipFill>
        <p:spPr>
          <a:xfrm>
            <a:off x="7957475" y="474377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3" name="Shape 323"/>
        <p:cNvGrpSpPr/>
        <p:nvPr/>
      </p:nvGrpSpPr>
      <p:grpSpPr>
        <a:xfrm>
          <a:off x="0" y="0"/>
          <a:ext cx="0" cy="0"/>
          <a:chOff x="0" y="0"/>
          <a:chExt cx="0" cy="0"/>
        </a:xfrm>
      </p:grpSpPr>
      <p:sp>
        <p:nvSpPr>
          <p:cNvPr id="324" name="Google Shape;324;p47"/>
          <p:cNvSpPr txBox="1"/>
          <p:nvPr/>
        </p:nvSpPr>
        <p:spPr>
          <a:xfrm>
            <a:off x="1785600" y="2077200"/>
            <a:ext cx="5572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25" name="Google Shape;325;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26" name="Google Shape;326;p4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4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49"/>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VARIABLES LOCALES Y GLOBALES</a:t>
            </a:r>
            <a:endParaRPr i="1" sz="3600">
              <a:solidFill>
                <a:srgbClr val="E0FF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nvSpPr>
        <p:spPr>
          <a:xfrm>
            <a:off x="1671825" y="44042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DEFINICIÓN</a:t>
            </a:r>
            <a:endParaRPr i="1" sz="4500">
              <a:latin typeface="Anton"/>
              <a:ea typeface="Anton"/>
              <a:cs typeface="Anton"/>
              <a:sym typeface="Anton"/>
            </a:endParaRPr>
          </a:p>
        </p:txBody>
      </p:sp>
      <p:pic>
        <p:nvPicPr>
          <p:cNvPr id="342" name="Google Shape;342;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3" name="Google Shape;343;p50"/>
          <p:cNvSpPr txBox="1"/>
          <p:nvPr/>
        </p:nvSpPr>
        <p:spPr>
          <a:xfrm>
            <a:off x="1014000" y="1630150"/>
            <a:ext cx="7116000" cy="196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chemeClr val="dk1"/>
                </a:solidFill>
                <a:highlight>
                  <a:srgbClr val="FFFFFF"/>
                </a:highlight>
                <a:latin typeface="Helvetica Neue Light"/>
                <a:ea typeface="Helvetica Neue Light"/>
                <a:cs typeface="Helvetica Neue Light"/>
                <a:sym typeface="Helvetica Neue Light"/>
              </a:rPr>
              <a:t>El ámbito de una variable (llamado "scope" en inglés), es la zona del programa en la que se define la variable, el contexto al que pertenece la misma dentro de un algoritmo.</a:t>
            </a:r>
            <a:endParaRPr sz="22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chemeClr val="dk1"/>
                </a:solidFill>
                <a:highlight>
                  <a:srgbClr val="E0FF00"/>
                </a:highlight>
                <a:latin typeface="Helvetica Neue Light"/>
                <a:ea typeface="Helvetica Neue Light"/>
                <a:cs typeface="Helvetica Neue Light"/>
                <a:sym typeface="Helvetica Neue Light"/>
              </a:rPr>
              <a:t>JavaScript define dos ámbitos para las variables: global y local.</a:t>
            </a:r>
            <a:endParaRPr i="1" sz="2200">
              <a:solidFill>
                <a:schemeClr val="dk1"/>
              </a:solidFill>
              <a:highlight>
                <a:srgbClr val="E0FF00"/>
              </a:highlight>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nvSpPr>
        <p:spPr>
          <a:xfrm>
            <a:off x="1671825" y="17337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VARIABLES LOCALES</a:t>
            </a:r>
            <a:endParaRPr i="1" sz="4500">
              <a:latin typeface="Anton"/>
              <a:ea typeface="Anton"/>
              <a:cs typeface="Anton"/>
              <a:sym typeface="Anton"/>
            </a:endParaRPr>
          </a:p>
        </p:txBody>
      </p:sp>
      <p:pic>
        <p:nvPicPr>
          <p:cNvPr id="349" name="Google Shape;349;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0" name="Google Shape;350;p51"/>
          <p:cNvSpPr txBox="1"/>
          <p:nvPr/>
        </p:nvSpPr>
        <p:spPr>
          <a:xfrm>
            <a:off x="389550" y="1034625"/>
            <a:ext cx="8364900" cy="125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Cuando definimos una variable dentro de una función o bloque es una variable local</a:t>
            </a:r>
            <a:r>
              <a:rPr lang="en-GB" sz="2000">
                <a:solidFill>
                  <a:schemeClr val="dk1"/>
                </a:solidFill>
                <a:highlight>
                  <a:srgbClr val="FFFFFF"/>
                </a:highlight>
                <a:latin typeface="Helvetica Neue Light"/>
                <a:ea typeface="Helvetica Neue Light"/>
                <a:cs typeface="Helvetica Neue Light"/>
                <a:sym typeface="Helvetica Neue Light"/>
              </a:rPr>
              <a:t>, la misma existirá sólamente durante la ejecución de esa </a:t>
            </a:r>
            <a:r>
              <a:rPr lang="en-GB" sz="2000">
                <a:solidFill>
                  <a:schemeClr val="dk1"/>
                </a:solidFill>
                <a:highlight>
                  <a:srgbClr val="FFFFFF"/>
                </a:highlight>
                <a:latin typeface="Helvetica Neue Light"/>
                <a:ea typeface="Helvetica Neue Light"/>
                <a:cs typeface="Helvetica Neue Light"/>
                <a:sym typeface="Helvetica Neue Light"/>
              </a:rPr>
              <a:t>sección</a:t>
            </a:r>
            <a:r>
              <a:rPr lang="en-GB" sz="2000">
                <a:solidFill>
                  <a:schemeClr val="dk1"/>
                </a:solidFill>
                <a:highlight>
                  <a:srgbClr val="FFFFFF"/>
                </a:highlight>
                <a:latin typeface="Helvetica Neue Light"/>
                <a:ea typeface="Helvetica Neue Light"/>
                <a:cs typeface="Helvetica Neue Light"/>
                <a:sym typeface="Helvetica Neue Light"/>
              </a:rPr>
              <a:t>. Si queremos utilizarla por fuera, la variable no existirá para JS.</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351" name="Google Shape;351;p51"/>
          <p:cNvSpPr txBox="1"/>
          <p:nvPr/>
        </p:nvSpPr>
        <p:spPr>
          <a:xfrm>
            <a:off x="522300" y="2382500"/>
            <a:ext cx="8099400" cy="1972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//No se puede acceder a la variable resultado fuera del bloque</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(resultado);</a:t>
            </a:r>
            <a:endParaRPr sz="160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p:txBody>
      </p:sp>
      <p:pic>
        <p:nvPicPr>
          <p:cNvPr id="352" name="Google Shape;352;p51"/>
          <p:cNvPicPr preferRelativeResize="0"/>
          <p:nvPr/>
        </p:nvPicPr>
        <p:blipFill>
          <a:blip r:embed="rId4">
            <a:alphaModFix/>
          </a:blip>
          <a:stretch>
            <a:fillRect/>
          </a:stretch>
        </p:blipFill>
        <p:spPr>
          <a:xfrm>
            <a:off x="1856375" y="4244150"/>
            <a:ext cx="6572250" cy="314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nvSpPr>
        <p:spPr>
          <a:xfrm>
            <a:off x="1671825" y="23650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VARIABLES GLOBALES</a:t>
            </a:r>
            <a:endParaRPr i="1" sz="4500">
              <a:latin typeface="Anton"/>
              <a:ea typeface="Anton"/>
              <a:cs typeface="Anton"/>
              <a:sym typeface="Anton"/>
            </a:endParaRPr>
          </a:p>
        </p:txBody>
      </p:sp>
      <p:sp>
        <p:nvSpPr>
          <p:cNvPr id="358" name="Google Shape;358;p52"/>
          <p:cNvSpPr txBox="1"/>
          <p:nvPr/>
        </p:nvSpPr>
        <p:spPr>
          <a:xfrm>
            <a:off x="869325" y="2165200"/>
            <a:ext cx="7657800" cy="2536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0</a:t>
            </a:r>
            <a:endParaRPr sz="1600">
              <a:solidFill>
                <a:srgbClr val="BD93F9"/>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6</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//Se puede acceder a la variable resultado porque es global</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(resultado);</a:t>
            </a:r>
            <a:endParaRPr sz="160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p:txBody>
      </p:sp>
      <p:sp>
        <p:nvSpPr>
          <p:cNvPr id="359" name="Google Shape;359;p52"/>
          <p:cNvSpPr txBox="1"/>
          <p:nvPr/>
        </p:nvSpPr>
        <p:spPr>
          <a:xfrm>
            <a:off x="389550" y="917075"/>
            <a:ext cx="8364900" cy="134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Si una variable se declara fuera de cualquier función o bloque, automáticamente se transforma en variable global</a:t>
            </a:r>
            <a:r>
              <a:rPr lang="en-GB" sz="2000">
                <a:solidFill>
                  <a:schemeClr val="dk1"/>
                </a:solidFill>
                <a:highlight>
                  <a:srgbClr val="FFFFFF"/>
                </a:highlight>
                <a:latin typeface="Helvetica Neue Light"/>
                <a:ea typeface="Helvetica Neue Light"/>
                <a:cs typeface="Helvetica Neue Light"/>
                <a:sym typeface="Helvetica Neue Light"/>
              </a:rPr>
              <a:t>, independientemente de si se define utilizando la palabra reservada var, o no.</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360" name="Google Shape;360;p52"/>
          <p:cNvPicPr preferRelativeResize="0"/>
          <p:nvPr/>
        </p:nvPicPr>
        <p:blipFill>
          <a:blip r:embed="rId3">
            <a:alphaModFix/>
          </a:blip>
          <a:stretch>
            <a:fillRect/>
          </a:stretch>
        </p:blipFill>
        <p:spPr>
          <a:xfrm>
            <a:off x="7809850" y="4701700"/>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53"/>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FUNCIONES </a:t>
            </a:r>
            <a:r>
              <a:rPr i="1" lang="en-GB" sz="3600">
                <a:solidFill>
                  <a:srgbClr val="E0FF00"/>
                </a:solidFill>
                <a:latin typeface="Anton"/>
                <a:ea typeface="Anton"/>
                <a:cs typeface="Anton"/>
                <a:sym typeface="Anton"/>
              </a:rPr>
              <a:t>ANÓNIMAS</a:t>
            </a:r>
            <a:r>
              <a:rPr i="1" lang="en-GB" sz="3600">
                <a:solidFill>
                  <a:srgbClr val="E0FF00"/>
                </a:solidFill>
                <a:latin typeface="Anton"/>
                <a:ea typeface="Anton"/>
                <a:cs typeface="Anton"/>
                <a:sym typeface="Anton"/>
              </a:rPr>
              <a:t> </a:t>
            </a:r>
            <a:endParaRPr i="1" sz="3600">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Y FUNCIONES FLECHA</a:t>
            </a:r>
            <a:endParaRPr i="1" sz="3600">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PROGRAMACIÓN CON FUNCIONES</a:t>
            </a:r>
            <a:endParaRPr b="0" i="1" sz="3600" u="none" cap="none" strike="noStrike">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4</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4"/>
          <p:cNvSpPr txBox="1"/>
          <p:nvPr/>
        </p:nvSpPr>
        <p:spPr>
          <a:xfrm>
            <a:off x="1738950" y="7873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sp>
        <p:nvSpPr>
          <p:cNvPr id="371" name="Google Shape;371;p54"/>
          <p:cNvSpPr txBox="1"/>
          <p:nvPr/>
        </p:nvSpPr>
        <p:spPr>
          <a:xfrm>
            <a:off x="541650" y="2492850"/>
            <a:ext cx="8060700" cy="17250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100">
                <a:solidFill>
                  <a:srgbClr val="6272A4"/>
                </a:solidFill>
                <a:highlight>
                  <a:srgbClr val="282A36"/>
                </a:highlight>
                <a:latin typeface="Courier New"/>
                <a:ea typeface="Courier New"/>
                <a:cs typeface="Courier New"/>
                <a:sym typeface="Courier New"/>
              </a:rPr>
              <a:t>//</a:t>
            </a:r>
            <a:r>
              <a:rPr lang="en-GB" sz="1100">
                <a:solidFill>
                  <a:srgbClr val="6272A4"/>
                </a:solidFill>
                <a:highlight>
                  <a:srgbClr val="282A36"/>
                </a:highlight>
                <a:latin typeface="Courier New"/>
                <a:ea typeface="Courier New"/>
                <a:cs typeface="Courier New"/>
                <a:sym typeface="Courier New"/>
              </a:rPr>
              <a:t>Generalmente</a:t>
            </a:r>
            <a:r>
              <a:rPr lang="en-GB" sz="1100">
                <a:solidFill>
                  <a:srgbClr val="6272A4"/>
                </a:solidFill>
                <a:highlight>
                  <a:srgbClr val="282A36"/>
                </a:highlight>
                <a:latin typeface="Courier New"/>
                <a:ea typeface="Courier New"/>
                <a:cs typeface="Courier New"/>
                <a:sym typeface="Courier New"/>
              </a:rPr>
              <a:t>, las funciones anónimas se </a:t>
            </a:r>
            <a:r>
              <a:rPr lang="en-GB" sz="1100">
                <a:solidFill>
                  <a:srgbClr val="6272A4"/>
                </a:solidFill>
                <a:highlight>
                  <a:srgbClr val="282A36"/>
                </a:highlight>
                <a:latin typeface="Courier New"/>
                <a:ea typeface="Courier New"/>
                <a:cs typeface="Courier New"/>
                <a:sym typeface="Courier New"/>
              </a:rPr>
              <a:t>asignan</a:t>
            </a:r>
            <a:r>
              <a:rPr lang="en-GB" sz="1100">
                <a:solidFill>
                  <a:srgbClr val="6272A4"/>
                </a:solidFill>
                <a:highlight>
                  <a:srgbClr val="282A36"/>
                </a:highlight>
                <a:latin typeface="Courier New"/>
                <a:ea typeface="Courier New"/>
                <a:cs typeface="Courier New"/>
                <a:sym typeface="Courier New"/>
              </a:rPr>
              <a:t> a variables declaradas como constantes</a:t>
            </a:r>
            <a:endParaRPr sz="1100">
              <a:solidFill>
                <a:srgbClr val="6272A4"/>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FF79C6"/>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p:txBody>
      </p:sp>
      <p:sp>
        <p:nvSpPr>
          <p:cNvPr id="372" name="Google Shape;372;p54"/>
          <p:cNvSpPr txBox="1"/>
          <p:nvPr/>
        </p:nvSpPr>
        <p:spPr>
          <a:xfrm>
            <a:off x="389550" y="896775"/>
            <a:ext cx="8364900" cy="134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Una </a:t>
            </a:r>
            <a:r>
              <a:rPr lang="en-GB" sz="2000">
                <a:solidFill>
                  <a:schemeClr val="dk1"/>
                </a:solidFill>
                <a:highlight>
                  <a:srgbClr val="E0FF00"/>
                </a:highlight>
                <a:latin typeface="Helvetica Neue Light"/>
                <a:ea typeface="Helvetica Neue Light"/>
                <a:cs typeface="Helvetica Neue Light"/>
                <a:sym typeface="Helvetica Neue Light"/>
              </a:rPr>
              <a:t>función anónima es una función que se define sin nombre y se utiliza para ser pasadas como parámetros </a:t>
            </a:r>
            <a:r>
              <a:rPr lang="en-GB" sz="2000">
                <a:solidFill>
                  <a:schemeClr val="dk1"/>
                </a:solidFill>
                <a:highlight>
                  <a:srgbClr val="E0FF00"/>
                </a:highlight>
                <a:latin typeface="Helvetica Neue Light"/>
                <a:ea typeface="Helvetica Neue Light"/>
                <a:cs typeface="Helvetica Neue Light"/>
                <a:sym typeface="Helvetica Neue Light"/>
              </a:rPr>
              <a:t>o asignada a variable</a:t>
            </a:r>
            <a:r>
              <a:rPr lang="en-GB" sz="2000">
                <a:solidFill>
                  <a:schemeClr val="dk1"/>
                </a:solidFill>
                <a:latin typeface="Helvetica Neue Light"/>
                <a:ea typeface="Helvetica Neue Light"/>
                <a:cs typeface="Helvetica Neue Light"/>
                <a:sym typeface="Helvetica Neue Light"/>
              </a:rPr>
              <a:t>. En el caso de asignarla a una variable, </a:t>
            </a:r>
            <a:r>
              <a:rPr lang="en-GB" sz="2000">
                <a:solidFill>
                  <a:schemeClr val="dk1"/>
                </a:solidFill>
                <a:latin typeface="Helvetica Neue Light"/>
                <a:ea typeface="Helvetica Neue Light"/>
                <a:cs typeface="Helvetica Neue Light"/>
                <a:sym typeface="Helvetica Neue Light"/>
              </a:rPr>
              <a:t>pueden</a:t>
            </a:r>
            <a:r>
              <a:rPr lang="en-GB" sz="2000">
                <a:solidFill>
                  <a:schemeClr val="dk1"/>
                </a:solidFill>
                <a:latin typeface="Helvetica Neue Light"/>
                <a:ea typeface="Helvetica Neue Light"/>
                <a:cs typeface="Helvetica Neue Light"/>
                <a:sym typeface="Helvetica Neue Light"/>
              </a:rPr>
              <a:t> llamar usando el identificador de la variable declarada</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373" name="Google Shape;373;p54"/>
          <p:cNvPicPr preferRelativeResize="0"/>
          <p:nvPr/>
        </p:nvPicPr>
        <p:blipFill>
          <a:blip r:embed="rId3">
            <a:alphaModFix/>
          </a:blip>
          <a:stretch>
            <a:fillRect/>
          </a:stretch>
        </p:blipFill>
        <p:spPr>
          <a:xfrm>
            <a:off x="7809850" y="4701700"/>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nvSpPr>
        <p:spPr>
          <a:xfrm>
            <a:off x="1671825" y="23650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FLECHA</a:t>
            </a:r>
            <a:endParaRPr i="1" sz="4500">
              <a:latin typeface="Anton"/>
              <a:ea typeface="Anton"/>
              <a:cs typeface="Anton"/>
              <a:sym typeface="Anton"/>
            </a:endParaRPr>
          </a:p>
        </p:txBody>
      </p:sp>
      <p:sp>
        <p:nvSpPr>
          <p:cNvPr id="379" name="Google Shape;379;p55"/>
          <p:cNvSpPr txBox="1"/>
          <p:nvPr/>
        </p:nvSpPr>
        <p:spPr>
          <a:xfrm>
            <a:off x="467475" y="2785000"/>
            <a:ext cx="8074800" cy="1916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//Si es una función de una sola </a:t>
            </a:r>
            <a:r>
              <a:rPr lang="en-GB" sz="1200">
                <a:solidFill>
                  <a:srgbClr val="6272A4"/>
                </a:solidFill>
                <a:latin typeface="Courier New"/>
                <a:ea typeface="Courier New"/>
                <a:cs typeface="Courier New"/>
                <a:sym typeface="Courier New"/>
              </a:rPr>
              <a:t>línea</a:t>
            </a:r>
            <a:r>
              <a:rPr lang="en-GB" sz="1200">
                <a:solidFill>
                  <a:srgbClr val="6272A4"/>
                </a:solidFill>
                <a:latin typeface="Courier New"/>
                <a:ea typeface="Courier New"/>
                <a:cs typeface="Courier New"/>
                <a:sym typeface="Courier New"/>
              </a:rPr>
              <a:t> con retorno podemos evitar escribir el cuerpo.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p:txBody>
      </p:sp>
      <p:sp>
        <p:nvSpPr>
          <p:cNvPr id="380" name="Google Shape;380;p55"/>
          <p:cNvSpPr txBox="1"/>
          <p:nvPr/>
        </p:nvSpPr>
        <p:spPr>
          <a:xfrm>
            <a:off x="322425" y="1128075"/>
            <a:ext cx="8364900" cy="134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Identificamos a las funciones flechas como funciones </a:t>
            </a:r>
            <a:r>
              <a:rPr lang="en-GB" sz="2000">
                <a:solidFill>
                  <a:schemeClr val="dk1"/>
                </a:solidFill>
                <a:highlight>
                  <a:srgbClr val="E0FF00"/>
                </a:highlight>
                <a:latin typeface="Helvetica Neue Light"/>
                <a:ea typeface="Helvetica Neue Light"/>
                <a:cs typeface="Helvetica Neue Light"/>
                <a:sym typeface="Helvetica Neue Light"/>
              </a:rPr>
              <a:t>anónimas</a:t>
            </a:r>
            <a:r>
              <a:rPr lang="en-GB" sz="2000">
                <a:solidFill>
                  <a:schemeClr val="dk1"/>
                </a:solidFill>
                <a:highlight>
                  <a:srgbClr val="E0FF00"/>
                </a:highlight>
                <a:latin typeface="Helvetica Neue Light"/>
                <a:ea typeface="Helvetica Neue Light"/>
                <a:cs typeface="Helvetica Neue Light"/>
                <a:sym typeface="Helvetica Neue Light"/>
              </a:rPr>
              <a:t> de sintaxis simplificada.</a:t>
            </a:r>
            <a:r>
              <a:rPr lang="en-GB" sz="2000">
                <a:solidFill>
                  <a:schemeClr val="dk1"/>
                </a:solidFill>
                <a:latin typeface="Helvetica Neue Light"/>
                <a:ea typeface="Helvetica Neue Light"/>
                <a:cs typeface="Helvetica Neue Light"/>
                <a:sym typeface="Helvetica Neue Light"/>
              </a:rPr>
              <a:t>Están</a:t>
            </a:r>
            <a:r>
              <a:rPr lang="en-GB" sz="2000">
                <a:solidFill>
                  <a:schemeClr val="dk1"/>
                </a:solidFill>
                <a:latin typeface="Helvetica Neue Light"/>
                <a:ea typeface="Helvetica Neue Light"/>
                <a:cs typeface="Helvetica Neue Light"/>
                <a:sym typeface="Helvetica Neue Light"/>
              </a:rPr>
              <a:t> disponibles desde la versión ES6 de JavaScript, no usan la palabra </a:t>
            </a:r>
            <a:r>
              <a:rPr lang="en-GB" sz="2000">
                <a:solidFill>
                  <a:srgbClr val="C678DD"/>
                </a:solidFill>
                <a:latin typeface="Helvetica Neue Light"/>
                <a:ea typeface="Helvetica Neue Light"/>
                <a:cs typeface="Helvetica Neue Light"/>
                <a:sym typeface="Helvetica Neue Light"/>
              </a:rPr>
              <a:t>function</a:t>
            </a:r>
            <a:r>
              <a:rPr lang="en-GB" sz="2000">
                <a:latin typeface="Helvetica Neue Light"/>
                <a:ea typeface="Helvetica Neue Light"/>
                <a:cs typeface="Helvetica Neue Light"/>
                <a:sym typeface="Helvetica Neue Light"/>
              </a:rPr>
              <a:t> pero usamos =&gt; (flecha) entre los </a:t>
            </a:r>
            <a:r>
              <a:rPr lang="en-GB" sz="2000">
                <a:latin typeface="Helvetica Neue Light"/>
                <a:ea typeface="Helvetica Neue Light"/>
                <a:cs typeface="Helvetica Neue Light"/>
                <a:sym typeface="Helvetica Neue Light"/>
              </a:rPr>
              <a:t>parámetros</a:t>
            </a:r>
            <a:r>
              <a:rPr lang="en-GB" sz="2000">
                <a:latin typeface="Helvetica Neue Light"/>
                <a:ea typeface="Helvetica Neue Light"/>
                <a:cs typeface="Helvetica Neue Light"/>
                <a:sym typeface="Helvetica Neue Light"/>
              </a:rPr>
              <a:t> y el bloque</a:t>
            </a:r>
            <a:endParaRPr sz="2000">
              <a:solidFill>
                <a:srgbClr val="C678DD"/>
              </a:solidFill>
              <a:latin typeface="Helvetica Neue Light"/>
              <a:ea typeface="Helvetica Neue Light"/>
              <a:cs typeface="Helvetica Neue Light"/>
              <a:sym typeface="Helvetica Neue Light"/>
            </a:endParaRPr>
          </a:p>
        </p:txBody>
      </p:sp>
      <p:pic>
        <p:nvPicPr>
          <p:cNvPr id="381" name="Google Shape;381;p55"/>
          <p:cNvPicPr preferRelativeResize="0"/>
          <p:nvPr/>
        </p:nvPicPr>
        <p:blipFill>
          <a:blip r:embed="rId3">
            <a:alphaModFix/>
          </a:blip>
          <a:stretch>
            <a:fillRect/>
          </a:stretch>
        </p:blipFill>
        <p:spPr>
          <a:xfrm>
            <a:off x="7809850" y="4701700"/>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5" name="Shape 385"/>
        <p:cNvGrpSpPr/>
        <p:nvPr/>
      </p:nvGrpSpPr>
      <p:grpSpPr>
        <a:xfrm>
          <a:off x="0" y="0"/>
          <a:ext cx="0" cy="0"/>
          <a:chOff x="0" y="0"/>
          <a:chExt cx="0" cy="0"/>
        </a:xfrm>
      </p:grpSpPr>
      <p:sp>
        <p:nvSpPr>
          <p:cNvPr id="386" name="Google Shape;386;p56"/>
          <p:cNvSpPr txBox="1"/>
          <p:nvPr/>
        </p:nvSpPr>
        <p:spPr>
          <a:xfrm>
            <a:off x="496200" y="141675"/>
            <a:ext cx="8151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EJEMPLO APLICADO: CALCULAR PRECIO</a:t>
            </a:r>
            <a:endParaRPr i="1" sz="4000">
              <a:latin typeface="Anton"/>
              <a:ea typeface="Anton"/>
              <a:cs typeface="Anton"/>
              <a:sym typeface="Anton"/>
            </a:endParaRPr>
          </a:p>
        </p:txBody>
      </p:sp>
      <p:sp>
        <p:nvSpPr>
          <p:cNvPr id="387" name="Google Shape;387;p56"/>
          <p:cNvSpPr txBox="1"/>
          <p:nvPr/>
        </p:nvSpPr>
        <p:spPr>
          <a:xfrm>
            <a:off x="131450" y="1364850"/>
            <a:ext cx="8914500" cy="2579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suma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a</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b</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b</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resta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a</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b</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b</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//Si una función es una sola </a:t>
            </a:r>
            <a:r>
              <a:rPr lang="en-GB" sz="1200">
                <a:solidFill>
                  <a:srgbClr val="6272A4"/>
                </a:solidFill>
                <a:latin typeface="Courier New"/>
                <a:ea typeface="Courier New"/>
                <a:cs typeface="Courier New"/>
                <a:sym typeface="Courier New"/>
              </a:rPr>
              <a:t>línea</a:t>
            </a:r>
            <a:r>
              <a:rPr lang="en-GB" sz="1200">
                <a:solidFill>
                  <a:srgbClr val="6272A4"/>
                </a:solidFill>
                <a:latin typeface="Courier New"/>
                <a:ea typeface="Courier New"/>
                <a:cs typeface="Courier New"/>
                <a:sym typeface="Courier New"/>
              </a:rPr>
              <a:t> con retorno y un parámetro puede evitar escribir los ()</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iva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x</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x</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0.21</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let</a:t>
            </a:r>
            <a:r>
              <a:rPr lang="en-GB" sz="1300">
                <a:solidFill>
                  <a:srgbClr val="F8F8F2"/>
                </a:solidFill>
                <a:latin typeface="Courier New"/>
                <a:ea typeface="Courier New"/>
                <a:cs typeface="Courier New"/>
                <a:sym typeface="Courier New"/>
              </a:rPr>
              <a:t> precioProducto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500</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let</a:t>
            </a:r>
            <a:r>
              <a:rPr lang="en-GB" sz="1300">
                <a:solidFill>
                  <a:srgbClr val="F8F8F2"/>
                </a:solidFill>
                <a:latin typeface="Courier New"/>
                <a:ea typeface="Courier New"/>
                <a:cs typeface="Courier New"/>
                <a:sym typeface="Courier New"/>
              </a:rPr>
              <a:t> precioDescuento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50</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6272A4"/>
                </a:solidFill>
                <a:latin typeface="Courier New"/>
                <a:ea typeface="Courier New"/>
                <a:cs typeface="Courier New"/>
                <a:sym typeface="Courier New"/>
              </a:rPr>
              <a:t>//Calculo el precioProducto + IVA - precioDescueto</a:t>
            </a:r>
            <a:endParaRPr sz="13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let</a:t>
            </a:r>
            <a:r>
              <a:rPr lang="en-GB" sz="1300">
                <a:solidFill>
                  <a:srgbClr val="F8F8F2"/>
                </a:solidFill>
                <a:latin typeface="Courier New"/>
                <a:ea typeface="Courier New"/>
                <a:cs typeface="Courier New"/>
                <a:sym typeface="Courier New"/>
              </a:rPr>
              <a:t> nuevoPrecio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resta</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suma</a:t>
            </a:r>
            <a:r>
              <a:rPr lang="en-GB" sz="1300">
                <a:solidFill>
                  <a:srgbClr val="F8F8F2"/>
                </a:solidFill>
                <a:latin typeface="Courier New"/>
                <a:ea typeface="Courier New"/>
                <a:cs typeface="Courier New"/>
                <a:sym typeface="Courier New"/>
              </a:rPr>
              <a:t>(precioProducto, </a:t>
            </a:r>
            <a:r>
              <a:rPr lang="en-GB" sz="1300">
                <a:solidFill>
                  <a:srgbClr val="50FA7B"/>
                </a:solidFill>
                <a:latin typeface="Courier New"/>
                <a:ea typeface="Courier New"/>
                <a:cs typeface="Courier New"/>
                <a:sym typeface="Courier New"/>
              </a:rPr>
              <a:t>iva</a:t>
            </a:r>
            <a:r>
              <a:rPr lang="en-GB" sz="1300">
                <a:solidFill>
                  <a:srgbClr val="F8F8F2"/>
                </a:solidFill>
                <a:latin typeface="Courier New"/>
                <a:ea typeface="Courier New"/>
                <a:cs typeface="Courier New"/>
                <a:sym typeface="Courier New"/>
              </a:rPr>
              <a:t>(precioProducto)),</a:t>
            </a:r>
            <a:r>
              <a:rPr lang="en-GB" sz="1300">
                <a:solidFill>
                  <a:srgbClr val="F8F8F2"/>
                </a:solidFill>
                <a:latin typeface="Courier New"/>
                <a:ea typeface="Courier New"/>
                <a:cs typeface="Courier New"/>
                <a:sym typeface="Courier New"/>
              </a:rPr>
              <a:t> </a:t>
            </a:r>
            <a:r>
              <a:rPr lang="en-GB" sz="1300">
                <a:solidFill>
                  <a:srgbClr val="F8F8F2"/>
                </a:solidFill>
                <a:latin typeface="Courier New"/>
                <a:ea typeface="Courier New"/>
                <a:cs typeface="Courier New"/>
                <a:sym typeface="Courier New"/>
              </a:rPr>
              <a:t>precioDescuento);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(nuevoPrecio);</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6272A4"/>
              </a:solidFill>
              <a:latin typeface="Courier New"/>
              <a:ea typeface="Courier New"/>
              <a:cs typeface="Courier New"/>
              <a:sym typeface="Courier New"/>
            </a:endParaRPr>
          </a:p>
          <a:p>
            <a:pPr indent="0" lvl="0" marL="38100" marR="38100" rtl="0" algn="l">
              <a:lnSpc>
                <a:spcPct val="150000"/>
              </a:lnSpc>
              <a:spcBef>
                <a:spcPts val="0"/>
              </a:spcBef>
              <a:spcAft>
                <a:spcPts val="0"/>
              </a:spcAft>
              <a:buClr>
                <a:schemeClr val="dk1"/>
              </a:buClr>
              <a:buSzPts val="1100"/>
              <a:buFont typeface="Arial"/>
              <a:buNone/>
            </a:pPr>
            <a:r>
              <a:t/>
            </a:r>
            <a:endParaRPr i="1">
              <a:solidFill>
                <a:srgbClr val="AEAEAE"/>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C678DD"/>
              </a:solidFill>
              <a:latin typeface="Courier New"/>
              <a:ea typeface="Courier New"/>
              <a:cs typeface="Courier New"/>
              <a:sym typeface="Courier New"/>
            </a:endParaRPr>
          </a:p>
        </p:txBody>
      </p:sp>
      <p:pic>
        <p:nvPicPr>
          <p:cNvPr id="388" name="Google Shape;388;p56"/>
          <p:cNvPicPr preferRelativeResize="0"/>
          <p:nvPr/>
        </p:nvPicPr>
        <p:blipFill>
          <a:blip r:embed="rId3">
            <a:alphaModFix/>
          </a:blip>
          <a:stretch>
            <a:fillRect/>
          </a:stretch>
        </p:blipFill>
        <p:spPr>
          <a:xfrm>
            <a:off x="7957475" y="474377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92" name="Shape 392"/>
        <p:cNvGrpSpPr/>
        <p:nvPr/>
      </p:nvGrpSpPr>
      <p:grpSpPr>
        <a:xfrm>
          <a:off x="0" y="0"/>
          <a:ext cx="0" cy="0"/>
          <a:chOff x="0" y="0"/>
          <a:chExt cx="0" cy="0"/>
        </a:xfrm>
      </p:grpSpPr>
      <p:sp>
        <p:nvSpPr>
          <p:cNvPr id="393" name="Google Shape;393;p5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b="0" i="1" sz="3600" u="none" cap="none" strike="noStrike">
              <a:solidFill>
                <a:srgbClr val="121212"/>
              </a:solidFill>
              <a:latin typeface="Anton"/>
              <a:ea typeface="Anton"/>
              <a:cs typeface="Anton"/>
              <a:sym typeface="Anton"/>
            </a:endParaRPr>
          </a:p>
        </p:txBody>
      </p:sp>
      <p:pic>
        <p:nvPicPr>
          <p:cNvPr id="394" name="Google Shape;394;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95" name="Google Shape;395;p5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SIMULADOR INTERACTIVO</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401" name="Google Shape;401;p58"/>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Empieza a armar la estructura inicial de tu proyecto integrador.</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02" name="Google Shape;402;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3" name="Google Shape;403;p58"/>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04" name="Google Shape;404;p58"/>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4</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aphicFrame>
        <p:nvGraphicFramePr>
          <p:cNvPr id="409" name="Google Shape;409;p59"/>
          <p:cNvGraphicFramePr/>
          <p:nvPr/>
        </p:nvGraphicFramePr>
        <p:xfrm>
          <a:off x="153263" y="344100"/>
          <a:ext cx="3000000" cy="3000000"/>
        </p:xfrm>
        <a:graphic>
          <a:graphicData uri="http://schemas.openxmlformats.org/drawingml/2006/table">
            <a:tbl>
              <a:tblPr>
                <a:noFill/>
                <a:tableStyleId>{FFDD1B40-47E1-435C-ACC0-C419D64C134C}</a:tableStyleId>
              </a:tblPr>
              <a:tblGrid>
                <a:gridCol w="2945825"/>
                <a:gridCol w="3822275"/>
                <a:gridCol w="2069375"/>
              </a:tblGrid>
              <a:tr h="82017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SIMULADOR INTERACTIVO</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18130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a:latin typeface="Helvetica Neue Light"/>
                          <a:ea typeface="Helvetica Neue Light"/>
                          <a:cs typeface="Helvetica Neue Light"/>
                          <a:sym typeface="Helvetica Neue Light"/>
                        </a:rPr>
                        <a:t>Algunos criterios a tener en cuenta para seleccionar un proceso a simular por primera vez son: </a:t>
                      </a:r>
                      <a:endParaRPr sz="1600">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n-GB" sz="1600">
                          <a:latin typeface="Helvetica Neue Light"/>
                          <a:ea typeface="Helvetica Neue Light"/>
                          <a:cs typeface="Helvetica Neue Light"/>
                          <a:sym typeface="Helvetica Neue Light"/>
                        </a:rPr>
                        <a:t>“ELEGIR UN PROCESO BIEN CONOCIDO” :  Si conozco una situación que implique adquirir cierta información y estoy bien familiarizado en “cómo se hace” es más fácil traducir la solución a un lenguaje de programación.</a:t>
                      </a:r>
                      <a:endParaRPr sz="1600">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n-GB" sz="1600">
                          <a:latin typeface="Helvetica Neue Light"/>
                          <a:ea typeface="Helvetica Neue Light"/>
                          <a:cs typeface="Helvetica Neue Light"/>
                          <a:sym typeface="Helvetica Neue Light"/>
                        </a:rPr>
                        <a:t>“ELEGIR UN PROCESO QUE ME RESULTE INTERESANTE” : Si me siento motivado sobre el tema, es más llevadero enfrentar los retos de desarrollo e interpretación: Antes de programar existe la etapa de relevamiento y análisis que me permite identificar cómo solucionar el proceso.</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bl>
          </a:graphicData>
        </a:graphic>
      </p:graphicFrame>
      <p:pic>
        <p:nvPicPr>
          <p:cNvPr id="410" name="Google Shape;410;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1" name="Google Shape;411;p59"/>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aphicFrame>
        <p:nvGraphicFramePr>
          <p:cNvPr id="416" name="Google Shape;416;p60"/>
          <p:cNvGraphicFramePr/>
          <p:nvPr/>
        </p:nvGraphicFramePr>
        <p:xfrm>
          <a:off x="153263" y="82925"/>
          <a:ext cx="3000000" cy="3000000"/>
        </p:xfrm>
        <a:graphic>
          <a:graphicData uri="http://schemas.openxmlformats.org/drawingml/2006/table">
            <a:tbl>
              <a:tblPr>
                <a:noFill/>
                <a:tableStyleId>{FFDD1B40-47E1-435C-ACC0-C419D64C134C}</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SIMULADOR INTERACTIVO</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4238575">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Con los conocimientos vistos hasta el momento, empezarás a armar la estructura inicial de tu proyecto integrador.</a:t>
                      </a:r>
                      <a:r>
                        <a:rPr b="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A partir de los ejemplos mostrados la primera clase, deberás: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Pensar el alcance de tu proyecto: ¿usarás un cotizador de seguros? ¿un simulador de créditos? ¿un simulador personalizado?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Armar la estructura HTML del proyecto.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Incorporar al menos un prompt para pedir un dato y luego mostrarlo mediante alert realizando alguna operación.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Utilizar funciones para realizar esas operaciones.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que emplee funciones para resolver el procesamiento principal del simulador</a:t>
                      </a:r>
                      <a:endParaRPr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t>&gt;&gt;Ejemplo:</a:t>
                      </a:r>
                      <a:endParaRPr b="1" u="none" cap="none" strike="noStrike"/>
                    </a:p>
                    <a:p>
                      <a:pPr indent="0" lvl="0" marL="0" marR="0" rtl="0" algn="l">
                        <a:lnSpc>
                          <a:spcPct val="100000"/>
                        </a:lnSpc>
                        <a:spcBef>
                          <a:spcPts val="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Calcular costo total de productos y/o servicios seleccionados por el usuario.</a:t>
                      </a:r>
                      <a:endParaRPr>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Calcular pagos en cuotas sobre un monto determinado.</a:t>
                      </a:r>
                      <a:endParaRPr>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Calcular valor final de un producto seleccionado en función de impuestos y descuentos.</a:t>
                      </a:r>
                      <a:endParaRPr>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Calcular tiempo de espera promedio en relación a la cantidad de turnos registrados.</a:t>
                      </a:r>
                      <a:endParaRPr>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Calcular edad promedio de personas registradas.</a:t>
                      </a:r>
                      <a:endParaRPr>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Calcular nota final de alumnos ingresados.</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17" name="Google Shape;417;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8" name="Google Shape;418;p60"/>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7E3"/>
        </a:solidFill>
      </p:bgPr>
    </p:bg>
    <p:spTree>
      <p:nvGrpSpPr>
        <p:cNvPr id="422" name="Shape 422"/>
        <p:cNvGrpSpPr/>
        <p:nvPr/>
      </p:nvGrpSpPr>
      <p:grpSpPr>
        <a:xfrm>
          <a:off x="0" y="0"/>
          <a:ext cx="0" cy="0"/>
          <a:chOff x="0" y="0"/>
          <a:chExt cx="0" cy="0"/>
        </a:xfrm>
      </p:grpSpPr>
      <p:sp>
        <p:nvSpPr>
          <p:cNvPr id="423" name="Google Shape;423;p61"/>
          <p:cNvSpPr txBox="1"/>
          <p:nvPr/>
        </p:nvSpPr>
        <p:spPr>
          <a:xfrm>
            <a:off x="1871575" y="2461175"/>
            <a:ext cx="5400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chemeClr val="dk1"/>
                </a:solidFill>
                <a:latin typeface="Anton"/>
                <a:ea typeface="Anton"/>
                <a:cs typeface="Anton"/>
                <a:sym typeface="Anton"/>
              </a:rPr>
              <a:t>FUNCIONES RELACIONADAS</a:t>
            </a:r>
            <a:endParaRPr i="1" sz="40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solidFill>
                <a:schemeClr val="dk1"/>
              </a:solidFill>
              <a:latin typeface="Anton"/>
              <a:ea typeface="Anton"/>
              <a:cs typeface="Anton"/>
              <a:sym typeface="Anton"/>
            </a:endParaRPr>
          </a:p>
        </p:txBody>
      </p:sp>
      <p:sp>
        <p:nvSpPr>
          <p:cNvPr id="424" name="Google Shape;424;p61"/>
          <p:cNvSpPr txBox="1"/>
          <p:nvPr/>
        </p:nvSpPr>
        <p:spPr>
          <a:xfrm>
            <a:off x="938113" y="3774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4000"/>
              <a:buFont typeface="Arial"/>
              <a:buNone/>
            </a:pPr>
            <a:r>
              <a:rPr lang="en-GB" sz="2000">
                <a:solidFill>
                  <a:schemeClr val="dk1"/>
                </a:solidFill>
                <a:latin typeface="Helvetica Neue Light"/>
                <a:ea typeface="Helvetica Neue Light"/>
                <a:cs typeface="Helvetica Neue Light"/>
                <a:sym typeface="Helvetica Neue Light"/>
              </a:rPr>
              <a:t>Define tres funciones cuyas llamadas secuenciales resuelvan un proceso complejo.</a:t>
            </a:r>
            <a:endParaRPr sz="20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25" name="Google Shape;425;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6" name="Google Shape;426;p61"/>
          <p:cNvPicPr preferRelativeResize="0"/>
          <p:nvPr/>
        </p:nvPicPr>
        <p:blipFill rotWithShape="1">
          <a:blip r:embed="rId4">
            <a:alphaModFix/>
          </a:blip>
          <a:srcRect b="0" l="0" r="0" t="0"/>
          <a:stretch/>
        </p:blipFill>
        <p:spPr>
          <a:xfrm>
            <a:off x="3928700" y="985675"/>
            <a:ext cx="1286650" cy="12895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aphicFrame>
        <p:nvGraphicFramePr>
          <p:cNvPr id="431" name="Google Shape;431;p62"/>
          <p:cNvGraphicFramePr/>
          <p:nvPr/>
        </p:nvGraphicFramePr>
        <p:xfrm>
          <a:off x="86675" y="228600"/>
          <a:ext cx="3000000" cy="3000000"/>
        </p:xfrm>
        <a:graphic>
          <a:graphicData uri="http://schemas.openxmlformats.org/drawingml/2006/table">
            <a:tbl>
              <a:tblPr>
                <a:noFill/>
                <a:tableStyleId>{FFDD1B40-47E1-435C-ACC0-C419D64C134C}</a:tableStyleId>
              </a:tblPr>
              <a:tblGrid>
                <a:gridCol w="2908150"/>
                <a:gridCol w="3773425"/>
                <a:gridCol w="2042925"/>
              </a:tblGrid>
              <a:tr h="6130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FUNCIONES RELACIONADAS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r>
              <a:tr h="105710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código fuente en JavaScript, </a:t>
                      </a:r>
                      <a:r>
                        <a:rPr lang="en-GB" sz="1600" u="sng">
                          <a:solidFill>
                            <a:schemeClr val="hlink"/>
                          </a:solidFill>
                          <a:latin typeface="Helvetica Neue Light"/>
                          <a:ea typeface="Helvetica Neue Light"/>
                          <a:cs typeface="Helvetica Neue Light"/>
                          <a:sym typeface="Helvetica Neue Light"/>
                          <a:hlinkClick r:id="rId3"/>
                        </a:rPr>
                        <a:t>Sublime Text</a:t>
                      </a:r>
                      <a:r>
                        <a:rPr lang="en-GB" sz="1600">
                          <a:solidFill>
                            <a:schemeClr val="dk1"/>
                          </a:solidFill>
                          <a:latin typeface="Helvetica Neue Light"/>
                          <a:ea typeface="Helvetica Neue Light"/>
                          <a:cs typeface="Helvetica Neue Light"/>
                          <a:sym typeface="Helvetica Neue Light"/>
                        </a:rPr>
                        <a:t> o </a:t>
                      </a:r>
                      <a:r>
                        <a:rPr lang="en-GB" sz="1600" u="sng">
                          <a:solidFill>
                            <a:schemeClr val="hlink"/>
                          </a:solidFill>
                          <a:latin typeface="Helvetica Neue Light"/>
                          <a:ea typeface="Helvetica Neue Light"/>
                          <a:cs typeface="Helvetica Neue Light"/>
                          <a:sym typeface="Helvetica Neue Light"/>
                          <a:hlinkClick r:id="rId4"/>
                        </a:rPr>
                        <a:t>VisualStudio</a:t>
                      </a:r>
                      <a:r>
                        <a:rPr lang="en-GB" sz="1600">
                          <a:solidFill>
                            <a:schemeClr val="dk1"/>
                          </a:solidFill>
                          <a:latin typeface="Helvetica Neue Light"/>
                          <a:ea typeface="Helvetica Neue Light"/>
                          <a:cs typeface="Helvetica Neue Light"/>
                          <a:sym typeface="Helvetica Neue Light"/>
                        </a:rPr>
                        <a:t>. </a:t>
                      </a:r>
                      <a:endParaRPr sz="16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a:t>
                      </a:r>
                      <a:r>
                        <a:rPr lang="en-GB" sz="1600" u="none" cap="none" strike="noStrike">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para llevar adelante esta tarea, te sugerimos pensar un proceso complejo, descomponerlo al menos en tres partes, y realizar una función que se encargue de cada una de ellas. </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011200">
                <a:tc gridSpan="3">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chemeClr val="dk1"/>
                          </a:solidFill>
                          <a:highlight>
                            <a:srgbClr val="D9D9D9"/>
                          </a:highlight>
                          <a:latin typeface="Helvetica Neue"/>
                          <a:ea typeface="Helvetica Neue"/>
                          <a:cs typeface="Helvetica Neue"/>
                          <a:sym typeface="Helvetica Neue"/>
                        </a:rPr>
                        <a:t>&gt;&gt; Consigna: </a:t>
                      </a:r>
                      <a:r>
                        <a:rPr b="1" lang="en-GB" sz="1600">
                          <a:solidFill>
                            <a:schemeClr val="dk1"/>
                          </a:solidFill>
                          <a:highlight>
                            <a:srgbClr val="D9D9D9"/>
                          </a:highlight>
                          <a:latin typeface="Helvetica Neue"/>
                          <a:ea typeface="Helvetica Neue"/>
                          <a:cs typeface="Helvetica Neue"/>
                          <a:sym typeface="Helvetica Neue"/>
                        </a:rPr>
                        <a:t>codifica al menos tres funciones cuyas instrucciones permitan resolver un problema particular, segmentado en tareas. La información a procesar debe ser ingresada por el usuario, y el resultado del procesamiento visualizado en una salida.</a:t>
                      </a:r>
                      <a:endParaRPr b="1" sz="1600">
                        <a:solidFill>
                          <a:schemeClr val="dk1"/>
                        </a:solidFill>
                        <a:highlight>
                          <a:srgbClr val="D9D9D9"/>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solidFill>
                            <a:schemeClr val="dk1"/>
                          </a:solidFill>
                        </a:rPr>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n-GB" sz="1600">
                          <a:solidFill>
                            <a:schemeClr val="dk1"/>
                          </a:solidFill>
                          <a:latin typeface="Helvetica Neue Light"/>
                          <a:ea typeface="Helvetica Neue Light"/>
                          <a:cs typeface="Helvetica Neue Light"/>
                          <a:sym typeface="Helvetica Neue Light"/>
                        </a:rPr>
                        <a:t>Archivo HTML y archivo JavaScript referenciados, que incluyan la definición y llamada de al menos tres funciones.</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Ejemplos:</a:t>
                      </a:r>
                      <a:endParaRPr b="1"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Ejemplo de procesamiento: cálculo de IVA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sz="1600">
                          <a:solidFill>
                            <a:schemeClr val="dk1"/>
                          </a:solidFill>
                          <a:latin typeface="Helvetica Neue Light"/>
                          <a:ea typeface="Helvetica Neue Light"/>
                          <a:cs typeface="Helvetica Neue Light"/>
                          <a:sym typeface="Helvetica Neue Light"/>
                        </a:rPr>
                        <a:t>1) Ingresar precio de costo - 2) Sumar IVA - 3) Mostrar precio calculado.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Ejemplo de procesamiento: determinar si un número es múltiplo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sz="1600">
                          <a:solidFill>
                            <a:schemeClr val="dk1"/>
                          </a:solidFill>
                          <a:latin typeface="Helvetica Neue Light"/>
                          <a:ea typeface="Helvetica Neue Light"/>
                          <a:cs typeface="Helvetica Neue Light"/>
                          <a:sym typeface="Helvetica Neue Light"/>
                        </a:rPr>
                        <a:t>1) Ingresar números a verificar - 2) ¿Es múltiplo? - 3) Mostrar resultado.</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2" name="Google Shape;432;p62"/>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433" name="Google Shape;433;p62"/>
          <p:cNvPicPr preferRelativeResize="0"/>
          <p:nvPr/>
        </p:nvPicPr>
        <p:blipFill rotWithShape="1">
          <a:blip r:embed="rId6">
            <a:alphaModFix/>
          </a:blip>
          <a:srcRect b="0" l="0" r="0" t="0"/>
          <a:stretch/>
        </p:blipFill>
        <p:spPr>
          <a:xfrm>
            <a:off x="7026700" y="1069450"/>
            <a:ext cx="1634175" cy="640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63"/>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39" name="Google Shape;439;p63"/>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3979775" y="1134750"/>
            <a:ext cx="4624800" cy="3240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None/>
            </a:pPr>
            <a:r>
              <a:rPr lang="en-GB" sz="1800">
                <a:latin typeface="Helvetica Neue Light"/>
                <a:ea typeface="Helvetica Neue Light"/>
                <a:cs typeface="Helvetica Neue Light"/>
                <a:sym typeface="Helvetica Neue Light"/>
              </a:rPr>
              <a:t>Entender:</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¿Qué es una función y cómo nos ayuda a escribir menos código?</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¿Qué son los parámetros de entrada y salida de una función?</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¿Qué es el Scope global y el Scope local?</a:t>
            </a:r>
            <a:endParaRPr sz="1800">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¿Qué es una función anónima  y una función flecha?</a:t>
            </a:r>
            <a:endParaRPr sz="1800">
              <a:latin typeface="Helvetica Neue Light"/>
              <a:ea typeface="Helvetica Neue Light"/>
              <a:cs typeface="Helvetica Neue Light"/>
              <a:sym typeface="Helvetica Neue Light"/>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pic>
        <p:nvPicPr>
          <p:cNvPr id="444" name="Google Shape;444;p64"/>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445" name="Google Shape;445;p64"/>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5"/>
          <p:cNvSpPr txBox="1"/>
          <p:nvPr/>
        </p:nvSpPr>
        <p:spPr>
          <a:xfrm>
            <a:off x="1000475" y="1582900"/>
            <a:ext cx="6529200" cy="34074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Scope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3"/>
              </a:rPr>
              <a:t>Te lo explico con gatitos.</a:t>
            </a:r>
            <a:endParaRPr sz="1800">
              <a:solidFill>
                <a:schemeClr val="dk1"/>
              </a:solidFill>
              <a:latin typeface="Helvetica Neue Light"/>
              <a:ea typeface="Helvetica Neue Light"/>
              <a:cs typeface="Helvetica Neue Light"/>
              <a:sym typeface="Helvetica Neue Light"/>
            </a:endParaRPr>
          </a:p>
          <a:p>
            <a:pPr indent="-24300" lvl="0" marL="1890000" marR="0" rtl="0" algn="l">
              <a:lnSpc>
                <a:spcPct val="115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Documentación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Documentación LET</a:t>
            </a:r>
            <a:endParaRPr sz="1800">
              <a:solidFill>
                <a:schemeClr val="dk1"/>
              </a:solidFill>
              <a:latin typeface="Helvetica Neue Light"/>
              <a:ea typeface="Helvetica Neue Light"/>
              <a:cs typeface="Helvetica Neue Light"/>
              <a:sym typeface="Helvetica Neue Light"/>
            </a:endParaRPr>
          </a:p>
          <a:p>
            <a:pPr indent="457200" lvl="0" marL="1371600" rtl="0" algn="l">
              <a:lnSpc>
                <a:spcPct val="115000"/>
              </a:lnSpc>
              <a:spcBef>
                <a:spcPts val="1000"/>
              </a:spcBef>
              <a:spcAft>
                <a:spcPts val="0"/>
              </a:spcAft>
              <a:buNone/>
            </a:pPr>
            <a:r>
              <a:rPr b="1" i="1" lang="en-GB" sz="1800" u="sng">
                <a:solidFill>
                  <a:schemeClr val="hlink"/>
                </a:solidFill>
                <a:latin typeface="Helvetica Neue"/>
                <a:ea typeface="Helvetica Neue"/>
                <a:cs typeface="Helvetica Neue"/>
                <a:sym typeface="Helvetica Neue"/>
                <a:hlinkClick r:id="rId5"/>
              </a:rPr>
              <a:t>Documentación CONST</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latin typeface="Helvetica Neue Light"/>
              <a:ea typeface="Helvetica Neue Light"/>
              <a:cs typeface="Helvetica Neue Light"/>
              <a:sym typeface="Helvetica Neue Light"/>
            </a:endParaRPr>
          </a:p>
        </p:txBody>
      </p:sp>
      <p:pic>
        <p:nvPicPr>
          <p:cNvPr id="451" name="Google Shape;451;p65"/>
          <p:cNvPicPr preferRelativeResize="0"/>
          <p:nvPr/>
        </p:nvPicPr>
        <p:blipFill>
          <a:blip r:embed="rId6">
            <a:alphaModFix/>
          </a:blip>
          <a:stretch>
            <a:fillRect/>
          </a:stretch>
        </p:blipFill>
        <p:spPr>
          <a:xfrm>
            <a:off x="7567925" y="4659625"/>
            <a:ext cx="1186526" cy="330675"/>
          </a:xfrm>
          <a:prstGeom prst="rect">
            <a:avLst/>
          </a:prstGeom>
          <a:noFill/>
          <a:ln>
            <a:noFill/>
          </a:ln>
        </p:spPr>
      </p:pic>
      <p:pic>
        <p:nvPicPr>
          <p:cNvPr id="452" name="Google Shape;452;p65"/>
          <p:cNvPicPr preferRelativeResize="0"/>
          <p:nvPr/>
        </p:nvPicPr>
        <p:blipFill rotWithShape="1">
          <a:blip r:embed="rId7">
            <a:alphaModFix/>
          </a:blip>
          <a:srcRect b="0" l="0" r="0" t="0"/>
          <a:stretch/>
        </p:blipFill>
        <p:spPr>
          <a:xfrm>
            <a:off x="7411525" y="127700"/>
            <a:ext cx="1634174" cy="639850"/>
          </a:xfrm>
          <a:prstGeom prst="rect">
            <a:avLst/>
          </a:prstGeom>
          <a:noFill/>
          <a:ln>
            <a:noFill/>
          </a:ln>
        </p:spPr>
      </p:pic>
      <p:sp>
        <p:nvSpPr>
          <p:cNvPr id="453" name="Google Shape;453;p65"/>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5"/>
          <p:cNvSpPr txBox="1"/>
          <p:nvPr/>
        </p:nvSpPr>
        <p:spPr>
          <a:xfrm>
            <a:off x="2455275" y="4322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455" name="Google Shape;455;p65"/>
          <p:cNvPicPr preferRelativeResize="0"/>
          <p:nvPr/>
        </p:nvPicPr>
        <p:blipFill>
          <a:blip r:embed="rId8">
            <a:alphaModFix/>
          </a:blip>
          <a:stretch>
            <a:fillRect/>
          </a:stretch>
        </p:blipFill>
        <p:spPr>
          <a:xfrm>
            <a:off x="1408034" y="593440"/>
            <a:ext cx="545131" cy="545131"/>
          </a:xfrm>
          <a:prstGeom prst="rect">
            <a:avLst/>
          </a:prstGeom>
          <a:noFill/>
          <a:ln>
            <a:noFill/>
          </a:ln>
        </p:spPr>
      </p:pic>
      <p:sp>
        <p:nvSpPr>
          <p:cNvPr id="456" name="Google Shape;456;p65"/>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9"/>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66"/>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62" name="Google Shape;462;p66"/>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Parámetros y resultado de una función.</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Variables locales y globales.</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Funciones anónimas y flecha</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6" name="Shape 466"/>
        <p:cNvGrpSpPr/>
        <p:nvPr/>
      </p:nvGrpSpPr>
      <p:grpSpPr>
        <a:xfrm>
          <a:off x="0" y="0"/>
          <a:ext cx="0" cy="0"/>
          <a:chOff x="0" y="0"/>
          <a:chExt cx="0" cy="0"/>
        </a:xfrm>
      </p:grpSpPr>
      <p:sp>
        <p:nvSpPr>
          <p:cNvPr id="467" name="Google Shape;467;p67"/>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68" name="Google Shape;468;p67"/>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72" name="Shape 472"/>
        <p:cNvGrpSpPr/>
        <p:nvPr/>
      </p:nvGrpSpPr>
      <p:grpSpPr>
        <a:xfrm>
          <a:off x="0" y="0"/>
          <a:ext cx="0" cy="0"/>
          <a:chOff x="0" y="0"/>
          <a:chExt cx="0" cy="0"/>
        </a:xfrm>
      </p:grpSpPr>
      <p:sp>
        <p:nvSpPr>
          <p:cNvPr id="473" name="Google Shape;473;p6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474" name="Google Shape;474;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69"/>
          <p:cNvSpPr txBox="1"/>
          <p:nvPr/>
        </p:nvSpPr>
        <p:spPr>
          <a:xfrm>
            <a:off x="2054250" y="1640238"/>
            <a:ext cx="5035500" cy="126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¡GRACIAS POR ESTUDIAR CON NOSOTROS!</a:t>
            </a:r>
            <a:endParaRPr b="0" i="1" sz="3600" u="none" cap="none" strike="noStrike">
              <a:solidFill>
                <a:srgbClr val="121212"/>
              </a:solidFill>
              <a:latin typeface="Anton"/>
              <a:ea typeface="Anton"/>
              <a:cs typeface="Anton"/>
              <a:sym typeface="Anton"/>
            </a:endParaRPr>
          </a:p>
        </p:txBody>
      </p:sp>
      <p:sp>
        <p:nvSpPr>
          <p:cNvPr id="480" name="Google Shape;480;p6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83500" y="12377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Ciclos en JS:</a:t>
            </a:r>
            <a:r>
              <a:rPr lang="en-GB" sz="1250">
                <a:solidFill>
                  <a:schemeClr val="dk1"/>
                </a:solidFill>
                <a:latin typeface="Helvetica Neue Light"/>
                <a:ea typeface="Helvetica Neue Light"/>
                <a:cs typeface="Helvetica Neue Light"/>
                <a:sym typeface="Helvetica Neue Light"/>
              </a:rPr>
              <a:t> en programación, ciclo se refiere a un conjunto de indicaciones que se repiten bajo ciertas condiciones. Las estructuras de ciclos o cíclicas son las que debemos utilizar cuando necesitamos repetir ciertas operaciones de la misma manera durante N cantidad de veces.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Sentencia break:</a:t>
            </a:r>
            <a:r>
              <a:rPr lang="en-GB" sz="1250">
                <a:solidFill>
                  <a:schemeClr val="dk1"/>
                </a:solidFill>
                <a:latin typeface="Helvetica Neue Light"/>
                <a:ea typeface="Helvetica Neue Light"/>
                <a:cs typeface="Helvetica Neue Light"/>
                <a:sym typeface="Helvetica Neue Light"/>
              </a:rPr>
              <a:t> a veces, cuando escribimos una estructura for, necesitamos que bajo cierta condición el ciclo se interrumpa. Para eso se utiliza esta sentencia.</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250">
                <a:solidFill>
                  <a:schemeClr val="dk1"/>
                </a:solidFill>
                <a:latin typeface="Helvetica Neue"/>
                <a:ea typeface="Helvetica Neue"/>
                <a:cs typeface="Helvetica Neue"/>
                <a:sym typeface="Helvetica Neue"/>
              </a:rPr>
              <a:t>Sentencia continue: </a:t>
            </a:r>
            <a:r>
              <a:rPr lang="en-GB" sz="1250">
                <a:solidFill>
                  <a:schemeClr val="dk1"/>
                </a:solidFill>
                <a:latin typeface="Helvetica Neue Light"/>
                <a:ea typeface="Helvetica Neue Light"/>
                <a:cs typeface="Helvetica Neue Light"/>
                <a:sym typeface="Helvetica Neue Light"/>
              </a:rPr>
              <a:t>a veces, cuando escribimos una estructura for, necesitamos que bajo cierta condición, el ciclo saltee esa repetición y siga con la próxima. Para eso se utiliza esta sentencia.</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
        <p:nvSpPr>
          <p:cNvPr id="129" name="Google Shape;129;p29"/>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3</a:t>
            </a:r>
            <a:endParaRPr i="1" sz="2000">
              <a:latin typeface="Anton"/>
              <a:ea typeface="Anton"/>
              <a:cs typeface="Anton"/>
              <a:sym typeface="Anton"/>
            </a:endParaRPr>
          </a:p>
        </p:txBody>
      </p:sp>
      <p:pic>
        <p:nvPicPr>
          <p:cNvPr id="130" name="Google Shape;130;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1" name="Google Shape;131;p29"/>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132" name="Google Shape;132;p29"/>
          <p:cNvSpPr txBox="1"/>
          <p:nvPr/>
        </p:nvSpPr>
        <p:spPr>
          <a:xfrm>
            <a:off x="4572000"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
        <p:nvSpPr>
          <p:cNvPr id="133" name="Google Shape;133;p29"/>
          <p:cNvSpPr txBox="1"/>
          <p:nvPr/>
        </p:nvSpPr>
        <p:spPr>
          <a:xfrm>
            <a:off x="4694675"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Estructura while: </a:t>
            </a:r>
            <a:r>
              <a:rPr lang="en-GB" sz="1250">
                <a:solidFill>
                  <a:schemeClr val="dk1"/>
                </a:solidFill>
                <a:latin typeface="Helvetica Neue Light"/>
                <a:ea typeface="Helvetica Neue Light"/>
                <a:cs typeface="Helvetica Neue Light"/>
                <a:sym typeface="Helvetica Neue Light"/>
              </a:rPr>
              <a:t>permite crear bucles que se ejecutan ninguna o más veces, dependiendo de la condición indicada.</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250">
                <a:solidFill>
                  <a:schemeClr val="dk1"/>
                </a:solidFill>
                <a:latin typeface="Helvetica Neue"/>
                <a:ea typeface="Helvetica Neue"/>
                <a:cs typeface="Helvetica Neue"/>
                <a:sym typeface="Helvetica Neue"/>
              </a:rPr>
              <a:t>Declarar función:</a:t>
            </a:r>
            <a:r>
              <a:rPr lang="en-GB" sz="1250">
                <a:solidFill>
                  <a:schemeClr val="dk1"/>
                </a:solidFill>
                <a:latin typeface="Helvetica Neue Light"/>
                <a:ea typeface="Helvetica Neue Light"/>
                <a:cs typeface="Helvetica Neue Light"/>
                <a:sym typeface="Helvetica Neue Light"/>
              </a:rPr>
              <a:t> se dice declarar cuando uno define una función en el código.</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b="1"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GB" sz="1250">
                <a:solidFill>
                  <a:schemeClr val="dk1"/>
                </a:solidFill>
                <a:latin typeface="Helvetica Neue Light"/>
                <a:ea typeface="Helvetica Neue Light"/>
                <a:cs typeface="Helvetica Neue Light"/>
                <a:sym typeface="Helvetica Neue Light"/>
              </a:rPr>
              <a:t>.</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7" name="Shape 137"/>
        <p:cNvGrpSpPr/>
        <p:nvPr/>
      </p:nvGrpSpPr>
      <p:grpSpPr>
        <a:xfrm>
          <a:off x="0" y="0"/>
          <a:ext cx="0" cy="0"/>
          <a:chOff x="0" y="0"/>
          <a:chExt cx="0" cy="0"/>
        </a:xfrm>
      </p:grpSpPr>
      <p:sp>
        <p:nvSpPr>
          <p:cNvPr id="138" name="Google Shape;138;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9" name="Google Shape;139;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3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4</a:t>
            </a:r>
            <a:endParaRPr i="1" sz="2000">
              <a:latin typeface="Anton"/>
              <a:ea typeface="Anton"/>
              <a:cs typeface="Anton"/>
              <a:sym typeface="Anton"/>
            </a:endParaRPr>
          </a:p>
        </p:txBody>
      </p:sp>
      <p:pic>
        <p:nvPicPr>
          <p:cNvPr id="145" name="Google Shape;14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6" name="Google Shape;146;p3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47" name="Google Shape;147;p31"/>
          <p:cNvSpPr/>
          <p:nvPr/>
        </p:nvSpPr>
        <p:spPr>
          <a:xfrm>
            <a:off x="5248375" y="2692725"/>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Parámetros</a:t>
            </a:r>
            <a:endParaRPr sz="1300">
              <a:solidFill>
                <a:srgbClr val="222222"/>
              </a:solidFill>
              <a:latin typeface="Helvetica Neue"/>
              <a:ea typeface="Helvetica Neue"/>
              <a:cs typeface="Helvetica Neue"/>
              <a:sym typeface="Helvetica Neue"/>
            </a:endParaRPr>
          </a:p>
        </p:txBody>
      </p:sp>
      <p:cxnSp>
        <p:nvCxnSpPr>
          <p:cNvPr id="148" name="Google Shape;148;p31"/>
          <p:cNvCxnSpPr/>
          <p:nvPr/>
        </p:nvCxnSpPr>
        <p:spPr>
          <a:xfrm>
            <a:off x="1344950" y="3100253"/>
            <a:ext cx="0" cy="446100"/>
          </a:xfrm>
          <a:prstGeom prst="straightConnector1">
            <a:avLst/>
          </a:prstGeom>
          <a:noFill/>
          <a:ln cap="flat" cmpd="sng" w="9525">
            <a:solidFill>
              <a:srgbClr val="CCCCCC"/>
            </a:solidFill>
            <a:prstDash val="solid"/>
            <a:round/>
            <a:headEnd len="med" w="med" type="oval"/>
            <a:tailEnd len="med" w="med" type="oval"/>
          </a:ln>
        </p:spPr>
      </p:cxnSp>
      <p:sp>
        <p:nvSpPr>
          <p:cNvPr id="149" name="Google Shape;149;p31"/>
          <p:cNvSpPr/>
          <p:nvPr/>
        </p:nvSpPr>
        <p:spPr>
          <a:xfrm>
            <a:off x="2735900" y="328352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Definición</a:t>
            </a:r>
            <a:endParaRPr sz="1300">
              <a:solidFill>
                <a:srgbClr val="222222"/>
              </a:solidFill>
              <a:latin typeface="Helvetica Neue"/>
              <a:ea typeface="Helvetica Neue"/>
              <a:cs typeface="Helvetica Neue"/>
              <a:sym typeface="Helvetica Neue"/>
            </a:endParaRPr>
          </a:p>
        </p:txBody>
      </p:sp>
      <p:cxnSp>
        <p:nvCxnSpPr>
          <p:cNvPr id="150" name="Google Shape;150;p31"/>
          <p:cNvCxnSpPr/>
          <p:nvPr/>
        </p:nvCxnSpPr>
        <p:spPr>
          <a:xfrm>
            <a:off x="2071400" y="344882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151" name="Google Shape;151;p31"/>
          <p:cNvCxnSpPr/>
          <p:nvPr/>
        </p:nvCxnSpPr>
        <p:spPr>
          <a:xfrm>
            <a:off x="4290050" y="3434450"/>
            <a:ext cx="958200" cy="0"/>
          </a:xfrm>
          <a:prstGeom prst="straightConnector1">
            <a:avLst/>
          </a:prstGeom>
          <a:noFill/>
          <a:ln cap="flat" cmpd="sng" w="9525">
            <a:solidFill>
              <a:srgbClr val="CCCCCC"/>
            </a:solidFill>
            <a:prstDash val="solid"/>
            <a:round/>
            <a:headEnd len="med" w="med" type="oval"/>
            <a:tailEnd len="med" w="med" type="oval"/>
          </a:ln>
        </p:spPr>
      </p:cxnSp>
      <p:sp>
        <p:nvSpPr>
          <p:cNvPr id="152" name="Google Shape;152;p31"/>
          <p:cNvSpPr/>
          <p:nvPr/>
        </p:nvSpPr>
        <p:spPr>
          <a:xfrm>
            <a:off x="5248375" y="3269150"/>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Variables</a:t>
            </a:r>
            <a:r>
              <a:rPr lang="en-GB" sz="1100">
                <a:solidFill>
                  <a:srgbClr val="222222"/>
                </a:solidFill>
                <a:latin typeface="Helvetica Neue"/>
                <a:ea typeface="Helvetica Neue"/>
                <a:cs typeface="Helvetica Neue"/>
                <a:sym typeface="Helvetica Neue"/>
              </a:rPr>
              <a:t> </a:t>
            </a:r>
            <a:r>
              <a:rPr lang="en-GB" sz="1300">
                <a:solidFill>
                  <a:srgbClr val="222222"/>
                </a:solidFill>
                <a:latin typeface="Helvetica Neue"/>
                <a:ea typeface="Helvetica Neue"/>
                <a:cs typeface="Helvetica Neue"/>
                <a:sym typeface="Helvetica Neue"/>
              </a:rPr>
              <a:t>locales</a:t>
            </a:r>
            <a:endParaRPr b="0" i="0" sz="1100" u="none" cap="none" strike="noStrike">
              <a:solidFill>
                <a:srgbClr val="222222"/>
              </a:solidFill>
              <a:latin typeface="Helvetica Neue"/>
              <a:ea typeface="Helvetica Neue"/>
              <a:cs typeface="Helvetica Neue"/>
              <a:sym typeface="Helvetica Neue"/>
            </a:endParaRPr>
          </a:p>
        </p:txBody>
      </p:sp>
      <p:cxnSp>
        <p:nvCxnSpPr>
          <p:cNvPr id="153" name="Google Shape;153;p31"/>
          <p:cNvCxnSpPr/>
          <p:nvPr/>
        </p:nvCxnSpPr>
        <p:spPr>
          <a:xfrm>
            <a:off x="4290050" y="3434450"/>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4" name="Google Shape;154;p31"/>
          <p:cNvSpPr/>
          <p:nvPr/>
        </p:nvSpPr>
        <p:spPr>
          <a:xfrm>
            <a:off x="5248375" y="3702000"/>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Variables</a:t>
            </a:r>
            <a:r>
              <a:rPr lang="en-GB" sz="1100">
                <a:solidFill>
                  <a:srgbClr val="222222"/>
                </a:solidFill>
                <a:latin typeface="Helvetica Neue"/>
                <a:ea typeface="Helvetica Neue"/>
                <a:cs typeface="Helvetica Neue"/>
                <a:sym typeface="Helvetica Neue"/>
              </a:rPr>
              <a:t> </a:t>
            </a:r>
            <a:r>
              <a:rPr lang="en-GB" sz="1300">
                <a:solidFill>
                  <a:srgbClr val="222222"/>
                </a:solidFill>
                <a:latin typeface="Helvetica Neue"/>
                <a:ea typeface="Helvetica Neue"/>
                <a:cs typeface="Helvetica Neue"/>
                <a:sym typeface="Helvetica Neue"/>
              </a:rPr>
              <a:t>globales</a:t>
            </a:r>
            <a:endParaRPr b="0" i="0" sz="1100" u="none" cap="none" strike="noStrike">
              <a:solidFill>
                <a:srgbClr val="222222"/>
              </a:solidFill>
              <a:latin typeface="Helvetica Neue"/>
              <a:ea typeface="Helvetica Neue"/>
              <a:cs typeface="Helvetica Neue"/>
              <a:sym typeface="Helvetica Neue"/>
            </a:endParaRPr>
          </a:p>
        </p:txBody>
      </p:sp>
      <p:sp>
        <p:nvSpPr>
          <p:cNvPr id="155" name="Google Shape;155;p31"/>
          <p:cNvSpPr/>
          <p:nvPr/>
        </p:nvSpPr>
        <p:spPr>
          <a:xfrm>
            <a:off x="618500" y="3165350"/>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FFFFFF"/>
                </a:solidFill>
                <a:latin typeface="Helvetica Neue"/>
                <a:ea typeface="Helvetica Neue"/>
                <a:cs typeface="Helvetica Neue"/>
                <a:sym typeface="Helvetica Neue"/>
              </a:rPr>
              <a:t>Scope</a:t>
            </a:r>
            <a:endParaRPr sz="1100">
              <a:solidFill>
                <a:srgbClr val="FFFFFF"/>
              </a:solidFill>
              <a:latin typeface="Helvetica Neue"/>
              <a:ea typeface="Helvetica Neue"/>
              <a:cs typeface="Helvetica Neue"/>
              <a:sym typeface="Helvetica Neue"/>
            </a:endParaRPr>
          </a:p>
        </p:txBody>
      </p:sp>
      <p:sp>
        <p:nvSpPr>
          <p:cNvPr id="156" name="Google Shape;156;p31"/>
          <p:cNvSpPr/>
          <p:nvPr/>
        </p:nvSpPr>
        <p:spPr>
          <a:xfrm>
            <a:off x="618500" y="1533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Funciones y propiedades básicas</a:t>
            </a:r>
            <a:endParaRPr b="0" i="0" sz="1300" u="none" cap="none" strike="noStrike">
              <a:solidFill>
                <a:srgbClr val="FFFFFF"/>
              </a:solidFill>
              <a:latin typeface="Helvetica Neue"/>
              <a:ea typeface="Helvetica Neue"/>
              <a:cs typeface="Helvetica Neue"/>
              <a:sym typeface="Helvetica Neue"/>
            </a:endParaRPr>
          </a:p>
        </p:txBody>
      </p:sp>
      <p:sp>
        <p:nvSpPr>
          <p:cNvPr id="157" name="Google Shape;157;p31"/>
          <p:cNvSpPr/>
          <p:nvPr/>
        </p:nvSpPr>
        <p:spPr>
          <a:xfrm>
            <a:off x="2735900" y="1619475"/>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Funciones</a:t>
            </a:r>
            <a:endParaRPr b="0" i="0" sz="1300" u="none" cap="none" strike="noStrike">
              <a:solidFill>
                <a:srgbClr val="222222"/>
              </a:solidFill>
              <a:latin typeface="Helvetica Neue"/>
              <a:ea typeface="Helvetica Neue"/>
              <a:cs typeface="Helvetica Neue"/>
              <a:sym typeface="Helvetica Neue"/>
            </a:endParaRPr>
          </a:p>
        </p:txBody>
      </p:sp>
      <p:sp>
        <p:nvSpPr>
          <p:cNvPr id="158" name="Google Shape;158;p31"/>
          <p:cNvSpPr/>
          <p:nvPr/>
        </p:nvSpPr>
        <p:spPr>
          <a:xfrm>
            <a:off x="5248375" y="1162275"/>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¿Qué son?</a:t>
            </a:r>
            <a:endParaRPr sz="1300">
              <a:solidFill>
                <a:srgbClr val="222222"/>
              </a:solidFill>
              <a:latin typeface="Helvetica Neue"/>
              <a:ea typeface="Helvetica Neue"/>
              <a:cs typeface="Helvetica Neue"/>
              <a:sym typeface="Helvetica Neue"/>
            </a:endParaRPr>
          </a:p>
        </p:txBody>
      </p:sp>
      <p:sp>
        <p:nvSpPr>
          <p:cNvPr id="159" name="Google Shape;159;p31"/>
          <p:cNvSpPr/>
          <p:nvPr/>
        </p:nvSpPr>
        <p:spPr>
          <a:xfrm>
            <a:off x="5248375" y="1671325"/>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Ventajas</a:t>
            </a:r>
            <a:endParaRPr sz="1300">
              <a:solidFill>
                <a:srgbClr val="222222"/>
              </a:solidFill>
              <a:latin typeface="Helvetica Neue"/>
              <a:ea typeface="Helvetica Neue"/>
              <a:cs typeface="Helvetica Neue"/>
              <a:sym typeface="Helvetica Neue"/>
            </a:endParaRPr>
          </a:p>
        </p:txBody>
      </p:sp>
      <p:sp>
        <p:nvSpPr>
          <p:cNvPr id="160" name="Google Shape;160;p31"/>
          <p:cNvSpPr/>
          <p:nvPr/>
        </p:nvSpPr>
        <p:spPr>
          <a:xfrm>
            <a:off x="5259350" y="2180475"/>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¿Cómo</a:t>
            </a:r>
            <a:r>
              <a:rPr lang="en-GB" sz="1100">
                <a:solidFill>
                  <a:srgbClr val="222222"/>
                </a:solidFill>
                <a:latin typeface="Helvetica Neue"/>
                <a:ea typeface="Helvetica Neue"/>
                <a:cs typeface="Helvetica Neue"/>
                <a:sym typeface="Helvetica Neue"/>
              </a:rPr>
              <a:t> </a:t>
            </a:r>
            <a:r>
              <a:rPr lang="en-GB" sz="1300">
                <a:solidFill>
                  <a:srgbClr val="222222"/>
                </a:solidFill>
                <a:latin typeface="Helvetica Neue"/>
                <a:ea typeface="Helvetica Neue"/>
                <a:cs typeface="Helvetica Neue"/>
                <a:sym typeface="Helvetica Neue"/>
              </a:rPr>
              <a:t>escribirlas</a:t>
            </a:r>
            <a:r>
              <a:rPr lang="en-GB" sz="1100">
                <a:solidFill>
                  <a:srgbClr val="222222"/>
                </a:solidFill>
                <a:latin typeface="Helvetica Neue"/>
                <a:ea typeface="Helvetica Neue"/>
                <a:cs typeface="Helvetica Neue"/>
                <a:sym typeface="Helvetica Neue"/>
              </a:rPr>
              <a:t>?</a:t>
            </a:r>
            <a:endParaRPr b="0" i="0" sz="1100" u="none" cap="none" strike="noStrike">
              <a:solidFill>
                <a:srgbClr val="222222"/>
              </a:solidFill>
              <a:latin typeface="Helvetica Neue"/>
              <a:ea typeface="Helvetica Neue"/>
              <a:cs typeface="Helvetica Neue"/>
              <a:sym typeface="Helvetica Neue"/>
            </a:endParaRPr>
          </a:p>
        </p:txBody>
      </p:sp>
      <p:cxnSp>
        <p:nvCxnSpPr>
          <p:cNvPr id="161" name="Google Shape;161;p31"/>
          <p:cNvCxnSpPr/>
          <p:nvPr/>
        </p:nvCxnSpPr>
        <p:spPr>
          <a:xfrm>
            <a:off x="2071400" y="186097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162" name="Google Shape;162;p31"/>
          <p:cNvCxnSpPr>
            <a:endCxn id="160" idx="1"/>
          </p:cNvCxnSpPr>
          <p:nvPr/>
        </p:nvCxnSpPr>
        <p:spPr>
          <a:xfrm>
            <a:off x="4284350" y="1784775"/>
            <a:ext cx="975000" cy="561000"/>
          </a:xfrm>
          <a:prstGeom prst="bentConnector3">
            <a:avLst>
              <a:gd fmla="val 50572" name="adj1"/>
            </a:avLst>
          </a:prstGeom>
          <a:noFill/>
          <a:ln cap="flat" cmpd="sng" w="9525">
            <a:solidFill>
              <a:srgbClr val="CCCCCC"/>
            </a:solidFill>
            <a:prstDash val="solid"/>
            <a:round/>
            <a:headEnd len="sm" w="sm" type="none"/>
            <a:tailEnd len="med" w="med" type="oval"/>
          </a:ln>
        </p:spPr>
      </p:cxnSp>
      <p:cxnSp>
        <p:nvCxnSpPr>
          <p:cNvPr id="163" name="Google Shape;163;p31"/>
          <p:cNvCxnSpPr>
            <a:stCxn id="157" idx="3"/>
            <a:endCxn id="158" idx="1"/>
          </p:cNvCxnSpPr>
          <p:nvPr/>
        </p:nvCxnSpPr>
        <p:spPr>
          <a:xfrm flipH="1" rot="10800000">
            <a:off x="4284500" y="1327575"/>
            <a:ext cx="963900" cy="503100"/>
          </a:xfrm>
          <a:prstGeom prst="bentConnector3">
            <a:avLst>
              <a:gd fmla="val 49999" name="adj1"/>
            </a:avLst>
          </a:prstGeom>
          <a:noFill/>
          <a:ln cap="flat" cmpd="sng" w="9525">
            <a:solidFill>
              <a:srgbClr val="CCCCCC"/>
            </a:solidFill>
            <a:prstDash val="solid"/>
            <a:round/>
            <a:headEnd len="sm" w="sm" type="none"/>
            <a:tailEnd len="med" w="med" type="oval"/>
          </a:ln>
        </p:spPr>
      </p:cxnSp>
      <p:cxnSp>
        <p:nvCxnSpPr>
          <p:cNvPr id="164" name="Google Shape;164;p31"/>
          <p:cNvCxnSpPr>
            <a:stCxn id="157" idx="3"/>
            <a:endCxn id="159" idx="1"/>
          </p:cNvCxnSpPr>
          <p:nvPr/>
        </p:nvCxnSpPr>
        <p:spPr>
          <a:xfrm>
            <a:off x="4284500" y="1830675"/>
            <a:ext cx="963900" cy="6000"/>
          </a:xfrm>
          <a:prstGeom prst="straightConnector1">
            <a:avLst/>
          </a:prstGeom>
          <a:noFill/>
          <a:ln cap="flat" cmpd="sng" w="9525">
            <a:solidFill>
              <a:srgbClr val="CCCCCC"/>
            </a:solidFill>
            <a:prstDash val="solid"/>
            <a:round/>
            <a:headEnd len="med" w="med" type="oval"/>
            <a:tailEnd len="med" w="med" type="oval"/>
          </a:ln>
        </p:spPr>
      </p:cxnSp>
      <p:cxnSp>
        <p:nvCxnSpPr>
          <p:cNvPr id="165" name="Google Shape;165;p31"/>
          <p:cNvCxnSpPr>
            <a:stCxn id="157" idx="3"/>
            <a:endCxn id="147" idx="1"/>
          </p:cNvCxnSpPr>
          <p:nvPr/>
        </p:nvCxnSpPr>
        <p:spPr>
          <a:xfrm>
            <a:off x="4284500" y="1830675"/>
            <a:ext cx="963900" cy="10275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166" name="Google Shape;166;p31"/>
          <p:cNvSpPr/>
          <p:nvPr/>
        </p:nvSpPr>
        <p:spPr>
          <a:xfrm>
            <a:off x="618500" y="4159200"/>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FFFFFF"/>
                </a:solidFill>
                <a:latin typeface="Helvetica Neue"/>
                <a:ea typeface="Helvetica Neue"/>
                <a:cs typeface="Helvetica Neue"/>
                <a:sym typeface="Helvetica Neue"/>
              </a:rPr>
              <a:t>Funciones Flecha</a:t>
            </a:r>
            <a:endParaRPr sz="1100">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32"/>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3" name="Google Shape;173;p3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4</a:t>
            </a:r>
            <a:endParaRPr b="0" i="0" sz="1400" u="none" cap="none" strike="noStrike">
              <a:solidFill>
                <a:srgbClr val="000000"/>
              </a:solidFill>
              <a:latin typeface="Helvetica Neue"/>
              <a:ea typeface="Helvetica Neue"/>
              <a:cs typeface="Helvetica Neue"/>
              <a:sym typeface="Helvetica Neue"/>
            </a:endParaRPr>
          </a:p>
        </p:txBody>
      </p:sp>
      <p:sp>
        <p:nvSpPr>
          <p:cNvPr id="175" name="Google Shape;175;p32"/>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F</a:t>
            </a:r>
            <a:r>
              <a:rPr b="1" lang="en-GB" sz="1200">
                <a:solidFill>
                  <a:schemeClr val="dk1"/>
                </a:solidFill>
                <a:latin typeface="Helvetica Neue"/>
                <a:ea typeface="Helvetica Neue"/>
                <a:cs typeface="Helvetica Neue"/>
                <a:sym typeface="Helvetica Neue"/>
              </a:rPr>
              <a:t>unciones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176" name="Google Shape;176;p3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7" name="Google Shape;177;p3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8" name="Google Shape;178;p3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9" name="Google Shape;179;p3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0" name="Google Shape;180;p3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81" name="Google Shape;181;p32"/>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3</a:t>
            </a:r>
            <a:endParaRPr b="0" i="0" sz="1400" u="none" cap="none" strike="noStrike">
              <a:solidFill>
                <a:srgbClr val="000000"/>
              </a:solidFill>
              <a:latin typeface="Helvetica Neue"/>
              <a:ea typeface="Helvetica Neue"/>
              <a:cs typeface="Helvetica Neue"/>
              <a:sym typeface="Helvetica Neue"/>
            </a:endParaRPr>
          </a:p>
        </p:txBody>
      </p:sp>
      <p:sp>
        <p:nvSpPr>
          <p:cNvPr id="184" name="Google Shape;184;p32"/>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Ciclos/Iteraciones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5" name="Google Shape;185;p3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6" name="Google Shape;186;p32"/>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7" name="Google Shape;187;p3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8" name="Google Shape;188;p3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9" name="Google Shape;189;p3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90" name="Google Shape;190;p3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5</a:t>
            </a:r>
            <a:endParaRPr b="0" i="0" sz="1400" u="none" cap="none" strike="noStrike">
              <a:solidFill>
                <a:srgbClr val="000000"/>
              </a:solidFill>
              <a:latin typeface="Helvetica Neue"/>
              <a:ea typeface="Helvetica Neue"/>
              <a:cs typeface="Helvetica Neue"/>
              <a:sym typeface="Helvetica Neue"/>
            </a:endParaRPr>
          </a:p>
        </p:txBody>
      </p:sp>
      <p:sp>
        <p:nvSpPr>
          <p:cNvPr id="193" name="Google Shape;193;p32"/>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Objetos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94" name="Google Shape;194;p3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5" name="Google Shape;195;p3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96" name="Google Shape;196;p3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7" name="Google Shape;197;p3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8" name="Google Shape;198;p3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99" name="Google Shape;199;p32"/>
          <p:cNvSpPr txBox="1"/>
          <p:nvPr/>
        </p:nvSpPr>
        <p:spPr>
          <a:xfrm>
            <a:off x="1800188" y="2970838"/>
            <a:ext cx="13896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CREAR UN ALGORITMO UTILIZANDO UN CICLO</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0" name="Google Shape;200;p32"/>
          <p:cNvPicPr preferRelativeResize="0"/>
          <p:nvPr/>
        </p:nvPicPr>
        <p:blipFill rotWithShape="1">
          <a:blip r:embed="rId5">
            <a:alphaModFix/>
          </a:blip>
          <a:srcRect b="0" l="0" r="0" t="0"/>
          <a:stretch/>
        </p:blipFill>
        <p:spPr>
          <a:xfrm>
            <a:off x="1481063" y="3030438"/>
            <a:ext cx="307150" cy="307150"/>
          </a:xfrm>
          <a:prstGeom prst="rect">
            <a:avLst/>
          </a:prstGeom>
          <a:noFill/>
          <a:ln>
            <a:noFill/>
          </a:ln>
        </p:spPr>
      </p:pic>
      <p:sp>
        <p:nvSpPr>
          <p:cNvPr id="201" name="Google Shape;201;p3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02" name="Google Shape;202;p32"/>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03" name="Google Shape;203;p32"/>
          <p:cNvPicPr preferRelativeResize="0"/>
          <p:nvPr/>
        </p:nvPicPr>
        <p:blipFill rotWithShape="1">
          <a:blip r:embed="rId6">
            <a:alphaModFix/>
          </a:blip>
          <a:srcRect b="0" l="0" r="0" t="0"/>
          <a:stretch/>
        </p:blipFill>
        <p:spPr>
          <a:xfrm>
            <a:off x="1449553" y="2472650"/>
            <a:ext cx="365625" cy="365625"/>
          </a:xfrm>
          <a:prstGeom prst="rect">
            <a:avLst/>
          </a:prstGeom>
          <a:noFill/>
          <a:ln>
            <a:noFill/>
          </a:ln>
        </p:spPr>
      </p:pic>
      <p:sp>
        <p:nvSpPr>
          <p:cNvPr id="204" name="Google Shape;204;p32"/>
          <p:cNvSpPr txBox="1"/>
          <p:nvPr/>
        </p:nvSpPr>
        <p:spPr>
          <a:xfrm>
            <a:off x="40981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SIMULADOR INTERACTIVO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5" name="Google Shape;205;p32"/>
          <p:cNvPicPr preferRelativeResize="0"/>
          <p:nvPr/>
        </p:nvPicPr>
        <p:blipFill rotWithShape="1">
          <a:blip r:embed="rId5">
            <a:alphaModFix/>
          </a:blip>
          <a:srcRect b="0" l="0" r="0" t="0"/>
          <a:stretch/>
        </p:blipFill>
        <p:spPr>
          <a:xfrm>
            <a:off x="3802513" y="3488063"/>
            <a:ext cx="307150" cy="307150"/>
          </a:xfrm>
          <a:prstGeom prst="rect">
            <a:avLst/>
          </a:prstGeom>
          <a:noFill/>
          <a:ln>
            <a:noFill/>
          </a:ln>
        </p:spPr>
      </p:pic>
      <p:sp>
        <p:nvSpPr>
          <p:cNvPr id="206" name="Google Shape;206;p32"/>
          <p:cNvSpPr txBox="1"/>
          <p:nvPr/>
        </p:nvSpPr>
        <p:spPr>
          <a:xfrm>
            <a:off x="4095950" y="255225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207" name="Google Shape;207;p32"/>
          <p:cNvPicPr preferRelativeResize="0"/>
          <p:nvPr/>
        </p:nvPicPr>
        <p:blipFill rotWithShape="1">
          <a:blip r:embed="rId6">
            <a:alphaModFix/>
          </a:blip>
          <a:srcRect b="0" l="0" r="0" t="0"/>
          <a:stretch/>
        </p:blipFill>
        <p:spPr>
          <a:xfrm>
            <a:off x="3774753" y="2504500"/>
            <a:ext cx="365625" cy="365625"/>
          </a:xfrm>
          <a:prstGeom prst="rect">
            <a:avLst/>
          </a:prstGeom>
          <a:noFill/>
          <a:ln>
            <a:noFill/>
          </a:ln>
        </p:spPr>
      </p:pic>
      <p:pic>
        <p:nvPicPr>
          <p:cNvPr id="208" name="Google Shape;208;p32"/>
          <p:cNvPicPr preferRelativeResize="0"/>
          <p:nvPr/>
        </p:nvPicPr>
        <p:blipFill rotWithShape="1">
          <a:blip r:embed="rId7">
            <a:alphaModFix/>
          </a:blip>
          <a:srcRect b="0" l="0" r="0" t="0"/>
          <a:stretch/>
        </p:blipFill>
        <p:spPr>
          <a:xfrm>
            <a:off x="3816325" y="2968737"/>
            <a:ext cx="306000" cy="306000"/>
          </a:xfrm>
          <a:prstGeom prst="rect">
            <a:avLst/>
          </a:prstGeom>
          <a:noFill/>
          <a:ln>
            <a:noFill/>
          </a:ln>
        </p:spPr>
      </p:pic>
      <p:sp>
        <p:nvSpPr>
          <p:cNvPr id="209" name="Google Shape;209;p32"/>
          <p:cNvSpPr txBox="1"/>
          <p:nvPr/>
        </p:nvSpPr>
        <p:spPr>
          <a:xfrm>
            <a:off x="4134873" y="3056188"/>
            <a:ext cx="13161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FUNCIÓN</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10" name="Google Shape;210;p32"/>
          <p:cNvSpPr txBox="1"/>
          <p:nvPr/>
        </p:nvSpPr>
        <p:spPr>
          <a:xfrm>
            <a:off x="64951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11" name="Google Shape;211;p32"/>
          <p:cNvPicPr preferRelativeResize="0"/>
          <p:nvPr/>
        </p:nvPicPr>
        <p:blipFill rotWithShape="1">
          <a:blip r:embed="rId6">
            <a:alphaModFix/>
          </a:blip>
          <a:srcRect b="0" l="0" r="0" t="0"/>
          <a:stretch/>
        </p:blipFill>
        <p:spPr>
          <a:xfrm>
            <a:off x="6173953" y="2472650"/>
            <a:ext cx="365625" cy="365625"/>
          </a:xfrm>
          <a:prstGeom prst="rect">
            <a:avLst/>
          </a:prstGeom>
          <a:noFill/>
          <a:ln>
            <a:noFill/>
          </a:ln>
        </p:spPr>
      </p:pic>
      <p:pic>
        <p:nvPicPr>
          <p:cNvPr id="212" name="Google Shape;212;p32"/>
          <p:cNvPicPr preferRelativeResize="0"/>
          <p:nvPr/>
        </p:nvPicPr>
        <p:blipFill rotWithShape="1">
          <a:blip r:embed="rId7">
            <a:alphaModFix/>
          </a:blip>
          <a:srcRect b="0" l="0" r="0" t="0"/>
          <a:stretch/>
        </p:blipFill>
        <p:spPr>
          <a:xfrm>
            <a:off x="6254725" y="2968737"/>
            <a:ext cx="306000" cy="306000"/>
          </a:xfrm>
          <a:prstGeom prst="rect">
            <a:avLst/>
          </a:prstGeom>
          <a:noFill/>
          <a:ln>
            <a:noFill/>
          </a:ln>
        </p:spPr>
      </p:pic>
      <p:sp>
        <p:nvSpPr>
          <p:cNvPr id="213" name="Google Shape;213;p32"/>
          <p:cNvSpPr txBox="1"/>
          <p:nvPr/>
        </p:nvSpPr>
        <p:spPr>
          <a:xfrm>
            <a:off x="6573273" y="3056188"/>
            <a:ext cx="13161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OBJETO Y UTILIZARLO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14" name="Google Shape;214;p32"/>
          <p:cNvSpPr txBox="1"/>
          <p:nvPr/>
        </p:nvSpPr>
        <p:spPr>
          <a:xfrm>
            <a:off x="65365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INCORPORAR OBJETOS</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15" name="Google Shape;215;p32"/>
          <p:cNvPicPr preferRelativeResize="0"/>
          <p:nvPr/>
        </p:nvPicPr>
        <p:blipFill rotWithShape="1">
          <a:blip r:embed="rId5">
            <a:alphaModFix/>
          </a:blip>
          <a:srcRect b="0" l="0" r="0" t="0"/>
          <a:stretch/>
        </p:blipFill>
        <p:spPr>
          <a:xfrm>
            <a:off x="6240913" y="3488063"/>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9" name="Shape 219"/>
        <p:cNvGrpSpPr/>
        <p:nvPr/>
      </p:nvGrpSpPr>
      <p:grpSpPr>
        <a:xfrm>
          <a:off x="0" y="0"/>
          <a:ext cx="0" cy="0"/>
          <a:chOff x="0" y="0"/>
          <a:chExt cx="0" cy="0"/>
        </a:xfrm>
      </p:grpSpPr>
      <p:sp>
        <p:nvSpPr>
          <p:cNvPr id="220" name="Google Shape;220;p33"/>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221" name="Google Shape;221;p33"/>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222" name="Google Shape;222;p33"/>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223" name="Google Shape;223;p33"/>
          <p:cNvSpPr txBox="1"/>
          <p:nvPr/>
        </p:nvSpPr>
        <p:spPr>
          <a:xfrm>
            <a:off x="2668050" y="2927625"/>
            <a:ext cx="3807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4  </a:t>
            </a:r>
            <a:r>
              <a:rPr lang="en-GB" sz="1800" u="sng">
                <a:solidFill>
                  <a:schemeClr val="hlink"/>
                </a:solidFill>
                <a:latin typeface="Helvetica Neue Light"/>
                <a:ea typeface="Helvetica Neue Light"/>
                <a:cs typeface="Helvetica Neue Light"/>
                <a:sym typeface="Helvetica Neue Light"/>
                <a:hlinkClick r:id="rId5"/>
              </a:rPr>
              <a:t>aquí</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Quizz de clase Nº 4 </a:t>
            </a:r>
            <a:r>
              <a:rPr lang="en-GB" sz="1800" u="sng">
                <a:solidFill>
                  <a:schemeClr val="hlink"/>
                </a:solidFill>
                <a:latin typeface="Helvetica Neue Light"/>
                <a:ea typeface="Helvetica Neue Light"/>
                <a:cs typeface="Helvetica Neue Light"/>
                <a:sym typeface="Helvetica Neue Light"/>
                <a:hlinkClick r:id="rId6"/>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8">
                  <a:extLst>
                    <a:ext uri="{A12FA001-AC4F-418D-AE19-62706E023703}">
                      <ahyp:hlinkClr val="tx"/>
                    </a:ext>
                  </a:extLst>
                </a:hlinkClick>
              </a:rPr>
              <a:t>aquí</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