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Anton"/>
      <p:regular r:id="rId49"/>
    </p:embeddedFont>
    <p:embeddedFont>
      <p:font typeface="Lato"/>
      <p:regular r:id="rId50"/>
      <p:bold r:id="rId51"/>
      <p:italic r:id="rId52"/>
      <p:boldItalic r:id="rId53"/>
    </p:embeddedFont>
    <p:embeddedFont>
      <p:font typeface="Didact Gothic"/>
      <p:regular r:id="rId54"/>
    </p:embeddedFont>
    <p:embeddedFont>
      <p:font typeface="Helvetica Neue"/>
      <p:regular r:id="rId55"/>
      <p:bold r:id="rId56"/>
      <p:italic r:id="rId57"/>
      <p:boldItalic r:id="rId58"/>
    </p:embeddedFont>
    <p:embeddedFont>
      <p:font typeface="Helvetica Neue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504747-A056-42B6-9AD3-DEEF9EE9A8D4}">
  <a:tblStyle styleId="{0E504747-A056-42B6-9AD3-DEEF9EE9A8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Anton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Light-boldItalic.fntdata"/><Relationship Id="rId61" Type="http://schemas.openxmlformats.org/officeDocument/2006/relationships/font" Target="fonts/HelveticaNeueLigh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Ligh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54" Type="http://schemas.openxmlformats.org/officeDocument/2006/relationships/font" Target="fonts/DidactGothic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59" Type="http://schemas.openxmlformats.org/officeDocument/2006/relationships/font" Target="fonts/HelveticaNeueLight-regular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0d00bc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540d00bc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0d00bc7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540d00bc7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e7e483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4e7e483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89b70225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89b7022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c32326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2c32326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89b7022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89b7022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89b7022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89b7022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89b7022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b89b7022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27441b1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527441b1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527441b1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527441b1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89b70225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89b70225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0d00bc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540d00bc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40d00bc7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540d00bc7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Mostrar lo explicado con el editor de texto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89df08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789df08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40d00bc7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540d00bc7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89b70225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89b7022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89b70225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89b70225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527441b14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527441b1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89b70225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89b70225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89b70225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89b70225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0d00bc7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540d00bc7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89b70225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89b70225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0d00bc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540d00bc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89b70225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89b70225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89b70225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89b70225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0d00bc7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540d00bc7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Mostrar lo explicado con el editor de texto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4e7e4839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4e7e4839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40d00bc7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540d00bc7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0d00bc7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540d00bc7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9f4d546e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b9f4d546e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ACTIVIDAD “PARA PENSAR” (Optativa)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Duración estimada:</a:t>
            </a:r>
            <a:r>
              <a:rPr lang="en-GB" sz="1400">
                <a:solidFill>
                  <a:schemeClr val="dk1"/>
                </a:solidFill>
              </a:rPr>
              <a:t> 5/10 minutos (de tarea)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Formato: </a:t>
            </a:r>
            <a:r>
              <a:rPr lang="en-GB" sz="1400">
                <a:solidFill>
                  <a:schemeClr val="dk1"/>
                </a:solidFill>
              </a:rPr>
              <a:t>Google 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Compartir el enlace del quizz correspondiente a la CLASE 1 de la carpeta “Quizzes”.</a:t>
            </a:r>
            <a:r>
              <a:rPr b="1" lang="en-GB" sz="1400">
                <a:solidFill>
                  <a:schemeClr val="dk1"/>
                </a:solidFill>
              </a:rPr>
              <a:t> Aclarar que es optativo. 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9f4d546e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9f4d546e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0d00bc79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540d00bc79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40d00bc79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540d00bc79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0d00bc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540d00bc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40d00bc79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540d00bc79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9f4d546e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b9f4d546e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b9f4d546e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b9f4d546e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Sólo la última clase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0d00bc7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540d00bc7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0d00bc7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40d00bc7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0d00bc79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540d00bc79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e40114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a7e40114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eb9e21f47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eeb9e21f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rive.google.com/file/d/11Qd_2a9YfHq7Yt4IGLXwWRs6OFpSu-6o/view" TargetMode="External"/><Relationship Id="rId4" Type="http://schemas.openxmlformats.org/officeDocument/2006/relationships/hyperlink" Target="https://teloexplicocongatitos.com/poster/tlecg07" TargetMode="External"/><Relationship Id="rId10" Type="http://schemas.openxmlformats.org/officeDocument/2006/relationships/hyperlink" Target="https://www.notion.so/coderhouse/Repositorio-de-Contenidos-ba8d3057a1e34049944ee4ba3a575999" TargetMode="External"/><Relationship Id="rId9" Type="http://schemas.openxmlformats.org/officeDocument/2006/relationships/image" Target="../media/image36.png"/><Relationship Id="rId5" Type="http://schemas.openxmlformats.org/officeDocument/2006/relationships/hyperlink" Target="https://developer.mozilla.org/es/docs/Web/JavaScript/Guide/Trabajando_con_objectos" TargetMode="External"/><Relationship Id="rId6" Type="http://schemas.openxmlformats.org/officeDocument/2006/relationships/hyperlink" Target="https://developer.mozilla.org/es/docs/Web/JavaScript/Referencia/Classes" TargetMode="External"/><Relationship Id="rId7" Type="http://schemas.openxmlformats.org/officeDocument/2006/relationships/image" Target="../media/image26.png"/><Relationship Id="rId8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hyperlink" Target="https://docs.google.com/document/d/1fmuyJZuLzBPAjqcQ5r21XhaldHuu8t-G/edit?usp=sharing&amp;ouid=118038072515497498973&amp;rtpof=true&amp;sd=true" TargetMode="External"/><Relationship Id="rId6" Type="http://schemas.openxmlformats.org/officeDocument/2006/relationships/hyperlink" Target="https://forms.gle/AjqV9nz5FnWrz8bU7" TargetMode="External"/><Relationship Id="rId7" Type="http://schemas.openxmlformats.org/officeDocument/2006/relationships/hyperlink" Target="https://drive.google.com/drive/folders/1jIH9-1B7r39bzu1td2P1Nc1a-eDInnzD?usp=sharing" TargetMode="External"/><Relationship Id="rId8" Type="http://schemas.openxmlformats.org/officeDocument/2006/relationships/hyperlink" Target="https://docs.google.com/document/d/1aJ5X0ZnK_auCcBxw2rP-QxiyzDMJosejr6Otx3jThz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OBJETOS: 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CONCEPTOS GENERALES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4525525" y="873699"/>
            <a:ext cx="42204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programación, y también en JS,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objeto es una colección de datos relacionados con funcionalidad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que generalmente consta de variables, denominadas propiedades, y funciones asociadas, llamadas métodos.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objeto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persona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tendría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una </a:t>
            </a:r>
            <a:r>
              <a:rPr lang="en-GB" sz="2000" u="sng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altura, y como un </a:t>
            </a:r>
            <a:r>
              <a:rPr lang="en-GB" sz="2000" u="sng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método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hablar.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4525520" y="270500"/>
            <a:ext cx="48192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¿QUÉ ES UN OBJETO?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3962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1153200" y="309000"/>
            <a:ext cx="6837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¿POR QUÉ USAMOS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OBJETOS?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347100" y="1182200"/>
            <a:ext cx="86040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tengo que crear un elemento cuya información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compuesta por más de un valor y existen operaciones comunes (funciones) para todos los elementos de este tipo y sus propiedades,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 definirse como un objeto</a:t>
            </a:r>
            <a:r>
              <a:rPr lang="en-GB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115950" y="2606500"/>
            <a:ext cx="8912100" cy="184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nombre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edad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calle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Los variables anteriores entran relacionados entre </a:t>
            </a:r>
            <a:r>
              <a:rPr lang="en-GB" sz="11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sí</a:t>
            </a:r>
            <a:r>
              <a:rPr lang="en-GB" sz="11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, entonces mejor usamos un objeto literal</a:t>
            </a:r>
            <a:endParaRPr sz="11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nombre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edad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calle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900" y="47543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/>
        </p:nvSpPr>
        <p:spPr>
          <a:xfrm>
            <a:off x="868350" y="224850"/>
            <a:ext cx="7407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OBTENIENDO VALORES DEL OBJETO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1038900" y="1056000"/>
            <a:ext cx="7236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obtener el valor de una propiedad en un objeto utilizamos la notación punto (.): El nombre de la variable del objeto, seguido de punto y el nombre de la propiedad: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1038900" y="2335075"/>
            <a:ext cx="7066200" cy="253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nombre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edad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calle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.edad);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.calle);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868350" y="224850"/>
            <a:ext cx="7407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OBTENIENDO VALORES DEL OBJETO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1038900" y="971850"/>
            <a:ext cx="7236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Otra forma de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obtener el valor de una propiedad en un objeto utilizamos la notación corchetes ([]): El nombre de la variable del objeto, seguido de corchetes y dentro de ellos un string del nombre de la propiedad: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1038900" y="2577000"/>
            <a:ext cx="7066200" cy="246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nombre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edad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calle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475" y="47075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/>
        </p:nvSpPr>
        <p:spPr>
          <a:xfrm>
            <a:off x="422400" y="224850"/>
            <a:ext cx="8299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ASIGNAR VALORES A LAS 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PROPIEDADES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1038900" y="971850"/>
            <a:ext cx="7236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 usar las dos formas de acceder a las propiedades para asignar nuevos valores a los datos almacenados en la propiedades del objeto.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1038900" y="2282475"/>
            <a:ext cx="7066200" cy="241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nombre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edad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calle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Marge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.edad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00" y="47635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OBJETOS: 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CONSTRUCTORES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/>
        </p:nvSpPr>
        <p:spPr>
          <a:xfrm>
            <a:off x="1671825" y="13019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CONSTRUCTORES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767850" y="875650"/>
            <a:ext cx="79308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JS,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el constructor de un objeto es una función que usamos para crear un nuevo objeto cada vez que sea necesario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esta “función constructora” podemos inicializar las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objeto al momento de ser instanciado con new.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67275" y="2450650"/>
            <a:ext cx="8875200" cy="247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.edad 	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.calle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Marge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ECEF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EFF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475" y="4854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/>
        </p:nvSpPr>
        <p:spPr>
          <a:xfrm>
            <a:off x="1671825" y="750221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CONSTRUCTOR Y NEW</a:t>
            </a:r>
            <a:endParaRPr i="1" sz="4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392175" y="1656675"/>
            <a:ext cx="8225400" cy="25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ejemplo anterior, se define la función </a:t>
            </a:r>
            <a:r>
              <a:rPr lang="en-GB" sz="2000">
                <a:solidFill>
                  <a:srgbClr val="134F5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Persona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donde se asignan las diferentes propiedades con los valores recibidos como parámetros.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Luego, en algún lugar del código posterior a esas líneas, se puede construir un objeto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rgbClr val="134F5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declarando una variable y asignando la referencia  del objeto instanciado mediante la instrucción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new Persona(...)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/>
        </p:nvSpPr>
        <p:spPr>
          <a:xfrm>
            <a:off x="1629750" y="12487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USO DEL THIS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1" name="Google Shape;2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3"/>
          <p:cNvSpPr txBox="1"/>
          <p:nvPr/>
        </p:nvSpPr>
        <p:spPr>
          <a:xfrm>
            <a:off x="252475" y="983675"/>
            <a:ext cx="87408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palabra clave this (“este”) refiere al elemento actual en el que se está escribiendo el código.  </a:t>
            </a: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se emplea un función constructora para crear un objeto (con la palabra clave new), this está enlazado al nuevo objeto instanciado.</a:t>
            </a:r>
            <a:endParaRPr sz="18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This es muy útil para asegurar que se emplean las propiedades del objeto actual.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3" name="Google Shape;293;p43"/>
          <p:cNvSpPr txBox="1"/>
          <p:nvPr/>
        </p:nvSpPr>
        <p:spPr>
          <a:xfrm>
            <a:off x="261600" y="2503300"/>
            <a:ext cx="8620800" cy="18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literal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literal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.edad  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literal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.edad;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.calle 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literal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.calle;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({ nombre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edad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calle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Av.Siempreviva 742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ECEFF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CEFF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08" name="Google Shape;1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/>
        </p:nvSpPr>
        <p:spPr>
          <a:xfrm>
            <a:off x="1763400" y="2077200"/>
            <a:ext cx="561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/>
        </p:nvSpPr>
        <p:spPr>
          <a:xfrm>
            <a:off x="1289850" y="1992750"/>
            <a:ext cx="656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MÉTODOS Y </a:t>
            </a: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OPERACIONES 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CON OBJETOS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/>
        </p:nvSpPr>
        <p:spPr>
          <a:xfrm>
            <a:off x="1671825" y="750221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MÉTODO &lt;&gt; FUNCIÓN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6" name="Google Shape;316;p47"/>
          <p:cNvSpPr txBox="1"/>
          <p:nvPr/>
        </p:nvSpPr>
        <p:spPr>
          <a:xfrm>
            <a:off x="1038900" y="1646620"/>
            <a:ext cx="7066200" cy="25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 anteriormente, las funciones en JS se pueden definir en cualquier parte del código, y pueden ser llamadas desde cualquier otra parte del código posterior.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métodos de los objetos, también son técnicamente funciones, sólo que se limitan a poder ser ejecutados únicamente desde el mismo objeto.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FFBC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/>
        </p:nvSpPr>
        <p:spPr>
          <a:xfrm>
            <a:off x="924988" y="-53534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FUNCIÓN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8"/>
          <p:cNvSpPr txBox="1"/>
          <p:nvPr/>
        </p:nvSpPr>
        <p:spPr>
          <a:xfrm>
            <a:off x="1556725" y="773025"/>
            <a:ext cx="5869200" cy="14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//Funciones: Generalmente retornar un valor y son de acceso global.</a:t>
            </a:r>
            <a:endParaRPr sz="10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48"/>
          <p:cNvSpPr txBox="1"/>
          <p:nvPr/>
        </p:nvSpPr>
        <p:spPr>
          <a:xfrm>
            <a:off x="924988" y="2119282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MÉTODO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6" name="Google Shape;326;p48"/>
          <p:cNvSpPr txBox="1"/>
          <p:nvPr/>
        </p:nvSpPr>
        <p:spPr>
          <a:xfrm>
            <a:off x="1556724" y="2871675"/>
            <a:ext cx="5869200" cy="203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//Métodos: Se requiere un objeto y puede no retornar un valor.</a:t>
            </a:r>
            <a:endParaRPr sz="10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.edad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.calle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/>
        </p:nvSpPr>
        <p:spPr>
          <a:xfrm>
            <a:off x="538200" y="224300"/>
            <a:ext cx="8067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MÉTODOS EN OBJETOS JS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2" name="Google Shape;332;p49"/>
          <p:cNvSpPr txBox="1"/>
          <p:nvPr/>
        </p:nvSpPr>
        <p:spPr>
          <a:xfrm>
            <a:off x="222600" y="885075"/>
            <a:ext cx="86988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cuenta con sus propios objetos, incluso ya usamos algunos de ellos sin identificar que son objeto.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ejemplo: </a:t>
            </a:r>
            <a:r>
              <a:rPr lang="en-GB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vez que creamos una cadena de caracteres se crea automáticamente como una instancia del objeto String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por lo tanto tiene varios métodos/propiedades comunes disponibles en ella.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9"/>
          <p:cNvSpPr txBox="1"/>
          <p:nvPr/>
        </p:nvSpPr>
        <p:spPr>
          <a:xfrm>
            <a:off x="1637400" y="2728825"/>
            <a:ext cx="5869200" cy="22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cadena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HOLA CODER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//Propiedad de objeto String: Largo de la cadena.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(cadena.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//Método de objeto String: Pasar a minúscula.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(cadena.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toLowerCase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//Método de objeto String: Pasar a mayúscula.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(cadena.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/>
        </p:nvSpPr>
        <p:spPr>
          <a:xfrm>
            <a:off x="590800" y="0"/>
            <a:ext cx="8067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MÉTODOS PERSONALIZADOS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275200" y="706275"/>
            <a:ext cx="86988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crear nuestro propios</a:t>
            </a:r>
            <a:r>
              <a:rPr lang="en-GB" sz="19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métodos para objetos personalizados, referenciando funciones por su nombre o definiendo funciones anónimas asociadas a una </a:t>
            </a:r>
            <a:r>
              <a:rPr lang="en-GB" sz="19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propiedad</a:t>
            </a:r>
            <a:r>
              <a:rPr lang="en-GB" sz="19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</a:t>
            </a:r>
            <a:r>
              <a:rPr lang="en-GB" sz="19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19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constructora. </a:t>
            </a:r>
            <a:endParaRPr sz="19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Llamar a un método es similar a acceder a una propiedad, pero se agrega () al final del nombre del método, posiblemente con argumentos.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50"/>
          <p:cNvSpPr txBox="1"/>
          <p:nvPr/>
        </p:nvSpPr>
        <p:spPr>
          <a:xfrm>
            <a:off x="189400" y="2429875"/>
            <a:ext cx="8870400" cy="265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.edad  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.calle 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(){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HOLA SOY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.nombre)}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Marge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persona2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2" name="Google Shape;3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275" y="47566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/>
        </p:nvSpPr>
        <p:spPr>
          <a:xfrm>
            <a:off x="538200" y="119125"/>
            <a:ext cx="8067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OPERADOR IN Y FOR...IN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8" name="Google Shape;348;p51"/>
          <p:cNvSpPr txBox="1"/>
          <p:nvPr/>
        </p:nvSpPr>
        <p:spPr>
          <a:xfrm>
            <a:off x="222600" y="885075"/>
            <a:ext cx="86988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devuelve true si la propiedad especificada existe en el objeto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Mientra que el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bucle 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for...in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 acceder a todas las propiedades del objeto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obteniendo una propiedad por cada iteración.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9" name="Google Shape;349;p51"/>
          <p:cNvSpPr txBox="1"/>
          <p:nvPr/>
        </p:nvSpPr>
        <p:spPr>
          <a:xfrm>
            <a:off x="84150" y="2139800"/>
            <a:ext cx="8951100" cy="283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nombre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edad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calle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//devuelve true porque la clave "nombre" existe en el objeto persona1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//devuelve false porque la clave "origen" no existe en el objeto persona1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origen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//recorremos todas las propiedades del objeto con el ciclo for...in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propiedad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propiedad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0" name="Google Shape;3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875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CLASES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3"/>
          <p:cNvSpPr txBox="1"/>
          <p:nvPr/>
        </p:nvSpPr>
        <p:spPr>
          <a:xfrm>
            <a:off x="464575" y="66525"/>
            <a:ext cx="8067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1" name="Google Shape;361;p53"/>
          <p:cNvSpPr txBox="1"/>
          <p:nvPr/>
        </p:nvSpPr>
        <p:spPr>
          <a:xfrm>
            <a:off x="264675" y="737825"/>
            <a:ext cx="86988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clases de javascript, introducidas en ES6, proveen una sintaxis mucho más clara y simple para crear objetos personalizados.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una equivalencia al empleo de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constructora y permite definir distintos tipo de métodos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53"/>
          <p:cNvSpPr txBox="1"/>
          <p:nvPr/>
        </p:nvSpPr>
        <p:spPr>
          <a:xfrm>
            <a:off x="64050" y="2160475"/>
            <a:ext cx="9015900" cy="28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.edad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.calle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6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OBJETOS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/>
        </p:nvSpPr>
        <p:spPr>
          <a:xfrm>
            <a:off x="464575" y="66525"/>
            <a:ext cx="8067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CLASES Y MÉTODOS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8" name="Google Shape;368;p54"/>
          <p:cNvSpPr txBox="1"/>
          <p:nvPr/>
        </p:nvSpPr>
        <p:spPr>
          <a:xfrm>
            <a:off x="264675" y="737825"/>
            <a:ext cx="86988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declaración de clase, la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constructora 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reemplaza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por el método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constructor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métodos en las clases no referencian a propiedades,  se declaran dentro del bloque si la palabra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function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Google Shape;369;p54"/>
          <p:cNvSpPr txBox="1"/>
          <p:nvPr/>
        </p:nvSpPr>
        <p:spPr>
          <a:xfrm>
            <a:off x="264675" y="1945925"/>
            <a:ext cx="8698800" cy="313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.edad  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.calle 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calle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HOLA SOY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.nombre);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Av. Siempreviva 742</a:t>
            </a:r>
            <a:r>
              <a:rPr lang="en-GB" sz="12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persona1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hablar</a:t>
            </a: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0" name="Google Shape;3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150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/>
        </p:nvSpPr>
        <p:spPr>
          <a:xfrm>
            <a:off x="5838150" y="0"/>
            <a:ext cx="3335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APLICADO: CLASE PRODUCTO</a:t>
            </a:r>
            <a:endParaRPr i="1" sz="32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6" name="Google Shape;376;p55"/>
          <p:cNvSpPr txBox="1"/>
          <p:nvPr/>
        </p:nvSpPr>
        <p:spPr>
          <a:xfrm>
            <a:off x="112050" y="0"/>
            <a:ext cx="57261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3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-GB" sz="13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  </a:t>
            </a:r>
            <a:r>
              <a:rPr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3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  </a:t>
            </a:r>
            <a:r>
              <a:rPr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300">
                <a:solidFill>
                  <a:srgbClr val="FFB86C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.vendido </a:t>
            </a:r>
            <a:r>
              <a:rPr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sumaIva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 </a:t>
            </a:r>
            <a:r>
              <a:rPr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 </a:t>
            </a:r>
            <a:r>
              <a:rPr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1.21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vender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.vendido </a:t>
            </a:r>
            <a:r>
              <a:rPr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3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n-GB" sz="13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3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lang="en-GB" sz="13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producto2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3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3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fideo</a:t>
            </a:r>
            <a:r>
              <a:rPr lang="en-GB" sz="13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3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GB" sz="13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sumaIva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producto2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sumaIva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producto1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vender</a:t>
            </a:r>
            <a:r>
              <a:rPr lang="en-GB" sz="13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7" name="Google Shape;3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150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/>
        </p:nvSpPr>
        <p:spPr>
          <a:xfrm>
            <a:off x="1750050" y="2077200"/>
            <a:ext cx="564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3" name="Google Shape;38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7"/>
          <p:cNvSpPr txBox="1"/>
          <p:nvPr/>
        </p:nvSpPr>
        <p:spPr>
          <a:xfrm>
            <a:off x="407575" y="2141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OBJETOS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400">
                <a:latin typeface="Anton"/>
                <a:ea typeface="Anton"/>
                <a:cs typeface="Anton"/>
                <a:sym typeface="Anton"/>
              </a:rPr>
              <a:t>Resumen</a:t>
            </a:r>
            <a:endParaRPr i="1" sz="34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1" name="Google Shape;391;p57"/>
          <p:cNvSpPr txBox="1"/>
          <p:nvPr/>
        </p:nvSpPr>
        <p:spPr>
          <a:xfrm>
            <a:off x="1352300" y="1775525"/>
            <a:ext cx="68472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Los objetos tienen propiedades y métodos.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constructor de un objeto sirve para crear el mismo, y asignarle sus propiedades. Permite crear varios objetos usando el mismo constructor.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Las funciones de JS son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generalmente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acceso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global y los métodos son únicamente para ser invocados por los objetos que lo contienen.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Las clases son otra forma de crear objetos personalizados en JS.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INCORPORAR OBJETOS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7" name="Google Shape;397;p58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Traslada al proyecto integrador el concepto de objetos, visto en la clase de hoy.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8" name="Google Shape;39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8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" name="Google Shape;405;p59"/>
          <p:cNvGraphicFramePr/>
          <p:nvPr/>
        </p:nvGraphicFramePr>
        <p:xfrm>
          <a:off x="153251" y="111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{0E504747-A056-42B6-9AD3-DEEF9EE9A8D4}</a:tableStyleId>
              </a:tblPr>
              <a:tblGrid>
                <a:gridCol w="2945825"/>
                <a:gridCol w="3822275"/>
                <a:gridCol w="2069375"/>
              </a:tblGrid>
              <a:tr h="6979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INCORPORAR OBJETOS</a:t>
                      </a:r>
                      <a:endParaRPr sz="2400" u="none" cap="none" strike="noStrike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169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HTML y  código fuente en JavaScript. Debe identificar el apellido del alumno/a en el nombre de archivo comprimido por “claseApellido”.</a:t>
                      </a:r>
                      <a:r>
                        <a:rPr lang="en-GB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Reconocer elementos en el simulador cuya información está compuesta por más de un valor y existen operaciones comunes (funciones) para todos los elementos de este tipo y sus propiedades. 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429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 partir de los ejemplos mostrados la primera clase, y en función del tipo de simulador que hayas elegido, deberás: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Crear al menos un objeto para controlar el funcionamiento de tu simulador.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Incorporarle sus propiedades y su constructor.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Invocar a ese objeto en algún momento donde el usuario realice alguna acción.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 sus mètodos.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HTML y Archivo JS, referenciado en el HTML por etiqueta &lt;script src="js/miarchivo.js"&gt;&lt;/script&gt;, que incluya la definición de un algoritmo en JavaScript que emplee objetos para elementos con propiedades y mètodos comunes.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u="none" cap="none" strike="noStrike"/>
                        <a:t>&gt;&gt;Ejemplo:</a:t>
                      </a:r>
                      <a:endParaRPr b="1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Algunos objetos a identificar que forman parte del simulador pueden ser: Producto, Persona,Libro, Auto, Comida, Bebida, Tarea, etc.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06" name="Google Shape;40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63" y="4330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0"/>
          <p:cNvSpPr txBox="1"/>
          <p:nvPr/>
        </p:nvSpPr>
        <p:spPr>
          <a:xfrm>
            <a:off x="999025" y="17052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¿Te gustaría comprobar tus conocimientos de la clase?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compartimos a través del chat de zoom</a:t>
            </a:r>
            <a:endParaRPr b="0" i="0" sz="1600" u="sng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enlace a un breve quiz de tarea.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profesor: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la carpeta “Quizzes” de la camada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Ingresar al formulario de la clase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Pulsar el botón “Invitar”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 el enlace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Compartir el enlace a los alumnos a través del chat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/>
        </p:nvSpPr>
        <p:spPr>
          <a:xfrm>
            <a:off x="1000475" y="1582900"/>
            <a:ext cx="6529200" cy="3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300" lvl="0" marL="189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 | </a:t>
            </a:r>
            <a:b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Los apuntes de Majo (Página 25 a 30).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Te lo explico con gatitos.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300" lvl="0" marL="189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Documentación Objetos</a:t>
            </a:r>
            <a:r>
              <a:rPr b="1" i="1"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b="1" i="1"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1"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Documentación Clases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9" name="Google Shape;419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1"/>
          <p:cNvSpPr/>
          <p:nvPr/>
        </p:nvSpPr>
        <p:spPr>
          <a:xfrm>
            <a:off x="1145200" y="3641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1"/>
          <p:cNvSpPr txBox="1"/>
          <p:nvPr/>
        </p:nvSpPr>
        <p:spPr>
          <a:xfrm>
            <a:off x="2455275" y="432225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RECURSOS: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3" name="Google Shape;423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08034" y="5934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1"/>
          <p:cNvSpPr txBox="1"/>
          <p:nvPr/>
        </p:nvSpPr>
        <p:spPr>
          <a:xfrm>
            <a:off x="882725" y="479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</a:t>
            </a:r>
            <a:r>
              <a:rPr lang="en-GB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10"/>
              </a:rPr>
              <a:t>nuestro repositorio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2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30" name="Google Shape;430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6" name="Google Shape;436;p63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Constructor y new.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Métodos y propiedades.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4006550" y="1134750"/>
            <a:ext cx="4747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un objeto en JS y cómo se usa?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una función constructora y un objeto creado con ella?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¿Cuáles son las propiedades de los objetos y sus métodos?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diferenciar método de funciones?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un declaración de clase?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42" name="Google Shape;44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8" name="Google Shape;44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6"/>
          <p:cNvSpPr txBox="1"/>
          <p:nvPr/>
        </p:nvSpPr>
        <p:spPr>
          <a:xfrm>
            <a:off x="2054250" y="1640238"/>
            <a:ext cx="50355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¡GRACIAS POR ESTUDIAR CON NOSOTROS!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4" name="Google Shape;454;p6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483500" y="1237775"/>
            <a:ext cx="39807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Parámetros: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necesitamos enviarle a la función algun valor o dato para que luego la misma lo utilice en sus operaciones, estamos hablando de los parámetros de la función.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Ámbito de una variable (llamado "scope" en inglés):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zona del programa en la que se define la variable, el contexto al que pertenece la misma dentro de un algoritmo. JavaScript define dos ámbitos para las variables: global y local.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Helvetica Neue Light"/>
              <a:buChar char="●"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locales: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crean y se usan siempre en las funciones.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Helvetica Neue Light"/>
              <a:buChar char="●"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globales: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definen fuera de las funciones, y se pueden usar en cualquier lugar del código.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4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45720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5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/>
          <p:nvPr/>
        </p:nvSpPr>
        <p:spPr>
          <a:xfrm>
            <a:off x="618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Objetos: conceptos generales</a:t>
            </a:r>
            <a:endParaRPr b="1" i="0" sz="1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2735900" y="1305375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 objeto?</a:t>
            </a:r>
            <a:endParaRPr b="1" i="0" sz="13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8" name="Google Shape;148;p31"/>
          <p:cNvCxnSpPr/>
          <p:nvPr/>
        </p:nvCxnSpPr>
        <p:spPr>
          <a:xfrm>
            <a:off x="2071400" y="14706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9" name="Google Shape;149;p31"/>
          <p:cNvCxnSpPr/>
          <p:nvPr/>
        </p:nvCxnSpPr>
        <p:spPr>
          <a:xfrm>
            <a:off x="1344950" y="17553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0" name="Google Shape;150;p31"/>
          <p:cNvCxnSpPr/>
          <p:nvPr/>
        </p:nvCxnSpPr>
        <p:spPr>
          <a:xfrm>
            <a:off x="4284500" y="1443950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1" name="Google Shape;151;p31"/>
          <p:cNvSpPr/>
          <p:nvPr/>
        </p:nvSpPr>
        <p:spPr>
          <a:xfrm>
            <a:off x="5242825" y="1278650"/>
            <a:ext cx="18087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Sintaxis</a:t>
            </a:r>
            <a:endParaRPr b="1"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2" name="Google Shape;152;p31"/>
          <p:cNvCxnSpPr/>
          <p:nvPr/>
        </p:nvCxnSpPr>
        <p:spPr>
          <a:xfrm>
            <a:off x="4284500" y="1443950"/>
            <a:ext cx="958200" cy="4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3" name="Google Shape;153;p31"/>
          <p:cNvSpPr/>
          <p:nvPr/>
        </p:nvSpPr>
        <p:spPr>
          <a:xfrm>
            <a:off x="5242825" y="1711500"/>
            <a:ext cx="18087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Constructor y new</a:t>
            </a:r>
            <a:endParaRPr b="1"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618500" y="2201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Métodos vs. funciones</a:t>
            </a:r>
            <a:endParaRPr b="1"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5259350" y="2144450"/>
            <a:ext cx="17922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Propiedades</a:t>
            </a:r>
            <a:endParaRPr b="1"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6" name="Google Shape;156;p31"/>
          <p:cNvCxnSpPr/>
          <p:nvPr/>
        </p:nvCxnSpPr>
        <p:spPr>
          <a:xfrm>
            <a:off x="4284500" y="1443950"/>
            <a:ext cx="969300" cy="8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57" name="Google Shape;157;p31"/>
          <p:cNvCxnSpPr/>
          <p:nvPr/>
        </p:nvCxnSpPr>
        <p:spPr>
          <a:xfrm>
            <a:off x="1344950" y="28038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8" name="Google Shape;158;p31"/>
          <p:cNvSpPr/>
          <p:nvPr/>
        </p:nvSpPr>
        <p:spPr>
          <a:xfrm>
            <a:off x="618500" y="32499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del -this-</a:t>
            </a:r>
            <a:endParaRPr b="1"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618500" y="4159700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Clases</a:t>
            </a:r>
            <a:endParaRPr b="1"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/>
          <p:nvPr/>
        </p:nvSpPr>
        <p:spPr>
          <a:xfrm>
            <a:off x="35710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37611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32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32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/>
          <p:nvPr/>
        </p:nvSpPr>
        <p:spPr>
          <a:xfrm>
            <a:off x="120890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1377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Programación avanzada con funciones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8" name="Google Shape;178;p32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32"/>
          <p:cNvCxnSpPr/>
          <p:nvPr/>
        </p:nvCxnSpPr>
        <p:spPr>
          <a:xfrm>
            <a:off x="1377600" y="28780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32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32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6144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7" name="Google Shape;187;p32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32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32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32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1" name="Google Shape;19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1770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1765788" y="33522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SIMULADOR INTERACTIVO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70188" y="3467025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4000" y="2947700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/>
        </p:nvSpPr>
        <p:spPr>
          <a:xfrm>
            <a:off x="1802548" y="303515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UTILIZANDO FUNCIÓN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056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5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6325" y="29687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4134873" y="3056188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OBJETO Y UTILIZARLO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4098113" y="337332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INCORPORAR OBJETOS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2513" y="348806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66475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3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07125" y="29687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6725673" y="3056188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CON ARRAYS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6688913" y="337332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INCORPORAR ARRAYS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93313" y="348806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6736725" y="3934875"/>
            <a:ext cx="1617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PRIMERA ENTREGA DEL PROYECTO FINAL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85350" y="3905912"/>
            <a:ext cx="306000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809550" y="1679275"/>
            <a:ext cx="75249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HERRAMIENTAS DE LA CLASE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500">
                <a:latin typeface="Helvetica Neue"/>
                <a:ea typeface="Helvetica Neue"/>
                <a:cs typeface="Helvetica Neue"/>
                <a:sym typeface="Helvetica Neue"/>
              </a:rPr>
              <a:t>Les compartimos algunos recursos para acompañar la clase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4927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2668050" y="2927625"/>
            <a:ext cx="380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Guión de clase Nº 5 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aquí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Quizz de clase Nº 5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Booklet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FAQs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