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Anton"/>
      <p:regular r:id="rId56"/>
    </p:embeddedFont>
    <p:embeddedFont>
      <p:font typeface="Lato"/>
      <p:regular r:id="rId57"/>
      <p:bold r:id="rId58"/>
      <p:italic r:id="rId59"/>
      <p:boldItalic r:id="rId60"/>
    </p:embeddedFont>
    <p:embeddedFont>
      <p:font typeface="Didact Gothic"/>
      <p:regular r:id="rId61"/>
    </p:embeddedFont>
    <p:embeddedFont>
      <p:font typeface="Helvetica Neue"/>
      <p:regular r:id="rId62"/>
      <p:bold r:id="rId63"/>
      <p:italic r:id="rId64"/>
      <p:boldItalic r:id="rId65"/>
    </p:embeddedFont>
    <p:embeddedFont>
      <p:font typeface="Helvetica Neue Ligh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89BF43-54CE-4B62-BD37-4A9F84F04E27}">
  <a:tblStyle styleId="{C489BF43-54CE-4B62-BD37-4A9F84F04E2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regular.fntdata"/><Relationship Id="rId61" Type="http://schemas.openxmlformats.org/officeDocument/2006/relationships/font" Target="fonts/DidactGothic-regular.fntdata"/><Relationship Id="rId20" Type="http://schemas.openxmlformats.org/officeDocument/2006/relationships/slide" Target="slides/slide14.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6.xml"/><Relationship Id="rId66" Type="http://schemas.openxmlformats.org/officeDocument/2006/relationships/font" Target="fonts/HelveticaNeueLight-regular.fntdata"/><Relationship Id="rId21" Type="http://schemas.openxmlformats.org/officeDocument/2006/relationships/slide" Target="slides/slide15.xml"/><Relationship Id="rId65" Type="http://schemas.openxmlformats.org/officeDocument/2006/relationships/font" Target="fonts/HelveticaNeue-boldItalic.fntdata"/><Relationship Id="rId24" Type="http://schemas.openxmlformats.org/officeDocument/2006/relationships/slide" Target="slides/slide18.xml"/><Relationship Id="rId68" Type="http://schemas.openxmlformats.org/officeDocument/2006/relationships/font" Target="fonts/HelveticaNeueLight-italic.fntdata"/><Relationship Id="rId23" Type="http://schemas.openxmlformats.org/officeDocument/2006/relationships/slide" Target="slides/slide17.xml"/><Relationship Id="rId67" Type="http://schemas.openxmlformats.org/officeDocument/2006/relationships/font" Target="fonts/HelveticaNeueLight-bold.fntdata"/><Relationship Id="rId60" Type="http://schemas.openxmlformats.org/officeDocument/2006/relationships/font" Target="fonts/Lato-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Light-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ato-regular.fntdata"/><Relationship Id="rId12" Type="http://schemas.openxmlformats.org/officeDocument/2006/relationships/slide" Target="slides/slide6.xml"/><Relationship Id="rId56" Type="http://schemas.openxmlformats.org/officeDocument/2006/relationships/font" Target="fonts/Anton-regular.fntdata"/><Relationship Id="rId15" Type="http://schemas.openxmlformats.org/officeDocument/2006/relationships/slide" Target="slides/slide9.xml"/><Relationship Id="rId59" Type="http://schemas.openxmlformats.org/officeDocument/2006/relationships/font" Target="fonts/Lato-italic.fntdata"/><Relationship Id="rId14" Type="http://schemas.openxmlformats.org/officeDocument/2006/relationships/slide" Target="slides/slide8.xml"/><Relationship Id="rId58"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14cde81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14cde810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14cde810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a14cde810d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405919e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405919e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405919ef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405919ef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05919ef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05919ef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405919ef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405919ef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405919ef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b405919ef2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405919ef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405919ef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No va, es para guiar el uso del template.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405919ef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405919ef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405919ef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405919ef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405919ef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405919ef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14cde810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a14cde810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405919ef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405919ef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405919ef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405919ef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405919ef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405919ef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8ac829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8ac829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14cde810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a14cde810d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2e28832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b2e28832f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14cde810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a14cde810d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8ac8293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8ac8293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8ac8293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8ac8293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84bcc444f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4bcc444f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14cde81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a14cde810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8ac8293a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8ac8293a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405919ef2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b405919ef2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8ac8293a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b8ac8293a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8ac8293a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8ac8293a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8ac8293a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8ac8293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8ac8293a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8ac8293a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14cde810d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a14cde810d_0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chemeClr val="dk1"/>
                </a:solidFill>
              </a:rPr>
              <a:t>Mostrar lo explicado con el editor de texto</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14cde810d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a14cde810d_0_4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14cde810d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a14cde810d_0_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c57655c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bc57655c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00">
                <a:solidFill>
                  <a:schemeClr val="dk1"/>
                </a:solidFill>
                <a:highlight>
                  <a:schemeClr val="lt1"/>
                </a:highlight>
                <a:latin typeface="Helvetica Neue Light"/>
                <a:ea typeface="Helvetica Neue Light"/>
                <a:cs typeface="Helvetica Neue Light"/>
                <a:sym typeface="Helvetica Neue Light"/>
              </a:rPr>
              <a:t>Ejemplo modelo de cómo comunicar una Actividad recomendada (desafío extra). </a:t>
            </a: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14cde810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a14cde810d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c57655c5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bc57655c5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Desarrollo de una Actividad recomendada (desafío extra). Vincular ejemplo. Hacer hincapié en que es optativa pero suma puntos para el top 10.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a14cde810d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a14cde810d_0_5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Usar la clase correspondiente a la entrega intermedia del proyecto final.</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bbfae473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bbfae4732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Usar la clase correspondiente a la entrega intermedia del proyecto final</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c57655c5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bc57655c5f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Usar la clase correspondiente a la entrega intermedia del proyecto final</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c57655c5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bc57655c5f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bc57655c5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bc57655c5f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c57655c5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bc57655c5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14cde810d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a14cde810d_0_6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14cde810d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a14cde810d_0_6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bcdb96bb3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bcdb96bb3b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Todas las clases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14cde810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a14cde810d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14cde810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a14cde810d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9a64f4e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a9a64f4e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8687f55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a8687f55b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ecb39e53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eecb39e53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plataforma.coderhouse.com/video-tutoriales" TargetMode="External"/><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sublimetext.com/3" TargetMode="External"/><Relationship Id="rId4" Type="http://schemas.openxmlformats.org/officeDocument/2006/relationships/hyperlink" Target="https://visualstudio.microsoft.com/es/downloads/?rr=https%3A%2F%2Fwww.google.com%2F" TargetMode="External"/><Relationship Id="rId5" Type="http://schemas.openxmlformats.org/officeDocument/2006/relationships/hyperlink" Target="https://developer.mozilla.org/es/docs/Web/JavaScript/Referencia/Objetos_globales/Array/sort" TargetMode="External"/><Relationship Id="rId6" Type="http://schemas.openxmlformats.org/officeDocument/2006/relationships/image" Target="../media/image38.png"/><Relationship Id="rId7"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5.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hectorip.github.io/Eloquent-JavaScript-ES-online/chapters/04_data.html" TargetMode="External"/><Relationship Id="rId11" Type="http://schemas.openxmlformats.org/officeDocument/2006/relationships/hyperlink" Target="https://www.notion.so/coderhouse/Repositorio-de-Contenidos-ba8d3057a1e34049944ee4ba3a575999" TargetMode="External"/><Relationship Id="rId10" Type="http://schemas.openxmlformats.org/officeDocument/2006/relationships/image" Target="../media/image39.png"/><Relationship Id="rId9" Type="http://schemas.openxmlformats.org/officeDocument/2006/relationships/image" Target="../media/image34.png"/><Relationship Id="rId5" Type="http://schemas.openxmlformats.org/officeDocument/2006/relationships/hyperlink" Target="http://hectorip.github.io/Eloquent-JavaScript-ES-online/chapters/07_elife.html" TargetMode="External"/><Relationship Id="rId6" Type="http://schemas.openxmlformats.org/officeDocument/2006/relationships/hyperlink" Target="https://developer.mozilla.org/es/docs/Web/JavaScript/Referencia/Objetos_globales/String" TargetMode="External"/><Relationship Id="rId7" Type="http://schemas.openxmlformats.org/officeDocument/2006/relationships/hyperlink" Target="https://developer.mozilla.org/es/docs/Web/JavaScript/Referencia/Objetos_globales/Array" TargetMode="External"/><Relationship Id="rId8"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0.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hyperlink" Target="https://docs.google.com/document/d/1kDFZJ_OZa-6lFAlKNdKsHEf14vPyOdmM/edit?usp=sharing&amp;ouid=118038072515497498973&amp;rtpof=true&amp;sd=true" TargetMode="External"/><Relationship Id="rId6" Type="http://schemas.openxmlformats.org/officeDocument/2006/relationships/hyperlink" Target="https://forms.gle/6wxgivL1dioxXcyA9" TargetMode="External"/><Relationship Id="rId7" Type="http://schemas.openxmlformats.org/officeDocument/2006/relationships/hyperlink" Target="https://drive.google.com/drive/folders/1jIH9-1B7r39bzu1td2P1Nc1a-eDInnzD?usp=sharing" TargetMode="External"/><Relationship Id="rId8" Type="http://schemas.openxmlformats.org/officeDocument/2006/relationships/hyperlink" Target="https://docs.google.com/document/d/1aJ5X0ZnK_auCcBxw2rP-QxiyzDMJosejr6Otx3jThzM/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3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ARRAYS</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nvSpPr>
        <p:spPr>
          <a:xfrm>
            <a:off x="4409950" y="45875"/>
            <a:ext cx="473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100">
                <a:solidFill>
                  <a:schemeClr val="dk1"/>
                </a:solidFill>
                <a:latin typeface="Anton"/>
                <a:ea typeface="Anton"/>
                <a:cs typeface="Anton"/>
                <a:sym typeface="Anton"/>
              </a:rPr>
              <a:t>¿QUÉ ES ARRAY?</a:t>
            </a:r>
            <a:endParaRPr i="1" sz="5000">
              <a:latin typeface="Anton"/>
              <a:ea typeface="Anton"/>
              <a:cs typeface="Anton"/>
              <a:sym typeface="Anton"/>
            </a:endParaRPr>
          </a:p>
        </p:txBody>
      </p:sp>
      <p:sp>
        <p:nvSpPr>
          <p:cNvPr id="232" name="Google Shape;232;p35"/>
          <p:cNvSpPr txBox="1"/>
          <p:nvPr/>
        </p:nvSpPr>
        <p:spPr>
          <a:xfrm>
            <a:off x="4409925" y="788875"/>
            <a:ext cx="4734000" cy="3565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 Array es una </a:t>
            </a:r>
            <a:r>
              <a:rPr lang="en-GB" sz="2000">
                <a:solidFill>
                  <a:schemeClr val="dk1"/>
                </a:solidFill>
                <a:highlight>
                  <a:srgbClr val="E0FF00"/>
                </a:highlight>
                <a:latin typeface="Helvetica Neue Light"/>
                <a:ea typeface="Helvetica Neue Light"/>
                <a:cs typeface="Helvetica Neue Light"/>
                <a:sym typeface="Helvetica Neue Light"/>
              </a:rPr>
              <a:t>objeto </a:t>
            </a:r>
            <a:r>
              <a:rPr lang="en-GB" sz="2000">
                <a:solidFill>
                  <a:schemeClr val="dk1"/>
                </a:solidFill>
                <a:highlight>
                  <a:srgbClr val="E0FF00"/>
                </a:highlight>
                <a:latin typeface="Helvetica Neue Light"/>
                <a:ea typeface="Helvetica Neue Light"/>
                <a:cs typeface="Helvetica Neue Light"/>
                <a:sym typeface="Helvetica Neue Light"/>
              </a:rPr>
              <a:t>que almacena una lista de elementos</a:t>
            </a:r>
            <a:r>
              <a:rPr lang="en-GB" sz="2000">
                <a:solidFill>
                  <a:schemeClr val="dk1"/>
                </a:solidFill>
                <a:highlight>
                  <a:srgbClr val="FFFFFF"/>
                </a:highlight>
                <a:latin typeface="Helvetica Neue Light"/>
                <a:ea typeface="Helvetica Neue Light"/>
                <a:cs typeface="Helvetica Neue Light"/>
                <a:sym typeface="Helvetica Neue Light"/>
              </a:rPr>
              <a:t>. Puede ser un conjunto de números, strings, booleanos, objetos o hasta una lista de listas.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100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valores del array pueden ser distintos y es posible agregar o quitar elemento en todo momento.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100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elementos del array tienen un orden, de 0 (el primer elemento del array) hasta  el </a:t>
            </a:r>
            <a:r>
              <a:rPr lang="en-GB" sz="2000">
                <a:solidFill>
                  <a:schemeClr val="dk1"/>
                </a:solidFill>
                <a:highlight>
                  <a:srgbClr val="FFFFFF"/>
                </a:highlight>
                <a:latin typeface="Helvetica Neue Light"/>
                <a:ea typeface="Helvetica Neue Light"/>
                <a:cs typeface="Helvetica Neue Light"/>
                <a:sym typeface="Helvetica Neue Light"/>
              </a:rPr>
              <a:t>último</a:t>
            </a:r>
            <a:r>
              <a:rPr lang="en-GB" sz="2000">
                <a:solidFill>
                  <a:schemeClr val="dk1"/>
                </a:solidFill>
                <a:highlight>
                  <a:srgbClr val="FFFFFF"/>
                </a:highlight>
                <a:latin typeface="Helvetica Neue Light"/>
                <a:ea typeface="Helvetica Neue Light"/>
                <a:cs typeface="Helvetica Neue Light"/>
                <a:sym typeface="Helvetica Neue Light"/>
              </a:rPr>
              <a:t> elemento.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33" name="Google Shape;233;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4" name="Google Shape;234;p35"/>
          <p:cNvPicPr preferRelativeResize="0"/>
          <p:nvPr/>
        </p:nvPicPr>
        <p:blipFill>
          <a:blip r:embed="rId4">
            <a:alphaModFix/>
          </a:blip>
          <a:stretch>
            <a:fillRect/>
          </a:stretch>
        </p:blipFill>
        <p:spPr>
          <a:xfrm>
            <a:off x="0" y="0"/>
            <a:ext cx="440992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nvSpPr>
        <p:spPr>
          <a:xfrm>
            <a:off x="1671825" y="12953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DECLARACIÓN DE </a:t>
            </a:r>
            <a:r>
              <a:rPr i="1" lang="en-GB" sz="4500">
                <a:solidFill>
                  <a:schemeClr val="dk1"/>
                </a:solidFill>
                <a:latin typeface="Anton"/>
                <a:ea typeface="Anton"/>
                <a:cs typeface="Anton"/>
                <a:sym typeface="Anton"/>
              </a:rPr>
              <a:t>ARRAY</a:t>
            </a:r>
            <a:endParaRPr i="1" sz="4500">
              <a:latin typeface="Anton"/>
              <a:ea typeface="Anton"/>
              <a:cs typeface="Anton"/>
              <a:sym typeface="Anton"/>
            </a:endParaRPr>
          </a:p>
        </p:txBody>
      </p:sp>
      <p:sp>
        <p:nvSpPr>
          <p:cNvPr id="240" name="Google Shape;240;p36"/>
          <p:cNvSpPr txBox="1"/>
          <p:nvPr/>
        </p:nvSpPr>
        <p:spPr>
          <a:xfrm>
            <a:off x="357625" y="855650"/>
            <a:ext cx="83970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declarar un variable y asignar un array empleamos los corchetes ([ ]) y dentro definimos todos los valores separados por coma.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Los arrays en Javascript empiezan siempre en la posición 0</a:t>
            </a:r>
            <a:r>
              <a:rPr lang="en-GB" sz="2000">
                <a:solidFill>
                  <a:schemeClr val="dk1"/>
                </a:solidFill>
                <a:highlight>
                  <a:srgbClr val="FFFFFF"/>
                </a:highlight>
                <a:latin typeface="Helvetica Neue Light"/>
                <a:ea typeface="Helvetica Neue Light"/>
                <a:cs typeface="Helvetica Neue Light"/>
                <a:sym typeface="Helvetica Neue Light"/>
              </a:rPr>
              <a:t>, así que un array que tenga por ejemplo 10 elementos, tendrá posiciones de 0 a  9.</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41" name="Google Shape;241;p36"/>
          <p:cNvSpPr txBox="1"/>
          <p:nvPr/>
        </p:nvSpPr>
        <p:spPr>
          <a:xfrm>
            <a:off x="454050" y="2376950"/>
            <a:ext cx="8235900" cy="2687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Declaraciòn de array </a:t>
            </a:r>
            <a:r>
              <a:rPr lang="en-GB" sz="1000">
                <a:solidFill>
                  <a:srgbClr val="6272A4"/>
                </a:solidFill>
                <a:latin typeface="Courier New"/>
                <a:ea typeface="Courier New"/>
                <a:cs typeface="Courier New"/>
                <a:sym typeface="Courier New"/>
              </a:rPr>
              <a:t>vacío</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arrayA</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Declaracion de array con nùmeros</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arrayB</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1</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2</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Declaracion de array con strings</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arrayC</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C1</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C2</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C3</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Declaracion de array con booleanos</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arrayD</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true</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false</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true</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false</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Declaracion de array mixto</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arrayE</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1</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false</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C4</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pic>
        <p:nvPicPr>
          <p:cNvPr id="242" name="Google Shape;242;p36"/>
          <p:cNvPicPr preferRelativeResize="0"/>
          <p:nvPr/>
        </p:nvPicPr>
        <p:blipFill>
          <a:blip r:embed="rId3">
            <a:alphaModFix/>
          </a:blip>
          <a:stretch>
            <a:fillRect/>
          </a:stretch>
        </p:blipFill>
        <p:spPr>
          <a:xfrm>
            <a:off x="7915025" y="4733250"/>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nvSpPr>
        <p:spPr>
          <a:xfrm>
            <a:off x="1671825" y="12953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ACCESO AL </a:t>
            </a:r>
            <a:r>
              <a:rPr i="1" lang="en-GB" sz="4500">
                <a:solidFill>
                  <a:schemeClr val="dk1"/>
                </a:solidFill>
                <a:latin typeface="Anton"/>
                <a:ea typeface="Anton"/>
                <a:cs typeface="Anton"/>
                <a:sym typeface="Anton"/>
              </a:rPr>
              <a:t>ARRAY</a:t>
            </a:r>
            <a:endParaRPr i="1" sz="4500">
              <a:latin typeface="Anton"/>
              <a:ea typeface="Anton"/>
              <a:cs typeface="Anton"/>
              <a:sym typeface="Anton"/>
            </a:endParaRPr>
          </a:p>
        </p:txBody>
      </p:sp>
      <p:sp>
        <p:nvSpPr>
          <p:cNvPr id="248" name="Google Shape;248;p37"/>
          <p:cNvSpPr txBox="1"/>
          <p:nvPr/>
        </p:nvSpPr>
        <p:spPr>
          <a:xfrm>
            <a:off x="373500" y="960725"/>
            <a:ext cx="8397000" cy="127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Podemos acceder a los elementos empleando Array indicando su posición.</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 los </a:t>
            </a:r>
            <a:r>
              <a:rPr lang="en-GB" sz="1800">
                <a:solidFill>
                  <a:schemeClr val="dk1"/>
                </a:solidFill>
                <a:highlight>
                  <a:srgbClr val="FFFFFF"/>
                </a:highlight>
                <a:latin typeface="Helvetica Neue Light"/>
                <a:ea typeface="Helvetica Neue Light"/>
                <a:cs typeface="Helvetica Neue Light"/>
                <a:sym typeface="Helvetica Neue Light"/>
              </a:rPr>
              <a:t>números</a:t>
            </a:r>
            <a:r>
              <a:rPr lang="en-GB" sz="1800">
                <a:solidFill>
                  <a:schemeClr val="dk1"/>
                </a:solidFill>
                <a:highlight>
                  <a:srgbClr val="FFFFFF"/>
                </a:highlight>
                <a:latin typeface="Helvetica Neue Light"/>
                <a:ea typeface="Helvetica Neue Light"/>
                <a:cs typeface="Helvetica Neue Light"/>
                <a:sym typeface="Helvetica Neue Light"/>
              </a:rPr>
              <a:t> de las posiciones que usamos para </a:t>
            </a:r>
            <a:r>
              <a:rPr lang="en-GB" sz="1800">
                <a:solidFill>
                  <a:schemeClr val="dk1"/>
                </a:solidFill>
                <a:highlight>
                  <a:srgbClr val="FFFFFF"/>
                </a:highlight>
                <a:latin typeface="Helvetica Neue Light"/>
                <a:ea typeface="Helvetica Neue Light"/>
                <a:cs typeface="Helvetica Neue Light"/>
                <a:sym typeface="Helvetica Neue Light"/>
              </a:rPr>
              <a:t>acceder</a:t>
            </a:r>
            <a:r>
              <a:rPr lang="en-GB" sz="1800">
                <a:solidFill>
                  <a:schemeClr val="dk1"/>
                </a:solidFill>
                <a:highlight>
                  <a:srgbClr val="FFFFFF"/>
                </a:highlight>
                <a:latin typeface="Helvetica Neue Light"/>
                <a:ea typeface="Helvetica Neue Light"/>
                <a:cs typeface="Helvetica Neue Light"/>
                <a:sym typeface="Helvetica Neue Light"/>
              </a:rPr>
              <a:t> a los elementos del array se los puede llamar </a:t>
            </a:r>
            <a:r>
              <a:rPr lang="en-GB" sz="1800">
                <a:solidFill>
                  <a:schemeClr val="dk1"/>
                </a:solidFill>
                <a:highlight>
                  <a:srgbClr val="FFFFFF"/>
                </a:highlight>
                <a:latin typeface="Helvetica Neue Light"/>
                <a:ea typeface="Helvetica Neue Light"/>
                <a:cs typeface="Helvetica Neue Light"/>
                <a:sym typeface="Helvetica Neue Light"/>
              </a:rPr>
              <a:t>índices.</a:t>
            </a:r>
            <a:r>
              <a:rPr lang="en-GB"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249" name="Google Shape;249;p37"/>
          <p:cNvSpPr txBox="1"/>
          <p:nvPr/>
        </p:nvSpPr>
        <p:spPr>
          <a:xfrm>
            <a:off x="454050" y="2240225"/>
            <a:ext cx="8235900" cy="1714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4</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resultado1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0</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 </a:t>
            </a:r>
            <a:r>
              <a:rPr lang="en-GB" sz="1600">
                <a:solidFill>
                  <a:srgbClr val="6272A4"/>
                </a:solidFill>
                <a:latin typeface="Courier New"/>
                <a:ea typeface="Courier New"/>
                <a:cs typeface="Courier New"/>
                <a:sym typeface="Courier New"/>
              </a:rPr>
              <a:t>// 1 + 3 = 4; </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resultado2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4</a:t>
            </a:r>
            <a:r>
              <a:rPr lang="en-GB" sz="1600">
                <a:solidFill>
                  <a:srgbClr val="F8F8F2"/>
                </a:solidFill>
                <a:latin typeface="Courier New"/>
                <a:ea typeface="Courier New"/>
                <a:cs typeface="Courier New"/>
                <a:sym typeface="Courier New"/>
              </a:rPr>
              <a:t>]; </a:t>
            </a:r>
            <a:r>
              <a:rPr lang="en-GB" sz="1600">
                <a:solidFill>
                  <a:srgbClr val="6272A4"/>
                </a:solidFill>
                <a:latin typeface="Courier New"/>
                <a:ea typeface="Courier New"/>
                <a:cs typeface="Courier New"/>
                <a:sym typeface="Courier New"/>
              </a:rPr>
              <a:t>// 2 + 5 = 7;</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resultado3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6272A4"/>
                </a:solidFill>
                <a:latin typeface="Courier New"/>
                <a:ea typeface="Courier New"/>
                <a:cs typeface="Courier New"/>
                <a:sym typeface="Courier New"/>
              </a:rPr>
              <a:t>// 2 + 2 = 4;</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pic>
        <p:nvPicPr>
          <p:cNvPr id="250" name="Google Shape;250;p37"/>
          <p:cNvPicPr preferRelativeResize="0"/>
          <p:nvPr/>
        </p:nvPicPr>
        <p:blipFill>
          <a:blip r:embed="rId3">
            <a:alphaModFix/>
          </a:blip>
          <a:stretch>
            <a:fillRect/>
          </a:stretch>
        </p:blipFill>
        <p:spPr>
          <a:xfrm>
            <a:off x="7915025" y="4733250"/>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nvSpPr>
        <p:spPr>
          <a:xfrm>
            <a:off x="1671825" y="12953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RECORRIDO</a:t>
            </a:r>
            <a:r>
              <a:rPr i="1" lang="en-GB" sz="4500">
                <a:solidFill>
                  <a:schemeClr val="dk1"/>
                </a:solidFill>
                <a:latin typeface="Anton"/>
                <a:ea typeface="Anton"/>
                <a:cs typeface="Anton"/>
                <a:sym typeface="Anton"/>
              </a:rPr>
              <a:t> DEL ARRAY</a:t>
            </a:r>
            <a:endParaRPr i="1" sz="4500">
              <a:latin typeface="Anton"/>
              <a:ea typeface="Anton"/>
              <a:cs typeface="Anton"/>
              <a:sym typeface="Anton"/>
            </a:endParaRPr>
          </a:p>
        </p:txBody>
      </p:sp>
      <p:sp>
        <p:nvSpPr>
          <p:cNvPr id="256" name="Google Shape;256;p38"/>
          <p:cNvSpPr txBox="1"/>
          <p:nvPr/>
        </p:nvSpPr>
        <p:spPr>
          <a:xfrm>
            <a:off x="373500" y="960725"/>
            <a:ext cx="8397000" cy="127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Decimos que estamos recorriendo un Array cuando empleamos un bucle para acceder a cada elemento.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Array en JavaScript son objetos iterables, lo que permite usar distintas estructuras para iterar sobre ellos.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57" name="Google Shape;257;p38"/>
          <p:cNvSpPr txBox="1"/>
          <p:nvPr/>
        </p:nvSpPr>
        <p:spPr>
          <a:xfrm>
            <a:off x="386925" y="2681975"/>
            <a:ext cx="8235900" cy="1493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4</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index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0</a:t>
            </a:r>
            <a:r>
              <a:rPr lang="en-GB" sz="1600">
                <a:solidFill>
                  <a:srgbClr val="F8F8F2"/>
                </a:solidFill>
                <a:latin typeface="Courier New"/>
                <a:ea typeface="Courier New"/>
                <a:cs typeface="Courier New"/>
                <a:sym typeface="Courier New"/>
              </a:rPr>
              <a:t>; index </a:t>
            </a:r>
            <a:r>
              <a:rPr lang="en-GB" sz="1600">
                <a:solidFill>
                  <a:srgbClr val="FF79C6"/>
                </a:solidFill>
                <a:latin typeface="Courier New"/>
                <a:ea typeface="Courier New"/>
                <a:cs typeface="Courier New"/>
                <a:sym typeface="Courier New"/>
              </a:rPr>
              <a:t>&lt;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 index</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[index]);</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pic>
        <p:nvPicPr>
          <p:cNvPr id="258" name="Google Shape;258;p38"/>
          <p:cNvPicPr preferRelativeResize="0"/>
          <p:nvPr/>
        </p:nvPicPr>
        <p:blipFill>
          <a:blip r:embed="rId3">
            <a:alphaModFix/>
          </a:blip>
          <a:stretch>
            <a:fillRect/>
          </a:stretch>
        </p:blipFill>
        <p:spPr>
          <a:xfrm>
            <a:off x="7915025" y="4733250"/>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9"/>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ARRAY: MÉTODOS COMUNES</a:t>
            </a:r>
            <a:endParaRPr i="1" sz="36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nvSpPr>
        <p:spPr>
          <a:xfrm>
            <a:off x="791400" y="1816034"/>
            <a:ext cx="7561200" cy="216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Char char="●"/>
            </a:pPr>
            <a:r>
              <a:rPr lang="en-GB" sz="1800">
                <a:latin typeface="Helvetica Neue Light"/>
                <a:ea typeface="Helvetica Neue Light"/>
                <a:cs typeface="Helvetica Neue Light"/>
                <a:sym typeface="Helvetica Neue Light"/>
              </a:rPr>
              <a:t>Conocer el largo de un array: length</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Pasar a String: toString()</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Agregar elementos: push()</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Juntar los elementos separándolos por un caracter: join()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Combinar dos Arrays en uno: concat()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Generar un nuevo Array a partir de un rango de posiciones:  slice()</a:t>
            </a:r>
            <a:endParaRPr sz="18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269" name="Google Shape;269;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0" name="Google Shape;270;p40"/>
          <p:cNvSpPr txBox="1"/>
          <p:nvPr/>
        </p:nvSpPr>
        <p:spPr>
          <a:xfrm>
            <a:off x="181600" y="274550"/>
            <a:ext cx="75165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4000">
                <a:latin typeface="Anton"/>
                <a:ea typeface="Anton"/>
                <a:cs typeface="Anton"/>
                <a:sym typeface="Anton"/>
              </a:rPr>
              <a:t>ARRAY</a:t>
            </a:r>
            <a:endParaRPr i="1" sz="4000">
              <a:latin typeface="Anton"/>
              <a:ea typeface="Anton"/>
              <a:cs typeface="Anton"/>
              <a:sym typeface="Anton"/>
            </a:endParaRPr>
          </a:p>
          <a:p>
            <a:pPr indent="0" lvl="0" marL="0" rtl="0" algn="l">
              <a:lnSpc>
                <a:spcPct val="115000"/>
              </a:lnSpc>
              <a:spcBef>
                <a:spcPts val="0"/>
              </a:spcBef>
              <a:spcAft>
                <a:spcPts val="0"/>
              </a:spcAft>
              <a:buNone/>
            </a:pPr>
            <a:r>
              <a:rPr i="1" lang="en-GB" sz="3000">
                <a:latin typeface="Anton"/>
                <a:ea typeface="Anton"/>
                <a:cs typeface="Anton"/>
                <a:sym typeface="Anton"/>
              </a:rPr>
              <a:t>Métodos y propiedades más comunes</a:t>
            </a:r>
            <a:endParaRPr i="1" sz="3000">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LENGTH</a:t>
            </a:r>
            <a:endParaRPr i="1" sz="4500">
              <a:latin typeface="Anton"/>
              <a:ea typeface="Anton"/>
              <a:cs typeface="Anton"/>
              <a:sym typeface="Anton"/>
            </a:endParaRPr>
          </a:p>
        </p:txBody>
      </p:sp>
      <p:sp>
        <p:nvSpPr>
          <p:cNvPr id="276" name="Google Shape;276;p41"/>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igual que en un String, la</a:t>
            </a:r>
            <a:r>
              <a:rPr lang="en-GB" sz="2000">
                <a:solidFill>
                  <a:schemeClr val="dk1"/>
                </a:solidFill>
                <a:highlight>
                  <a:srgbClr val="E0FF00"/>
                </a:highlight>
                <a:latin typeface="Helvetica Neue Light"/>
                <a:ea typeface="Helvetica Neue Light"/>
                <a:cs typeface="Helvetica Neue Light"/>
                <a:sym typeface="Helvetica Neue Light"/>
              </a:rPr>
              <a:t> propiedad length</a:t>
            </a:r>
            <a:r>
              <a:rPr lang="en-GB" sz="2000">
                <a:solidFill>
                  <a:schemeClr val="dk1"/>
                </a:solidFill>
                <a:highlight>
                  <a:srgbClr val="FFFFFF"/>
                </a:highlight>
                <a:latin typeface="Helvetica Neue Light"/>
                <a:ea typeface="Helvetica Neue Light"/>
                <a:cs typeface="Helvetica Neue Light"/>
                <a:sym typeface="Helvetica Neue Light"/>
              </a:rPr>
              <a:t> nos sirve para obtener el largo de un Array, es decir, cuántos elementos tiene.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77" name="Google Shape;277;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8" name="Google Shape;278;p41"/>
          <p:cNvSpPr txBox="1"/>
          <p:nvPr/>
        </p:nvSpPr>
        <p:spPr>
          <a:xfrm>
            <a:off x="1187200" y="2821350"/>
            <a:ext cx="6906300" cy="1079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marca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palabra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.length ); </a:t>
            </a:r>
            <a:r>
              <a:rPr lang="en-GB" sz="1600">
                <a:solidFill>
                  <a:srgbClr val="6272A4"/>
                </a:solidFill>
                <a:latin typeface="Courier New"/>
                <a:ea typeface="Courier New"/>
                <a:cs typeface="Courier New"/>
                <a:sym typeface="Courier New"/>
              </a:rPr>
              <a:t>//imprime 3</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500">
              <a:solidFill>
                <a:srgbClr val="999999"/>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TO STRING</a:t>
            </a:r>
            <a:endParaRPr i="1" sz="4500">
              <a:latin typeface="Anton"/>
              <a:ea typeface="Anton"/>
              <a:cs typeface="Anton"/>
              <a:sym typeface="Anton"/>
            </a:endParaRPr>
          </a:p>
        </p:txBody>
      </p:sp>
      <p:sp>
        <p:nvSpPr>
          <p:cNvPr id="284" name="Google Shape;284;p42"/>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método </a:t>
            </a:r>
            <a:r>
              <a:rPr lang="en-GB" sz="2000">
                <a:solidFill>
                  <a:schemeClr val="dk1"/>
                </a:solidFill>
                <a:highlight>
                  <a:srgbClr val="E0FF00"/>
                </a:highlight>
                <a:latin typeface="Helvetica Neue Light"/>
                <a:ea typeface="Helvetica Neue Light"/>
                <a:cs typeface="Helvetica Neue Light"/>
                <a:sym typeface="Helvetica Neue Light"/>
              </a:rPr>
              <a:t>toString</a:t>
            </a:r>
            <a:r>
              <a:rPr lang="en-GB" sz="2000">
                <a:solidFill>
                  <a:schemeClr val="dk1"/>
                </a:solidFill>
                <a:highlight>
                  <a:srgbClr val="FFFFFF"/>
                </a:highlight>
                <a:latin typeface="Helvetica Neue Light"/>
                <a:ea typeface="Helvetica Neue Light"/>
                <a:cs typeface="Helvetica Neue Light"/>
                <a:sym typeface="Helvetica Neue Light"/>
              </a:rPr>
              <a:t> convierte un Array a un String, compuesto por cada uno de los elementos del Array separados por comas.</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85" name="Google Shape;285;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6" name="Google Shape;286;p42"/>
          <p:cNvSpPr txBox="1"/>
          <p:nvPr/>
        </p:nvSpPr>
        <p:spPr>
          <a:xfrm>
            <a:off x="620014" y="2821350"/>
            <a:ext cx="8119200" cy="1079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marca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palabra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toString</a:t>
            </a:r>
            <a:r>
              <a:rPr lang="en-GB" sz="1600">
                <a:solidFill>
                  <a:srgbClr val="F8F8F2"/>
                </a:solidFill>
                <a:latin typeface="Courier New"/>
                <a:ea typeface="Courier New"/>
                <a:cs typeface="Courier New"/>
                <a:sym typeface="Courier New"/>
              </a:rPr>
              <a:t>() ); </a:t>
            </a:r>
            <a:r>
              <a:rPr lang="en-GB" sz="1600">
                <a:solidFill>
                  <a:srgbClr val="6272A4"/>
                </a:solidFill>
                <a:latin typeface="Courier New"/>
                <a:ea typeface="Courier New"/>
                <a:cs typeface="Courier New"/>
                <a:sym typeface="Courier New"/>
              </a:rPr>
              <a:t>//imprime "marca,3,palabra"</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500">
              <a:solidFill>
                <a:srgbClr val="999999"/>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AGREGAR ELEMENTOS</a:t>
            </a:r>
            <a:endParaRPr i="1" sz="4500">
              <a:latin typeface="Anton"/>
              <a:ea typeface="Anton"/>
              <a:cs typeface="Anton"/>
              <a:sym typeface="Anton"/>
            </a:endParaRPr>
          </a:p>
        </p:txBody>
      </p:sp>
      <p:sp>
        <p:nvSpPr>
          <p:cNvPr id="292" name="Google Shape;292;p43"/>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sumar un elemento a un Array ya existente, se utiliza el método </a:t>
            </a:r>
            <a:r>
              <a:rPr lang="en-GB" sz="2000">
                <a:solidFill>
                  <a:schemeClr val="dk1"/>
                </a:solidFill>
                <a:highlight>
                  <a:srgbClr val="E0FF00"/>
                </a:highlight>
                <a:latin typeface="Helvetica Neue Light"/>
                <a:ea typeface="Helvetica Neue Light"/>
                <a:cs typeface="Helvetica Neue Light"/>
                <a:sym typeface="Helvetica Neue Light"/>
              </a:rPr>
              <a:t>push</a:t>
            </a:r>
            <a:r>
              <a:rPr lang="en-GB" sz="2000">
                <a:solidFill>
                  <a:schemeClr val="dk1"/>
                </a:solidFill>
                <a:highlight>
                  <a:srgbClr val="FFFFFF"/>
                </a:highlight>
                <a:latin typeface="Helvetica Neue Light"/>
                <a:ea typeface="Helvetica Neue Light"/>
                <a:cs typeface="Helvetica Neue Light"/>
                <a:sym typeface="Helvetica Neue Light"/>
              </a:rPr>
              <a:t>, pasando como parámetro el valor (o variable) a agregar.</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93" name="Google Shape;293;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4" name="Google Shape;294;p43"/>
          <p:cNvSpPr txBox="1"/>
          <p:nvPr/>
        </p:nvSpPr>
        <p:spPr>
          <a:xfrm>
            <a:off x="394050" y="2579675"/>
            <a:ext cx="8355900" cy="1521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marca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palabra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push</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otro elemento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.length); </a:t>
            </a:r>
            <a:r>
              <a:rPr lang="en-GB" sz="1600">
                <a:solidFill>
                  <a:srgbClr val="6272A4"/>
                </a:solidFill>
                <a:latin typeface="Courier New"/>
                <a:ea typeface="Courier New"/>
                <a:cs typeface="Courier New"/>
                <a:sym typeface="Courier New"/>
              </a:rPr>
              <a:t>//El array ahora tiene 4 posiciones</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FFFFFF"/>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07" name="Google Shape;107;p2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08" name="Google Shape;108;p2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JOIN</a:t>
            </a:r>
            <a:endParaRPr i="1" sz="4500">
              <a:latin typeface="Anton"/>
              <a:ea typeface="Anton"/>
              <a:cs typeface="Anton"/>
              <a:sym typeface="Anton"/>
            </a:endParaRPr>
          </a:p>
        </p:txBody>
      </p:sp>
      <p:sp>
        <p:nvSpPr>
          <p:cNvPr id="300" name="Google Shape;300;p44"/>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Mediante el método </a:t>
            </a:r>
            <a:r>
              <a:rPr lang="en-GB" sz="2000">
                <a:solidFill>
                  <a:schemeClr val="dk1"/>
                </a:solidFill>
                <a:highlight>
                  <a:srgbClr val="E0FF00"/>
                </a:highlight>
                <a:latin typeface="Helvetica Neue Light"/>
                <a:ea typeface="Helvetica Neue Light"/>
                <a:cs typeface="Helvetica Neue Light"/>
                <a:sym typeface="Helvetica Neue Light"/>
              </a:rPr>
              <a:t>join </a:t>
            </a:r>
            <a:r>
              <a:rPr lang="en-GB" sz="2000">
                <a:solidFill>
                  <a:schemeClr val="dk1"/>
                </a:solidFill>
                <a:highlight>
                  <a:srgbClr val="FFFFFF"/>
                </a:highlight>
                <a:latin typeface="Helvetica Neue Light"/>
                <a:ea typeface="Helvetica Neue Light"/>
                <a:cs typeface="Helvetica Neue Light"/>
                <a:sym typeface="Helvetica Neue Light"/>
              </a:rPr>
              <a:t>podemos juntar todos los elementos de un Array en una cadena String, indicando como parámetro el separador para esos elementos:</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01" name="Google Shape;301;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2" name="Google Shape;302;p44"/>
          <p:cNvSpPr txBox="1"/>
          <p:nvPr/>
        </p:nvSpPr>
        <p:spPr>
          <a:xfrm>
            <a:off x="678225" y="2679100"/>
            <a:ext cx="8030100" cy="918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otroArray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hola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22</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mundo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otroArray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join</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6272A4"/>
                </a:solidFill>
                <a:latin typeface="Courier New"/>
                <a:ea typeface="Courier New"/>
                <a:cs typeface="Courier New"/>
                <a:sym typeface="Courier New"/>
              </a:rPr>
              <a:t>//Imprime "hola*22*mundo"</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CONCAT</a:t>
            </a:r>
            <a:endParaRPr i="1" sz="4500">
              <a:latin typeface="Anton"/>
              <a:ea typeface="Anton"/>
              <a:cs typeface="Anton"/>
              <a:sym typeface="Anton"/>
            </a:endParaRPr>
          </a:p>
        </p:txBody>
      </p:sp>
      <p:sp>
        <p:nvSpPr>
          <p:cNvPr id="308" name="Google Shape;308;p45"/>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Mediante el método </a:t>
            </a:r>
            <a:r>
              <a:rPr lang="en-GB" sz="2000">
                <a:solidFill>
                  <a:schemeClr val="dk1"/>
                </a:solidFill>
                <a:highlight>
                  <a:srgbClr val="E0FF00"/>
                </a:highlight>
                <a:latin typeface="Helvetica Neue Light"/>
                <a:ea typeface="Helvetica Neue Light"/>
                <a:cs typeface="Helvetica Neue Light"/>
                <a:sym typeface="Helvetica Neue Light"/>
              </a:rPr>
              <a:t>concat </a:t>
            </a:r>
            <a:r>
              <a:rPr lang="en-GB" sz="2000">
                <a:solidFill>
                  <a:schemeClr val="dk1"/>
                </a:solidFill>
                <a:highlight>
                  <a:srgbClr val="FFFFFF"/>
                </a:highlight>
                <a:latin typeface="Helvetica Neue Light"/>
                <a:ea typeface="Helvetica Neue Light"/>
                <a:cs typeface="Helvetica Neue Light"/>
                <a:sym typeface="Helvetica Neue Light"/>
              </a:rPr>
              <a:t>podemos combinar dos Arrays en un único Array resultante: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09" name="Google Shape;309;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0" name="Google Shape;310;p45"/>
          <p:cNvSpPr txBox="1"/>
          <p:nvPr/>
        </p:nvSpPr>
        <p:spPr>
          <a:xfrm>
            <a:off x="678225" y="2443175"/>
            <a:ext cx="8076300" cy="1579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ford</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45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otroArray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hola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22</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mundo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nuevoArray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concat</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otroArray</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6272A4"/>
                </a:solidFill>
                <a:latin typeface="Courier New"/>
                <a:ea typeface="Courier New"/>
                <a:cs typeface="Courier New"/>
                <a:sym typeface="Courier New"/>
              </a:rPr>
              <a:t>// nuevoArray ahora es igual a[ford,45,hola,22,mundo]</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SLICE</a:t>
            </a:r>
            <a:endParaRPr i="1" sz="4500">
              <a:latin typeface="Anton"/>
              <a:ea typeface="Anton"/>
              <a:cs typeface="Anton"/>
              <a:sym typeface="Anton"/>
            </a:endParaRPr>
          </a:p>
        </p:txBody>
      </p:sp>
      <p:sp>
        <p:nvSpPr>
          <p:cNvPr id="316" name="Google Shape;316;p46"/>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Devuelve una copia de una parte del Array dentro de un nuevo Array, empezando por inicio hasta fin (fin no incluído). El Array original no se modificará.</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17" name="Google Shape;317;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8" name="Google Shape;318;p46"/>
          <p:cNvSpPr txBox="1"/>
          <p:nvPr/>
        </p:nvSpPr>
        <p:spPr>
          <a:xfrm>
            <a:off x="276200" y="2733350"/>
            <a:ext cx="8777400" cy="1207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nombres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Rita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Pedro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Miguel</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Ana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Vanesa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masculinos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nombres</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slice</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100">
                <a:solidFill>
                  <a:srgbClr val="6272A4"/>
                </a:solidFill>
                <a:latin typeface="Courier New"/>
                <a:ea typeface="Courier New"/>
                <a:cs typeface="Courier New"/>
                <a:sym typeface="Courier New"/>
              </a:rPr>
              <a:t>// Nuevo array desde la</a:t>
            </a:r>
            <a:r>
              <a:rPr lang="en-GB" sz="1100">
                <a:solidFill>
                  <a:srgbClr val="6272A4"/>
                </a:solidFill>
                <a:latin typeface="Courier New"/>
                <a:ea typeface="Courier New"/>
                <a:cs typeface="Courier New"/>
                <a:sym typeface="Courier New"/>
              </a:rPr>
              <a:t> </a:t>
            </a:r>
            <a:r>
              <a:rPr lang="en-GB" sz="1100">
                <a:solidFill>
                  <a:srgbClr val="6272A4"/>
                </a:solidFill>
                <a:latin typeface="Courier New"/>
                <a:ea typeface="Courier New"/>
                <a:cs typeface="Courier New"/>
                <a:sym typeface="Courier New"/>
              </a:rPr>
              <a:t>posición 1 a 3.</a:t>
            </a:r>
            <a:endParaRPr sz="11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6272A4"/>
                </a:solidFill>
                <a:latin typeface="Courier New"/>
                <a:ea typeface="Courier New"/>
                <a:cs typeface="Courier New"/>
                <a:sym typeface="Courier New"/>
              </a:rPr>
              <a:t>// masculinos contiene ['Pedro','Miguel']</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F0629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nvSpPr>
        <p:spPr>
          <a:xfrm>
            <a:off x="0" y="36100"/>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000">
                <a:solidFill>
                  <a:schemeClr val="dk1"/>
                </a:solidFill>
                <a:latin typeface="Anton"/>
                <a:ea typeface="Anton"/>
                <a:cs typeface="Anton"/>
                <a:sym typeface="Anton"/>
              </a:rPr>
              <a:t>EJEMPLO APLICADO: CARGAR ARRAY CON ENTRADAS</a:t>
            </a:r>
            <a:endParaRPr i="1" sz="3000">
              <a:latin typeface="Anton"/>
              <a:ea typeface="Anton"/>
              <a:cs typeface="Anton"/>
              <a:sym typeface="Anton"/>
            </a:endParaRPr>
          </a:p>
        </p:txBody>
      </p:sp>
      <p:sp>
        <p:nvSpPr>
          <p:cNvPr id="324" name="Google Shape;324;p47"/>
          <p:cNvSpPr txBox="1"/>
          <p:nvPr/>
        </p:nvSpPr>
        <p:spPr>
          <a:xfrm>
            <a:off x="679500" y="592875"/>
            <a:ext cx="7785000" cy="4456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//Declaraciòn de array vacío y variable para determinar cantidad</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cantidad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//Empleo de do...while para cargar nombres en el array por prompt()</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do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push</a:t>
            </a:r>
            <a:r>
              <a:rPr lang="en-GB" sz="1600">
                <a:solidFill>
                  <a:srgbClr val="F8F8F2"/>
                </a:solidFill>
                <a:latin typeface="Courier New"/>
                <a:ea typeface="Courier New"/>
                <a:cs typeface="Courier New"/>
                <a:sym typeface="Courier New"/>
              </a:rPr>
              <a:t>(entrada.</a:t>
            </a:r>
            <a:r>
              <a:rPr lang="en-GB" sz="1600">
                <a:solidFill>
                  <a:srgbClr val="50FA7B"/>
                </a:solidFill>
                <a:latin typeface="Courier New"/>
                <a:ea typeface="Courier New"/>
                <a:cs typeface="Courier New"/>
                <a:sym typeface="Courier New"/>
              </a:rPr>
              <a:t>toUpperCase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.length);</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while</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.length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cantidad)</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//Concatenamos un nuevo array de dos elementos</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nuevaLista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concat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ANA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EMA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//Salida con salto de línea usando join</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nuevaLista</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join</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\n</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F0629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p:txBody>
      </p:sp>
      <p:pic>
        <p:nvPicPr>
          <p:cNvPr id="325" name="Google Shape;325;p47"/>
          <p:cNvPicPr preferRelativeResize="0"/>
          <p:nvPr/>
        </p:nvPicPr>
        <p:blipFill>
          <a:blip r:embed="rId3">
            <a:alphaModFix/>
          </a:blip>
          <a:stretch>
            <a:fillRect/>
          </a:stretch>
        </p:blipFill>
        <p:spPr>
          <a:xfrm>
            <a:off x="7861075" y="4718700"/>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9" name="Shape 329"/>
        <p:cNvGrpSpPr/>
        <p:nvPr/>
      </p:nvGrpSpPr>
      <p:grpSpPr>
        <a:xfrm>
          <a:off x="0" y="0"/>
          <a:ext cx="0" cy="0"/>
          <a:chOff x="0" y="0"/>
          <a:chExt cx="0" cy="0"/>
        </a:xfrm>
      </p:grpSpPr>
      <p:sp>
        <p:nvSpPr>
          <p:cNvPr id="330" name="Google Shape;330;p48"/>
          <p:cNvSpPr txBox="1"/>
          <p:nvPr/>
        </p:nvSpPr>
        <p:spPr>
          <a:xfrm>
            <a:off x="1772250" y="2077200"/>
            <a:ext cx="5599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331" name="Google Shape;331;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2" name="Google Shape;332;p4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6" name="Shape 336"/>
        <p:cNvGrpSpPr/>
        <p:nvPr/>
      </p:nvGrpSpPr>
      <p:grpSpPr>
        <a:xfrm>
          <a:off x="0" y="0"/>
          <a:ext cx="0" cy="0"/>
          <a:chOff x="0" y="0"/>
          <a:chExt cx="0" cy="0"/>
        </a:xfrm>
      </p:grpSpPr>
      <p:sp>
        <p:nvSpPr>
          <p:cNvPr id="337" name="Google Shape;337;p4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p50"/>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ARRAYS DE OBJETOS</a:t>
            </a:r>
            <a:endParaRPr i="1" sz="3600">
              <a:solidFill>
                <a:srgbClr val="E0FF00"/>
              </a:solidFill>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nvSpPr>
        <p:spPr>
          <a:xfrm>
            <a:off x="1727950" y="21161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ARRAY DE OBJETOS</a:t>
            </a:r>
            <a:endParaRPr i="1" sz="4500">
              <a:latin typeface="Anton"/>
              <a:ea typeface="Anton"/>
              <a:cs typeface="Anton"/>
              <a:sym typeface="Anton"/>
            </a:endParaRPr>
          </a:p>
        </p:txBody>
      </p:sp>
      <p:sp>
        <p:nvSpPr>
          <p:cNvPr id="348" name="Google Shape;348;p51"/>
          <p:cNvSpPr txBox="1"/>
          <p:nvPr/>
        </p:nvSpPr>
        <p:spPr>
          <a:xfrm>
            <a:off x="704850" y="969199"/>
            <a:ext cx="77343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array pueden </a:t>
            </a:r>
            <a:r>
              <a:rPr lang="en-GB" sz="2000">
                <a:solidFill>
                  <a:schemeClr val="dk1"/>
                </a:solidFill>
                <a:highlight>
                  <a:srgbClr val="FFFFFF"/>
                </a:highlight>
                <a:latin typeface="Helvetica Neue Light"/>
                <a:ea typeface="Helvetica Neue Light"/>
                <a:cs typeface="Helvetica Neue Light"/>
                <a:sym typeface="Helvetica Neue Light"/>
              </a:rPr>
              <a:t>usarse</a:t>
            </a:r>
            <a:r>
              <a:rPr lang="en-GB" sz="2000">
                <a:solidFill>
                  <a:schemeClr val="dk1"/>
                </a:solidFill>
                <a:highlight>
                  <a:srgbClr val="FFFFFF"/>
                </a:highlight>
                <a:latin typeface="Helvetica Neue Light"/>
                <a:ea typeface="Helvetica Neue Light"/>
                <a:cs typeface="Helvetica Neue Light"/>
                <a:sym typeface="Helvetica Neue Light"/>
              </a:rPr>
              <a:t> para almacenar objetos personalizados. Podemos asignar objetos literales o previamente instanciados en la </a:t>
            </a:r>
            <a:r>
              <a:rPr lang="en-GB" sz="2000">
                <a:solidFill>
                  <a:schemeClr val="dk1"/>
                </a:solidFill>
                <a:highlight>
                  <a:srgbClr val="FFFFFF"/>
                </a:highlight>
                <a:latin typeface="Helvetica Neue Light"/>
                <a:ea typeface="Helvetica Neue Light"/>
                <a:cs typeface="Helvetica Neue Light"/>
                <a:sym typeface="Helvetica Neue Light"/>
              </a:rPr>
              <a:t>declaración</a:t>
            </a:r>
            <a:r>
              <a:rPr lang="en-GB" sz="2000">
                <a:solidFill>
                  <a:schemeClr val="dk1"/>
                </a:solidFill>
                <a:highlight>
                  <a:srgbClr val="FFFFFF"/>
                </a:highlight>
                <a:latin typeface="Helvetica Neue Light"/>
                <a:ea typeface="Helvetica Neue Light"/>
                <a:cs typeface="Helvetica Neue Light"/>
                <a:sym typeface="Helvetica Neue Light"/>
              </a:rPr>
              <a:t> del array o agregar nuevos objetos usando el método push y el constructor</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49" name="Google Shape;349;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0" name="Google Shape;350;p51"/>
          <p:cNvSpPr txBox="1"/>
          <p:nvPr/>
        </p:nvSpPr>
        <p:spPr>
          <a:xfrm>
            <a:off x="886800" y="2908875"/>
            <a:ext cx="7370400" cy="1291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objeto1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Arroz</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objeto1</a:t>
            </a: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Fideo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push</a:t>
            </a:r>
            <a:r>
              <a:rPr lang="en-GB" sz="1600">
                <a:solidFill>
                  <a:srgbClr val="F8F8F2"/>
                </a:solidFill>
                <a:latin typeface="Courier New"/>
                <a:ea typeface="Courier New"/>
                <a:cs typeface="Courier New"/>
                <a:sym typeface="Courier New"/>
              </a:rPr>
              <a:t>({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Pan</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2"/>
          <p:cNvSpPr txBox="1"/>
          <p:nvPr/>
        </p:nvSpPr>
        <p:spPr>
          <a:xfrm>
            <a:off x="650600" y="55075"/>
            <a:ext cx="77304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FOR...OF</a:t>
            </a:r>
            <a:endParaRPr i="1" sz="4500">
              <a:latin typeface="Anton"/>
              <a:ea typeface="Anton"/>
              <a:cs typeface="Anton"/>
              <a:sym typeface="Anton"/>
            </a:endParaRPr>
          </a:p>
        </p:txBody>
      </p:sp>
      <p:sp>
        <p:nvSpPr>
          <p:cNvPr id="356" name="Google Shape;356;p52"/>
          <p:cNvSpPr txBox="1"/>
          <p:nvPr/>
        </p:nvSpPr>
        <p:spPr>
          <a:xfrm>
            <a:off x="414075" y="813550"/>
            <a:ext cx="81816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 sentencia sentencia for...of permite recorrer un objeto iterable (array) ejecutando un bloque de código por cada elemento del objeto.</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57" name="Google Shape;357;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8" name="Google Shape;358;p52"/>
          <p:cNvSpPr txBox="1"/>
          <p:nvPr/>
        </p:nvSpPr>
        <p:spPr>
          <a:xfrm>
            <a:off x="1161300" y="1745200"/>
            <a:ext cx="6821400" cy="2799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productos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Arroz</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Fideo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Pan</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producto</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of</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productos</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producto</a:t>
            </a:r>
            <a:r>
              <a:rPr lang="en-GB" sz="1600">
                <a:solidFill>
                  <a:srgbClr val="F8F8F2"/>
                </a:solidFill>
                <a:latin typeface="Courier New"/>
                <a:ea typeface="Courier New"/>
                <a:cs typeface="Courier New"/>
                <a:sym typeface="Courier New"/>
              </a:rPr>
              <a:t>.id);</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producto</a:t>
            </a:r>
            <a:r>
              <a:rPr lang="en-GB" sz="1600">
                <a:solidFill>
                  <a:srgbClr val="F8F8F2"/>
                </a:solidFill>
                <a:latin typeface="Courier New"/>
                <a:ea typeface="Courier New"/>
                <a:cs typeface="Courier New"/>
                <a:sym typeface="Courier New"/>
              </a:rPr>
              <a:t>.producto);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nvSpPr>
        <p:spPr>
          <a:xfrm>
            <a:off x="1671825" y="5506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TYPEOF</a:t>
            </a:r>
            <a:endParaRPr i="1" sz="4500">
              <a:latin typeface="Anton"/>
              <a:ea typeface="Anton"/>
              <a:cs typeface="Anton"/>
              <a:sym typeface="Anton"/>
            </a:endParaRPr>
          </a:p>
        </p:txBody>
      </p:sp>
      <p:sp>
        <p:nvSpPr>
          <p:cNvPr id="364" name="Google Shape;364;p53"/>
          <p:cNvSpPr txBox="1"/>
          <p:nvPr/>
        </p:nvSpPr>
        <p:spPr>
          <a:xfrm>
            <a:off x="367400" y="708975"/>
            <a:ext cx="84423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operador typeof devuelve una cadena que indica el tipo de dato del parámetro. El parámetro puede ser una cadena, </a:t>
            </a:r>
            <a:r>
              <a:rPr lang="en-GB" sz="1800">
                <a:solidFill>
                  <a:schemeClr val="dk1"/>
                </a:solidFill>
                <a:highlight>
                  <a:srgbClr val="FFFFFF"/>
                </a:highlight>
                <a:latin typeface="Helvetica Neue Light"/>
                <a:ea typeface="Helvetica Neue Light"/>
                <a:cs typeface="Helvetica Neue Light"/>
                <a:sym typeface="Helvetica Neue Light"/>
              </a:rPr>
              <a:t>número</a:t>
            </a:r>
            <a:r>
              <a:rPr lang="en-GB" sz="1800">
                <a:solidFill>
                  <a:schemeClr val="dk1"/>
                </a:solidFill>
                <a:highlight>
                  <a:srgbClr val="FFFFFF"/>
                </a:highlight>
                <a:latin typeface="Helvetica Neue Light"/>
                <a:ea typeface="Helvetica Neue Light"/>
                <a:cs typeface="Helvetica Neue Light"/>
                <a:sym typeface="Helvetica Neue Light"/>
              </a:rPr>
              <a:t>, </a:t>
            </a:r>
            <a:r>
              <a:rPr lang="en-GB" sz="1800">
                <a:solidFill>
                  <a:schemeClr val="dk1"/>
                </a:solidFill>
                <a:highlight>
                  <a:srgbClr val="FFFFFF"/>
                </a:highlight>
                <a:latin typeface="Helvetica Neue Light"/>
                <a:ea typeface="Helvetica Neue Light"/>
                <a:cs typeface="Helvetica Neue Light"/>
                <a:sym typeface="Helvetica Neue Light"/>
              </a:rPr>
              <a:t>variable</a:t>
            </a:r>
            <a:r>
              <a:rPr lang="en-GB" sz="1800">
                <a:solidFill>
                  <a:schemeClr val="dk1"/>
                </a:solidFill>
                <a:highlight>
                  <a:srgbClr val="FFFFFF"/>
                </a:highlight>
                <a:latin typeface="Helvetica Neue Light"/>
                <a:ea typeface="Helvetica Neue Light"/>
                <a:cs typeface="Helvetica Neue Light"/>
                <a:sym typeface="Helvetica Neue Light"/>
              </a:rPr>
              <a:t>, u objeto. Sirve para detectar qué tipo de dato es el parámetro. Por ejemplo, chequear antes de quitar espacios, que efectivamente sea un string.</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65" name="Google Shape;365;p53"/>
          <p:cNvPicPr preferRelativeResize="0"/>
          <p:nvPr/>
        </p:nvPicPr>
        <p:blipFill>
          <a:blip r:embed="rId3">
            <a:alphaModFix/>
          </a:blip>
          <a:stretch>
            <a:fillRect/>
          </a:stretch>
        </p:blipFill>
        <p:spPr>
          <a:xfrm>
            <a:off x="7743975" y="4728525"/>
            <a:ext cx="1186526" cy="330675"/>
          </a:xfrm>
          <a:prstGeom prst="rect">
            <a:avLst/>
          </a:prstGeom>
          <a:noFill/>
          <a:ln>
            <a:noFill/>
          </a:ln>
        </p:spPr>
      </p:pic>
      <p:sp>
        <p:nvSpPr>
          <p:cNvPr id="366" name="Google Shape;366;p53"/>
          <p:cNvSpPr txBox="1"/>
          <p:nvPr/>
        </p:nvSpPr>
        <p:spPr>
          <a:xfrm>
            <a:off x="1384725" y="2183100"/>
            <a:ext cx="6240300" cy="2753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let</a:t>
            </a:r>
            <a:r>
              <a:rPr lang="en-GB">
                <a:solidFill>
                  <a:srgbClr val="F8F8F2"/>
                </a:solidFill>
                <a:latin typeface="Courier New"/>
                <a:ea typeface="Courier New"/>
                <a:cs typeface="Courier New"/>
                <a:sym typeface="Courier New"/>
              </a:rPr>
              <a:t> </a:t>
            </a:r>
            <a:r>
              <a:rPr lang="en-GB">
                <a:solidFill>
                  <a:srgbClr val="50FA7B"/>
                </a:solidFill>
                <a:latin typeface="Courier New"/>
                <a:ea typeface="Courier New"/>
                <a:cs typeface="Courier New"/>
                <a:sym typeface="Courier New"/>
              </a:rPr>
              <a:t>miFuncion</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i="1" lang="en-GB">
                <a:solidFill>
                  <a:srgbClr val="FFB86C"/>
                </a:solidFill>
                <a:latin typeface="Courier New"/>
                <a:ea typeface="Courier New"/>
                <a:cs typeface="Courier New"/>
                <a:sym typeface="Courier New"/>
              </a:rPr>
              <a:t>a</a:t>
            </a:r>
            <a:r>
              <a:rPr lang="en-GB">
                <a:solidFill>
                  <a:srgbClr val="F8F8F2"/>
                </a:solidFill>
                <a:latin typeface="Courier New"/>
                <a:ea typeface="Courier New"/>
                <a:cs typeface="Courier New"/>
                <a:sym typeface="Courier New"/>
              </a:rPr>
              <a:t>,</a:t>
            </a:r>
            <a:r>
              <a:rPr i="1" lang="en-GB">
                <a:solidFill>
                  <a:srgbClr val="FFB86C"/>
                </a:solidFill>
                <a:latin typeface="Courier New"/>
                <a:ea typeface="Courier New"/>
                <a:cs typeface="Courier New"/>
                <a:sym typeface="Courier New"/>
              </a:rPr>
              <a:t>b</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=&gt;</a:t>
            </a:r>
            <a:r>
              <a:rPr lang="en-GB">
                <a:solidFill>
                  <a:srgbClr val="F8F8F2"/>
                </a:solidFill>
                <a:latin typeface="Courier New"/>
                <a:ea typeface="Courier New"/>
                <a:cs typeface="Courier New"/>
                <a:sym typeface="Courier New"/>
              </a:rPr>
              <a:t> </a:t>
            </a:r>
            <a:r>
              <a:rPr i="1" lang="en-GB">
                <a:solidFill>
                  <a:srgbClr val="FFB86C"/>
                </a:solidFill>
                <a:latin typeface="Courier New"/>
                <a:ea typeface="Courier New"/>
                <a:cs typeface="Courier New"/>
                <a:sym typeface="Courier New"/>
              </a:rPr>
              <a:t>a</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i="1" lang="en-GB">
                <a:solidFill>
                  <a:srgbClr val="FFB86C"/>
                </a:solidFill>
                <a:latin typeface="Courier New"/>
                <a:ea typeface="Courier New"/>
                <a:cs typeface="Courier New"/>
                <a:sym typeface="Courier New"/>
              </a:rPr>
              <a:t>b</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let</a:t>
            </a:r>
            <a:r>
              <a:rPr lang="en-GB">
                <a:solidFill>
                  <a:srgbClr val="F8F8F2"/>
                </a:solidFill>
                <a:latin typeface="Courier New"/>
                <a:ea typeface="Courier New"/>
                <a:cs typeface="Courier New"/>
                <a:sym typeface="Courier New"/>
              </a:rPr>
              <a:t> forma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 redonda </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let</a:t>
            </a:r>
            <a:r>
              <a:rPr lang="en-GB">
                <a:solidFill>
                  <a:srgbClr val="F8F8F2"/>
                </a:solidFill>
                <a:latin typeface="Courier New"/>
                <a:ea typeface="Courier New"/>
                <a:cs typeface="Courier New"/>
                <a:sym typeface="Courier New"/>
              </a:rPr>
              <a:t> tamano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1</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BD93F9"/>
                </a:solidFill>
                <a:latin typeface="Courier New"/>
                <a:ea typeface="Courier New"/>
                <a:cs typeface="Courier New"/>
                <a:sym typeface="Courier New"/>
              </a:rPr>
              <a:t>console</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log</a:t>
            </a:r>
            <a:r>
              <a:rPr lang="en-GB">
                <a:solidFill>
                  <a:srgbClr val="F8F8F2"/>
                </a:solidFill>
                <a:latin typeface="Courier New"/>
                <a:ea typeface="Courier New"/>
                <a:cs typeface="Courier New"/>
                <a:sym typeface="Courier New"/>
              </a:rPr>
              <a:t> ( </a:t>
            </a:r>
            <a:r>
              <a:rPr lang="en-GB">
                <a:solidFill>
                  <a:srgbClr val="FF79C6"/>
                </a:solidFill>
                <a:latin typeface="Courier New"/>
                <a:ea typeface="Courier New"/>
                <a:cs typeface="Courier New"/>
                <a:sym typeface="Courier New"/>
              </a:rPr>
              <a:t>typeof</a:t>
            </a:r>
            <a:r>
              <a:rPr lang="en-GB">
                <a:solidFill>
                  <a:srgbClr val="F8F8F2"/>
                </a:solidFill>
                <a:latin typeface="Courier New"/>
                <a:ea typeface="Courier New"/>
                <a:cs typeface="Courier New"/>
                <a:sym typeface="Courier New"/>
              </a:rPr>
              <a:t> </a:t>
            </a:r>
            <a:r>
              <a:rPr lang="en-GB">
                <a:solidFill>
                  <a:srgbClr val="50FA7B"/>
                </a:solidFill>
                <a:latin typeface="Courier New"/>
                <a:ea typeface="Courier New"/>
                <a:cs typeface="Courier New"/>
                <a:sym typeface="Courier New"/>
              </a:rPr>
              <a:t>miFuncion</a:t>
            </a:r>
            <a:r>
              <a:rPr lang="en-GB">
                <a:solidFill>
                  <a:srgbClr val="F8F8F2"/>
                </a:solidFill>
                <a:latin typeface="Courier New"/>
                <a:ea typeface="Courier New"/>
                <a:cs typeface="Courier New"/>
                <a:sym typeface="Courier New"/>
              </a:rPr>
              <a:t> ); </a:t>
            </a:r>
            <a:r>
              <a:rPr lang="en-GB">
                <a:solidFill>
                  <a:srgbClr val="6272A4"/>
                </a:solidFill>
                <a:latin typeface="Courier New"/>
                <a:ea typeface="Courier New"/>
                <a:cs typeface="Courier New"/>
                <a:sym typeface="Courier New"/>
              </a:rPr>
              <a:t>//imprime function</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BD93F9"/>
                </a:solidFill>
                <a:latin typeface="Courier New"/>
                <a:ea typeface="Courier New"/>
                <a:cs typeface="Courier New"/>
                <a:sym typeface="Courier New"/>
              </a:rPr>
              <a:t>console</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log</a:t>
            </a:r>
            <a:r>
              <a:rPr lang="en-GB">
                <a:solidFill>
                  <a:srgbClr val="F8F8F2"/>
                </a:solidFill>
                <a:latin typeface="Courier New"/>
                <a:ea typeface="Courier New"/>
                <a:cs typeface="Courier New"/>
                <a:sym typeface="Courier New"/>
              </a:rPr>
              <a:t> ( </a:t>
            </a:r>
            <a:r>
              <a:rPr lang="en-GB">
                <a:solidFill>
                  <a:srgbClr val="FF79C6"/>
                </a:solidFill>
                <a:latin typeface="Courier New"/>
                <a:ea typeface="Courier New"/>
                <a:cs typeface="Courier New"/>
                <a:sym typeface="Courier New"/>
              </a:rPr>
              <a:t>typeof</a:t>
            </a:r>
            <a:r>
              <a:rPr lang="en-GB">
                <a:solidFill>
                  <a:srgbClr val="F8F8F2"/>
                </a:solidFill>
                <a:latin typeface="Courier New"/>
                <a:ea typeface="Courier New"/>
                <a:cs typeface="Courier New"/>
                <a:sym typeface="Courier New"/>
              </a:rPr>
              <a:t> forma ); </a:t>
            </a:r>
            <a:r>
              <a:rPr lang="en-GB">
                <a:solidFill>
                  <a:srgbClr val="6272A4"/>
                </a:solidFill>
                <a:latin typeface="Courier New"/>
                <a:ea typeface="Courier New"/>
                <a:cs typeface="Courier New"/>
                <a:sym typeface="Courier New"/>
              </a:rPr>
              <a:t>//imprime string </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BD93F9"/>
                </a:solidFill>
                <a:latin typeface="Courier New"/>
                <a:ea typeface="Courier New"/>
                <a:cs typeface="Courier New"/>
                <a:sym typeface="Courier New"/>
              </a:rPr>
              <a:t>console</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log</a:t>
            </a:r>
            <a:r>
              <a:rPr lang="en-GB">
                <a:solidFill>
                  <a:srgbClr val="F8F8F2"/>
                </a:solidFill>
                <a:latin typeface="Courier New"/>
                <a:ea typeface="Courier New"/>
                <a:cs typeface="Courier New"/>
                <a:sym typeface="Courier New"/>
              </a:rPr>
              <a:t> ( </a:t>
            </a:r>
            <a:r>
              <a:rPr lang="en-GB">
                <a:solidFill>
                  <a:srgbClr val="FF79C6"/>
                </a:solidFill>
                <a:latin typeface="Courier New"/>
                <a:ea typeface="Courier New"/>
                <a:cs typeface="Courier New"/>
                <a:sym typeface="Courier New"/>
              </a:rPr>
              <a:t>typeof</a:t>
            </a:r>
            <a:r>
              <a:rPr lang="en-GB">
                <a:solidFill>
                  <a:srgbClr val="F8F8F2"/>
                </a:solidFill>
                <a:latin typeface="Courier New"/>
                <a:ea typeface="Courier New"/>
                <a:cs typeface="Courier New"/>
                <a:sym typeface="Courier New"/>
              </a:rPr>
              <a:t> tamano ); </a:t>
            </a:r>
            <a:r>
              <a:rPr lang="en-GB">
                <a:solidFill>
                  <a:srgbClr val="6272A4"/>
                </a:solidFill>
                <a:latin typeface="Courier New"/>
                <a:ea typeface="Courier New"/>
                <a:cs typeface="Courier New"/>
                <a:sym typeface="Courier New"/>
              </a:rPr>
              <a:t>//imprime number</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if</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typeof</a:t>
            </a:r>
            <a:r>
              <a:rPr lang="en-GB">
                <a:solidFill>
                  <a:srgbClr val="F8F8F2"/>
                </a:solidFill>
                <a:latin typeface="Courier New"/>
                <a:ea typeface="Courier New"/>
                <a:cs typeface="Courier New"/>
                <a:sym typeface="Courier New"/>
              </a:rPr>
              <a:t> forma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string</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urier New"/>
                <a:ea typeface="Courier New"/>
                <a:cs typeface="Courier New"/>
                <a:sym typeface="Courier New"/>
              </a:rPr>
              <a:t>    forma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forma.</a:t>
            </a:r>
            <a:r>
              <a:rPr lang="en-GB">
                <a:solidFill>
                  <a:srgbClr val="50FA7B"/>
                </a:solidFill>
                <a:latin typeface="Courier New"/>
                <a:ea typeface="Courier New"/>
                <a:cs typeface="Courier New"/>
                <a:sym typeface="Courier New"/>
              </a:rPr>
              <a:t>trim</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ARRAYS</a:t>
            </a:r>
            <a:endParaRPr b="0" i="1" sz="3600" u="none" cap="none" strike="noStrike">
              <a:solidFill>
                <a:srgbClr val="121212"/>
              </a:solidFill>
              <a:latin typeface="Anton"/>
              <a:ea typeface="Anton"/>
              <a:cs typeface="Anton"/>
              <a:sym typeface="Anton"/>
            </a:endParaRPr>
          </a:p>
        </p:txBody>
      </p:sp>
      <p:sp>
        <p:nvSpPr>
          <p:cNvPr id="114" name="Google Shape;114;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5" name="Google Shape;115;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6</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nvSpPr>
        <p:spPr>
          <a:xfrm>
            <a:off x="6835200" y="36100"/>
            <a:ext cx="23088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200">
                <a:solidFill>
                  <a:schemeClr val="dk1"/>
                </a:solidFill>
                <a:latin typeface="Anton"/>
                <a:ea typeface="Anton"/>
                <a:cs typeface="Anton"/>
                <a:sym typeface="Anton"/>
              </a:rPr>
              <a:t>EJEMPLO APLICADO: OBJETOS, PRODUCTO Y ARRAY</a:t>
            </a:r>
            <a:endParaRPr i="1" sz="2200">
              <a:latin typeface="Anton"/>
              <a:ea typeface="Anton"/>
              <a:cs typeface="Anton"/>
              <a:sym typeface="Anton"/>
            </a:endParaRPr>
          </a:p>
        </p:txBody>
      </p:sp>
      <p:sp>
        <p:nvSpPr>
          <p:cNvPr id="372" name="Google Shape;372;p54"/>
          <p:cNvSpPr txBox="1"/>
          <p:nvPr/>
        </p:nvSpPr>
        <p:spPr>
          <a:xfrm>
            <a:off x="0" y="0"/>
            <a:ext cx="6835200" cy="5082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class</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constructor</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nombre</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precio</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.nombre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nombre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toUpperCase</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parseFloat</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precio</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.vendido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false</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sumaIva</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1.21</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//Declaramos un array de productos para almacenar objetos</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push</a:t>
            </a:r>
            <a:r>
              <a:rPr lang="en-GB" sz="1300">
                <a:solidFill>
                  <a:srgbClr val="F8F8F2"/>
                </a:solidFill>
                <a:latin typeface="Courier New"/>
                <a:ea typeface="Courier New"/>
                <a:cs typeface="Courier New"/>
                <a:sym typeface="Courier New"/>
              </a:rPr>
              <a:t>(</a:t>
            </a:r>
            <a:r>
              <a:rPr b="1" lang="en-GB" sz="1300">
                <a:solidFill>
                  <a:srgbClr val="FF79C6"/>
                </a:solidFill>
                <a:latin typeface="Courier New"/>
                <a:ea typeface="Courier New"/>
                <a:cs typeface="Courier New"/>
                <a:sym typeface="Courier New"/>
              </a:rPr>
              <a:t>new</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arroz</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125</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push</a:t>
            </a:r>
            <a:r>
              <a:rPr lang="en-GB" sz="1300">
                <a:solidFill>
                  <a:srgbClr val="F8F8F2"/>
                </a:solidFill>
                <a:latin typeface="Courier New"/>
                <a:ea typeface="Courier New"/>
                <a:cs typeface="Courier New"/>
                <a:sym typeface="Courier New"/>
              </a:rPr>
              <a:t>(</a:t>
            </a:r>
            <a:r>
              <a:rPr b="1" lang="en-GB" sz="1300">
                <a:solidFill>
                  <a:srgbClr val="FF79C6"/>
                </a:solidFill>
                <a:latin typeface="Courier New"/>
                <a:ea typeface="Courier New"/>
                <a:cs typeface="Courier New"/>
                <a:sym typeface="Courier New"/>
              </a:rPr>
              <a:t>new</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fideo</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70</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push</a:t>
            </a:r>
            <a:r>
              <a:rPr lang="en-GB" sz="1300">
                <a:solidFill>
                  <a:srgbClr val="F8F8F2"/>
                </a:solidFill>
                <a:latin typeface="Courier New"/>
                <a:ea typeface="Courier New"/>
                <a:cs typeface="Courier New"/>
                <a:sym typeface="Courier New"/>
              </a:rPr>
              <a:t>(</a:t>
            </a:r>
            <a:r>
              <a:rPr b="1" lang="en-GB" sz="1300">
                <a:solidFill>
                  <a:srgbClr val="FF79C6"/>
                </a:solidFill>
                <a:latin typeface="Courier New"/>
                <a:ea typeface="Courier New"/>
                <a:cs typeface="Courier New"/>
                <a:sym typeface="Courier New"/>
              </a:rPr>
              <a:t>new</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pan</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50</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//Iteramos el array con for...of para modificarlos a todos</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for</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of</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sumaIva</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F0629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4DD0E1"/>
              </a:solidFill>
              <a:latin typeface="Courier New"/>
              <a:ea typeface="Courier New"/>
              <a:cs typeface="Courier New"/>
              <a:sym typeface="Courier New"/>
            </a:endParaRPr>
          </a:p>
        </p:txBody>
      </p:sp>
      <p:pic>
        <p:nvPicPr>
          <p:cNvPr id="373" name="Google Shape;373;p54"/>
          <p:cNvPicPr preferRelativeResize="0"/>
          <p:nvPr/>
        </p:nvPicPr>
        <p:blipFill>
          <a:blip r:embed="rId3">
            <a:alphaModFix/>
          </a:blip>
          <a:stretch>
            <a:fillRect/>
          </a:stretch>
        </p:blipFill>
        <p:spPr>
          <a:xfrm>
            <a:off x="7784875" y="4718700"/>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55"/>
          <p:cNvSpPr txBox="1"/>
          <p:nvPr/>
        </p:nvSpPr>
        <p:spPr>
          <a:xfrm>
            <a:off x="2187450" y="1644800"/>
            <a:ext cx="500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MÉTODOS DE </a:t>
            </a:r>
            <a:r>
              <a:rPr i="1" lang="en-GB" sz="3600">
                <a:solidFill>
                  <a:srgbClr val="E0FF00"/>
                </a:solidFill>
                <a:latin typeface="Anton"/>
                <a:ea typeface="Anton"/>
                <a:cs typeface="Anton"/>
                <a:sym typeface="Anton"/>
              </a:rPr>
              <a:t>BÚSQUEDA Y TRANSFORMACIÓN</a:t>
            </a:r>
            <a:endParaRPr i="1" sz="3600">
              <a:solidFill>
                <a:srgbClr val="E0FF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nvSpPr>
        <p:spPr>
          <a:xfrm>
            <a:off x="1671825" y="5506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FIND</a:t>
            </a:r>
            <a:endParaRPr i="1" sz="4500">
              <a:latin typeface="Anton"/>
              <a:ea typeface="Anton"/>
              <a:cs typeface="Anton"/>
              <a:sym typeface="Anton"/>
            </a:endParaRPr>
          </a:p>
        </p:txBody>
      </p:sp>
      <p:sp>
        <p:nvSpPr>
          <p:cNvPr id="384" name="Google Shape;384;p56"/>
          <p:cNvSpPr txBox="1"/>
          <p:nvPr/>
        </p:nvSpPr>
        <p:spPr>
          <a:xfrm>
            <a:off x="704850" y="808474"/>
            <a:ext cx="77343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E0FF00"/>
                </a:highlight>
                <a:latin typeface="Helvetica Neue Light"/>
                <a:ea typeface="Helvetica Neue Light"/>
                <a:cs typeface="Helvetica Neue Light"/>
                <a:sym typeface="Helvetica Neue Light"/>
              </a:rPr>
              <a:t>El método find() devuelve el valor del primer elemento del Array que satisface la función de comprobación enviada por parámetro</a:t>
            </a:r>
            <a:r>
              <a:rPr lang="en-GB" sz="1900">
                <a:solidFill>
                  <a:schemeClr val="dk1"/>
                </a:solidFill>
                <a:highlight>
                  <a:srgbClr val="FFFFFF"/>
                </a:highlight>
                <a:latin typeface="Helvetica Neue Light"/>
                <a:ea typeface="Helvetica Neue Light"/>
                <a:cs typeface="Helvetica Neue Light"/>
                <a:sym typeface="Helvetica Neue Light"/>
              </a:rPr>
              <a:t>. Si ni</a:t>
            </a:r>
            <a:r>
              <a:rPr lang="en-GB" sz="1900">
                <a:solidFill>
                  <a:schemeClr val="dk1"/>
                </a:solidFill>
                <a:highlight>
                  <a:srgbClr val="FFFFFF"/>
                </a:highlight>
                <a:latin typeface="Helvetica Neue Light"/>
                <a:ea typeface="Helvetica Neue Light"/>
                <a:cs typeface="Helvetica Neue Light"/>
                <a:sym typeface="Helvetica Neue Light"/>
              </a:rPr>
              <a:t>ngún valor satisface la función de comprobación</a:t>
            </a:r>
            <a:r>
              <a:rPr lang="en-GB" sz="1900">
                <a:solidFill>
                  <a:schemeClr val="dk1"/>
                </a:solidFill>
                <a:highlight>
                  <a:srgbClr val="FFFFFF"/>
                </a:highlight>
                <a:latin typeface="Helvetica Neue Light"/>
                <a:ea typeface="Helvetica Neue Light"/>
                <a:cs typeface="Helvetica Neue Light"/>
                <a:sym typeface="Helvetica Neue Light"/>
              </a:rPr>
              <a:t>, se devuelve undefined.</a:t>
            </a:r>
            <a:endParaRPr sz="1900">
              <a:solidFill>
                <a:schemeClr val="dk1"/>
              </a:solidFill>
              <a:highlight>
                <a:srgbClr val="FFFFFF"/>
              </a:highlight>
              <a:latin typeface="Helvetica Neue Light"/>
              <a:ea typeface="Helvetica Neue Light"/>
              <a:cs typeface="Helvetica Neue Light"/>
              <a:sym typeface="Helvetica Neue Light"/>
            </a:endParaRPr>
          </a:p>
        </p:txBody>
      </p:sp>
      <p:pic>
        <p:nvPicPr>
          <p:cNvPr id="385" name="Google Shape;385;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6" name="Google Shape;386;p56"/>
          <p:cNvSpPr txBox="1"/>
          <p:nvPr/>
        </p:nvSpPr>
        <p:spPr>
          <a:xfrm>
            <a:off x="656550" y="2114200"/>
            <a:ext cx="8097900" cy="2149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//La función </a:t>
            </a:r>
            <a:r>
              <a:rPr lang="en-GB" sz="1200">
                <a:solidFill>
                  <a:srgbClr val="6272A4"/>
                </a:solidFill>
                <a:latin typeface="Courier New"/>
                <a:ea typeface="Courier New"/>
                <a:cs typeface="Courier New"/>
                <a:sym typeface="Courier New"/>
              </a:rPr>
              <a:t>parámetro</a:t>
            </a:r>
            <a:r>
              <a:rPr lang="en-GB" sz="1200">
                <a:solidFill>
                  <a:srgbClr val="6272A4"/>
                </a:solidFill>
                <a:latin typeface="Courier New"/>
                <a:ea typeface="Courier New"/>
                <a:cs typeface="Courier New"/>
                <a:sym typeface="Courier New"/>
              </a:rPr>
              <a:t> generalmente es una función flecha sin cuerpo.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encontrado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find</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//Encuentra 4</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Ana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Juan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encontrado2</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find</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//Encuentra "Ema"</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encontrado3</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find</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Alan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//undefined</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7"/>
          <p:cNvSpPr txBox="1"/>
          <p:nvPr/>
        </p:nvSpPr>
        <p:spPr>
          <a:xfrm>
            <a:off x="1671825" y="5506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FILTER</a:t>
            </a:r>
            <a:endParaRPr i="1" sz="4500">
              <a:latin typeface="Anton"/>
              <a:ea typeface="Anton"/>
              <a:cs typeface="Anton"/>
              <a:sym typeface="Anton"/>
            </a:endParaRPr>
          </a:p>
        </p:txBody>
      </p:sp>
      <p:sp>
        <p:nvSpPr>
          <p:cNvPr id="392" name="Google Shape;392;p57"/>
          <p:cNvSpPr txBox="1"/>
          <p:nvPr/>
        </p:nvSpPr>
        <p:spPr>
          <a:xfrm>
            <a:off x="619975" y="900300"/>
            <a:ext cx="8134500" cy="150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El </a:t>
            </a:r>
            <a:r>
              <a:rPr lang="en-GB" sz="1900">
                <a:solidFill>
                  <a:schemeClr val="dk1"/>
                </a:solidFill>
                <a:highlight>
                  <a:srgbClr val="E0FF00"/>
                </a:highlight>
                <a:latin typeface="Helvetica Neue Light"/>
                <a:ea typeface="Helvetica Neue Light"/>
                <a:cs typeface="Helvetica Neue Light"/>
                <a:sym typeface="Helvetica Neue Light"/>
              </a:rPr>
              <a:t>método filter() crea un nuevo Array con todos los elementos que cumplan la función de comprobación enviada por parámetro</a:t>
            </a:r>
            <a:r>
              <a:rPr lang="en-GB" sz="1900">
                <a:solidFill>
                  <a:schemeClr val="dk1"/>
                </a:solidFill>
                <a:highlight>
                  <a:srgbClr val="FFFFFF"/>
                </a:highlight>
                <a:latin typeface="Helvetica Neue Light"/>
                <a:ea typeface="Helvetica Neue Light"/>
                <a:cs typeface="Helvetica Neue Light"/>
                <a:sym typeface="Helvetica Neue Light"/>
              </a:rPr>
              <a:t>. Generalmente, se obtiene un Array con menos elementos que la lista a filtrar.</a:t>
            </a:r>
            <a:endParaRPr sz="1900">
              <a:solidFill>
                <a:schemeClr val="dk1"/>
              </a:solidFill>
              <a:highlight>
                <a:srgbClr val="FFFFFF"/>
              </a:highlight>
              <a:latin typeface="Helvetica Neue Light"/>
              <a:ea typeface="Helvetica Neue Light"/>
              <a:cs typeface="Helvetica Neue Light"/>
              <a:sym typeface="Helvetica Neue Light"/>
            </a:endParaRPr>
          </a:p>
        </p:txBody>
      </p:sp>
      <p:pic>
        <p:nvPicPr>
          <p:cNvPr id="393" name="Google Shape;393;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4" name="Google Shape;394;p57"/>
          <p:cNvSpPr txBox="1"/>
          <p:nvPr/>
        </p:nvSpPr>
        <p:spPr>
          <a:xfrm>
            <a:off x="841350" y="2152500"/>
            <a:ext cx="7461300" cy="1988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filtro1</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filter</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//Encuentra [4,5]</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filtro2</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filter</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&lt;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//Encuentra [1,2,3]</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Ana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Juan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Elia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Filtrar</a:t>
            </a:r>
            <a:r>
              <a:rPr lang="en-GB" sz="1200">
                <a:solidFill>
                  <a:srgbClr val="6272A4"/>
                </a:solidFill>
                <a:latin typeface="Courier New"/>
                <a:ea typeface="Courier New"/>
                <a:cs typeface="Courier New"/>
                <a:sym typeface="Courier New"/>
              </a:rPr>
              <a:t> nombre que incluyen la letra "n" Encuentra ["Ana","Juan"]</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filtro3</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filter</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includes</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8"/>
          <p:cNvSpPr txBox="1"/>
          <p:nvPr/>
        </p:nvSpPr>
        <p:spPr>
          <a:xfrm>
            <a:off x="1671825" y="5506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MAP</a:t>
            </a:r>
            <a:endParaRPr i="1" sz="4500">
              <a:latin typeface="Anton"/>
              <a:ea typeface="Anton"/>
              <a:cs typeface="Anton"/>
              <a:sym typeface="Anton"/>
            </a:endParaRPr>
          </a:p>
        </p:txBody>
      </p:sp>
      <p:sp>
        <p:nvSpPr>
          <p:cNvPr id="400" name="Google Shape;400;p58"/>
          <p:cNvSpPr txBox="1"/>
          <p:nvPr/>
        </p:nvSpPr>
        <p:spPr>
          <a:xfrm>
            <a:off x="457800" y="808475"/>
            <a:ext cx="82284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El </a:t>
            </a:r>
            <a:r>
              <a:rPr lang="en-GB" sz="1900">
                <a:solidFill>
                  <a:schemeClr val="dk1"/>
                </a:solidFill>
                <a:highlight>
                  <a:srgbClr val="E0FF00"/>
                </a:highlight>
                <a:latin typeface="Helvetica Neue Light"/>
                <a:ea typeface="Helvetica Neue Light"/>
                <a:cs typeface="Helvetica Neue Light"/>
                <a:sym typeface="Helvetica Neue Light"/>
              </a:rPr>
              <a:t>método map() se utiliza para crear un nuevo Array con todos los elementos del Array original </a:t>
            </a:r>
            <a:r>
              <a:rPr lang="en-GB" sz="1900">
                <a:solidFill>
                  <a:schemeClr val="dk1"/>
                </a:solidFill>
                <a:highlight>
                  <a:srgbClr val="E0FF00"/>
                </a:highlight>
                <a:latin typeface="Helvetica Neue Light"/>
                <a:ea typeface="Helvetica Neue Light"/>
                <a:cs typeface="Helvetica Neue Light"/>
                <a:sym typeface="Helvetica Neue Light"/>
              </a:rPr>
              <a:t>transformados</a:t>
            </a:r>
            <a:r>
              <a:rPr lang="en-GB" sz="1900">
                <a:solidFill>
                  <a:schemeClr val="dk1"/>
                </a:solidFill>
                <a:highlight>
                  <a:srgbClr val="E0FF00"/>
                </a:highlight>
                <a:latin typeface="Helvetica Neue Light"/>
                <a:ea typeface="Helvetica Neue Light"/>
                <a:cs typeface="Helvetica Neue Light"/>
                <a:sym typeface="Helvetica Neue Light"/>
              </a:rPr>
              <a:t> </a:t>
            </a:r>
            <a:r>
              <a:rPr lang="en-GB" sz="1900">
                <a:solidFill>
                  <a:schemeClr val="dk1"/>
                </a:solidFill>
                <a:highlight>
                  <a:srgbClr val="E0FF00"/>
                </a:highlight>
                <a:latin typeface="Helvetica Neue Light"/>
                <a:ea typeface="Helvetica Neue Light"/>
                <a:cs typeface="Helvetica Neue Light"/>
                <a:sym typeface="Helvetica Neue Light"/>
              </a:rPr>
              <a:t>según</a:t>
            </a:r>
            <a:r>
              <a:rPr lang="en-GB" sz="1900">
                <a:solidFill>
                  <a:schemeClr val="dk1"/>
                </a:solidFill>
                <a:highlight>
                  <a:srgbClr val="E0FF00"/>
                </a:highlight>
                <a:latin typeface="Helvetica Neue Light"/>
                <a:ea typeface="Helvetica Neue Light"/>
                <a:cs typeface="Helvetica Neue Light"/>
                <a:sym typeface="Helvetica Neue Light"/>
              </a:rPr>
              <a:t> las operaciones de la función enviada por </a:t>
            </a:r>
            <a:r>
              <a:rPr lang="en-GB" sz="1900">
                <a:solidFill>
                  <a:schemeClr val="dk1"/>
                </a:solidFill>
                <a:highlight>
                  <a:srgbClr val="E0FF00"/>
                </a:highlight>
                <a:latin typeface="Helvetica Neue Light"/>
                <a:ea typeface="Helvetica Neue Light"/>
                <a:cs typeface="Helvetica Neue Light"/>
                <a:sym typeface="Helvetica Neue Light"/>
              </a:rPr>
              <a:t>parámetro</a:t>
            </a:r>
            <a:r>
              <a:rPr lang="en-GB" sz="1900">
                <a:solidFill>
                  <a:schemeClr val="dk1"/>
                </a:solidFill>
                <a:highlight>
                  <a:srgbClr val="FFFFFF"/>
                </a:highlight>
                <a:latin typeface="Helvetica Neue Light"/>
                <a:ea typeface="Helvetica Neue Light"/>
                <a:cs typeface="Helvetica Neue Light"/>
                <a:sym typeface="Helvetica Neue Light"/>
              </a:rPr>
              <a:t>. El nuevo Array obtenido tiene la misma cantidad de elementos que el array original pero con los valores modificados.</a:t>
            </a:r>
            <a:endParaRPr sz="1900">
              <a:solidFill>
                <a:schemeClr val="dk1"/>
              </a:solidFill>
              <a:highlight>
                <a:srgbClr val="FFFFFF"/>
              </a:highlight>
              <a:latin typeface="Helvetica Neue Light"/>
              <a:ea typeface="Helvetica Neue Light"/>
              <a:cs typeface="Helvetica Neue Light"/>
              <a:sym typeface="Helvetica Neue Light"/>
            </a:endParaRPr>
          </a:p>
        </p:txBody>
      </p:sp>
      <p:pic>
        <p:nvPicPr>
          <p:cNvPr id="401" name="Google Shape;401;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2" name="Google Shape;402;p58"/>
          <p:cNvSpPr txBox="1"/>
          <p:nvPr/>
        </p:nvSpPr>
        <p:spPr>
          <a:xfrm>
            <a:off x="480900" y="2527525"/>
            <a:ext cx="8182200" cy="1973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porDos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 porDos = [2, 4, 6, 8, 10]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masCien</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100</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 porDos = [102, 104, 106, 108, 110]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Ana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Juan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Elia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lengths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length</a:t>
            </a:r>
            <a:r>
              <a:rPr lang="en-GB" sz="12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//lengths = [3, 3, 4, 4]</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9"/>
          <p:cNvSpPr txBox="1"/>
          <p:nvPr/>
        </p:nvSpPr>
        <p:spPr>
          <a:xfrm>
            <a:off x="7194900" y="74375"/>
            <a:ext cx="1949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200">
                <a:solidFill>
                  <a:schemeClr val="dk1"/>
                </a:solidFill>
                <a:latin typeface="Anton"/>
                <a:ea typeface="Anton"/>
                <a:cs typeface="Anton"/>
                <a:sym typeface="Anton"/>
              </a:rPr>
              <a:t>EJEMPLO APLICADO: BUSCANDO Y FILTRANDO OBJETOS</a:t>
            </a:r>
            <a:endParaRPr i="1" sz="2200">
              <a:latin typeface="Anton"/>
              <a:ea typeface="Anton"/>
              <a:cs typeface="Anton"/>
              <a:sym typeface="Anton"/>
            </a:endParaRPr>
          </a:p>
        </p:txBody>
      </p:sp>
      <p:sp>
        <p:nvSpPr>
          <p:cNvPr id="408" name="Google Shape;408;p59"/>
          <p:cNvSpPr txBox="1"/>
          <p:nvPr/>
        </p:nvSpPr>
        <p:spPr>
          <a:xfrm>
            <a:off x="68900" y="237275"/>
            <a:ext cx="7401300" cy="4431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 id</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a:t>
            </a:r>
            <a:r>
              <a:rPr lang="en-GB" sz="1300">
                <a:solidFill>
                  <a:srgbClr val="F8F8F2"/>
                </a:solidFill>
                <a:latin typeface="Courier New"/>
                <a:ea typeface="Courier New"/>
                <a:cs typeface="Courier New"/>
                <a:sym typeface="Courier New"/>
              </a:rPr>
              <a:t>,  producto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Arroz</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precio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125</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  id</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2</a:t>
            </a:r>
            <a:r>
              <a:rPr lang="en-GB" sz="1300">
                <a:solidFill>
                  <a:srgbClr val="F8F8F2"/>
                </a:solidFill>
                <a:latin typeface="Courier New"/>
                <a:ea typeface="Courier New"/>
                <a:cs typeface="Courier New"/>
                <a:sym typeface="Courier New"/>
              </a:rPr>
              <a:t>,  producto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Fideo</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precio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70</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  id</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3</a:t>
            </a:r>
            <a:r>
              <a:rPr lang="en-GB" sz="1300">
                <a:solidFill>
                  <a:srgbClr val="F8F8F2"/>
                </a:solidFill>
                <a:latin typeface="Courier New"/>
                <a:ea typeface="Courier New"/>
                <a:cs typeface="Courier New"/>
                <a:sym typeface="Courier New"/>
              </a:rPr>
              <a:t>,  producto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Pan</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 precio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50</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  id</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4</a:t>
            </a:r>
            <a:r>
              <a:rPr lang="en-GB" sz="1300">
                <a:solidFill>
                  <a:srgbClr val="F8F8F2"/>
                </a:solidFill>
                <a:latin typeface="Courier New"/>
                <a:ea typeface="Courier New"/>
                <a:cs typeface="Courier New"/>
                <a:sym typeface="Courier New"/>
              </a:rPr>
              <a:t>,  producto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Flan</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 precio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100</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buscarPan</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find</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.id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3</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a:t>
            </a:r>
            <a:r>
              <a:rPr lang="en-GB" sz="1300">
                <a:solidFill>
                  <a:srgbClr val="BD93F9"/>
                </a:solidFill>
                <a:latin typeface="Courier New"/>
                <a:ea typeface="Courier New"/>
                <a:cs typeface="Courier New"/>
                <a:sym typeface="Courier New"/>
              </a:rPr>
              <a:t>buscarPan</a:t>
            </a:r>
            <a:r>
              <a:rPr lang="en-GB" sz="13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//{id: 3, producto: "Pan", precio: 50}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baratos</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filter</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&lt;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100</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a:t>
            </a:r>
            <a:r>
              <a:rPr lang="en-GB" sz="1300">
                <a:solidFill>
                  <a:srgbClr val="BD93F9"/>
                </a:solidFill>
                <a:latin typeface="Courier New"/>
                <a:ea typeface="Courier New"/>
                <a:cs typeface="Courier New"/>
                <a:sym typeface="Courier New"/>
              </a:rPr>
              <a:t>baratos</a:t>
            </a:r>
            <a:r>
              <a:rPr lang="en-GB" sz="13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[{id: 2,producto:"Fideo",precio:70},{id:3,producto:"Pan",precio: 50}]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aumentos</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map</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30</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a:t>
            </a:r>
            <a:r>
              <a:rPr lang="en-GB" sz="1300">
                <a:solidFill>
                  <a:srgbClr val="BD93F9"/>
                </a:solidFill>
                <a:latin typeface="Courier New"/>
                <a:ea typeface="Courier New"/>
                <a:cs typeface="Courier New"/>
                <a:sym typeface="Courier New"/>
              </a:rPr>
              <a:t>aumentos</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//[155, 100, 80, 130] y el valor de cada producto cambio.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F0629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4DD0E1"/>
              </a:solidFill>
              <a:latin typeface="Courier New"/>
              <a:ea typeface="Courier New"/>
              <a:cs typeface="Courier New"/>
              <a:sym typeface="Courier New"/>
            </a:endParaRPr>
          </a:p>
        </p:txBody>
      </p:sp>
      <p:pic>
        <p:nvPicPr>
          <p:cNvPr id="409" name="Google Shape;409;p59"/>
          <p:cNvPicPr preferRelativeResize="0"/>
          <p:nvPr/>
        </p:nvPicPr>
        <p:blipFill>
          <a:blip r:embed="rId3">
            <a:alphaModFix/>
          </a:blip>
          <a:stretch>
            <a:fillRect/>
          </a:stretch>
        </p:blipFill>
        <p:spPr>
          <a:xfrm>
            <a:off x="7784875" y="4718700"/>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13" name="Shape 413"/>
        <p:cNvGrpSpPr/>
        <p:nvPr/>
      </p:nvGrpSpPr>
      <p:grpSpPr>
        <a:xfrm>
          <a:off x="0" y="0"/>
          <a:ext cx="0" cy="0"/>
          <a:chOff x="0" y="0"/>
          <a:chExt cx="0" cy="0"/>
        </a:xfrm>
      </p:grpSpPr>
      <p:sp>
        <p:nvSpPr>
          <p:cNvPr id="414" name="Google Shape;414;p60"/>
          <p:cNvSpPr txBox="1"/>
          <p:nvPr/>
        </p:nvSpPr>
        <p:spPr>
          <a:xfrm>
            <a:off x="1830000" y="2077200"/>
            <a:ext cx="548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415" name="Google Shape;415;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6" name="Google Shape;416;p60"/>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1"/>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INCORPORAR ARRAYS</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422" name="Google Shape;422;p61"/>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Traslada al proyecto integrador el concepto de objetos, visto en la clase de hoy</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23" name="Google Shape;423;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4" name="Google Shape;424;p61"/>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25" name="Google Shape;425;p61"/>
          <p:cNvSpPr/>
          <p:nvPr/>
        </p:nvSpPr>
        <p:spPr>
          <a:xfrm>
            <a:off x="487982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6</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62"/>
          <p:cNvGraphicFramePr/>
          <p:nvPr/>
        </p:nvGraphicFramePr>
        <p:xfrm>
          <a:off x="148226" y="143200"/>
          <a:ext cx="3000000" cy="3000000"/>
        </p:xfrm>
        <a:graphic>
          <a:graphicData uri="http://schemas.openxmlformats.org/drawingml/2006/table">
            <a:tbl>
              <a:tblPr>
                <a:noFill/>
                <a:tableStyleId>{C489BF43-54CE-4B62-BD37-4A9F84F04E27}</a:tableStyleId>
              </a:tblPr>
              <a:tblGrid>
                <a:gridCol w="2955875"/>
                <a:gridCol w="3822275"/>
                <a:gridCol w="2069375"/>
              </a:tblGrid>
              <a:tr h="62485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INCORPORAR ARRAYS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1179375">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estudiante en el nombre de archivo comprimido por “claseApellido”. </a:t>
                      </a:r>
                      <a:endParaRPr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latin typeface="Helvetica Neue Light"/>
                          <a:ea typeface="Helvetica Neue Light"/>
                          <a:cs typeface="Helvetica Neue Light"/>
                          <a:sym typeface="Helvetica Neue Light"/>
                        </a:rPr>
                        <a:t>Los Array cumplen el papel de listas en el programa. Principalmente, los usamos para agrupar elementos de un mismo tipo. Siempre que sea posible emplear los métodos disponibles para trabajar con ellos</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706925">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a:b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Traslada al proyecto integrador el concepto de objetos, visto en la clase de hoy. A partir de los ejemplos mostrados la primera clase, y en función del tipo de simulador que hayas elegido, deberás: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Incorporar al menos un Array en tu proyecto.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Utilizar algunos de los métodos o propiedades vistos en la clase.</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700"/>
                        <a:buFont typeface="Arial"/>
                        <a:buNone/>
                      </a:pPr>
                      <a:r>
                        <a:rPr lang="en-GB">
                          <a:solidFill>
                            <a:schemeClr val="dk1"/>
                          </a:solidFill>
                          <a:latin typeface="Helvetica Neue Light"/>
                          <a:ea typeface="Helvetica Neue Light"/>
                          <a:cs typeface="Helvetica Neue Light"/>
                          <a:sym typeface="Helvetica Neue Light"/>
                        </a:rPr>
                        <a:t>Archivo HTML y Archivo JS, referenciado en el HTML por etiqueta &lt;script src="js/miarchivo.js"&gt;&lt;/script&gt;, que incluya la definición de un algoritmo en JavaScript que emplee array para agrupar elementos similares.</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rPr b="1" lang="en-GB" u="none" cap="none" strike="noStrike"/>
                        <a:t>&gt;&gt;Ejemplo:</a:t>
                      </a:r>
                      <a:endParaRPr b="1" u="none" cap="none" strike="noStrike"/>
                    </a:p>
                    <a:p>
                      <a:pPr indent="0" lvl="0" marL="0" rtl="0" algn="l">
                        <a:spcBef>
                          <a:spcPts val="0"/>
                        </a:spcBef>
                        <a:spcAft>
                          <a:spcPts val="0"/>
                        </a:spcAft>
                        <a:buClr>
                          <a:schemeClr val="dk1"/>
                        </a:buClr>
                        <a:buSzPts val="1100"/>
                        <a:buFont typeface="Arial"/>
                        <a:buNone/>
                      </a:pPr>
                      <a:r>
                        <a:rPr lang="en-GB">
                          <a:solidFill>
                            <a:schemeClr val="dk1"/>
                          </a:solidFill>
                          <a:latin typeface="Helvetica Neue Light"/>
                          <a:ea typeface="Helvetica Neue Light"/>
                          <a:cs typeface="Helvetica Neue Light"/>
                          <a:sym typeface="Helvetica Neue Light"/>
                        </a:rPr>
                        <a:t>Podemos crear arrays para los objetos identificados en el simulador la clase anterior, Ejemplo: Array de Productos, Array de Personas,Array de Libros, Array de Autos,  Array de Comidas,  Array de Bebidas, Array de Tareas, etc.</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31" name="Google Shape;431;p62"/>
          <p:cNvPicPr preferRelativeResize="0"/>
          <p:nvPr/>
        </p:nvPicPr>
        <p:blipFill rotWithShape="1">
          <a:blip r:embed="rId3">
            <a:alphaModFix/>
          </a:blip>
          <a:srcRect b="0" l="0" r="0" t="0"/>
          <a:stretch/>
        </p:blipFill>
        <p:spPr>
          <a:xfrm>
            <a:off x="7621175" y="4543350"/>
            <a:ext cx="1186526" cy="330675"/>
          </a:xfrm>
          <a:prstGeom prst="rect">
            <a:avLst/>
          </a:prstGeom>
          <a:noFill/>
          <a:ln>
            <a:noFill/>
          </a:ln>
        </p:spPr>
      </p:pic>
      <p:pic>
        <p:nvPicPr>
          <p:cNvPr id="432" name="Google Shape;432;p62"/>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7E3"/>
        </a:solidFill>
      </p:bgPr>
    </p:bg>
    <p:spTree>
      <p:nvGrpSpPr>
        <p:cNvPr id="436" name="Shape 436"/>
        <p:cNvGrpSpPr/>
        <p:nvPr/>
      </p:nvGrpSpPr>
      <p:grpSpPr>
        <a:xfrm>
          <a:off x="0" y="0"/>
          <a:ext cx="0" cy="0"/>
          <a:chOff x="0" y="0"/>
          <a:chExt cx="0" cy="0"/>
        </a:xfrm>
      </p:grpSpPr>
      <p:sp>
        <p:nvSpPr>
          <p:cNvPr id="437" name="Google Shape;437;p63"/>
          <p:cNvSpPr txBox="1"/>
          <p:nvPr/>
        </p:nvSpPr>
        <p:spPr>
          <a:xfrm>
            <a:off x="1871575" y="2461175"/>
            <a:ext cx="5400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solidFill>
                  <a:schemeClr val="dk1"/>
                </a:solidFill>
                <a:latin typeface="Anton"/>
                <a:ea typeface="Anton"/>
                <a:cs typeface="Anton"/>
                <a:sym typeface="Anton"/>
              </a:rPr>
              <a:t>ORDENAR UN ARRAY DE OBJETOS</a:t>
            </a:r>
            <a:endParaRPr i="1" sz="40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solidFill>
                <a:schemeClr val="dk1"/>
              </a:solidFill>
              <a:latin typeface="Anton"/>
              <a:ea typeface="Anton"/>
              <a:cs typeface="Anton"/>
              <a:sym typeface="Anton"/>
            </a:endParaRPr>
          </a:p>
        </p:txBody>
      </p:sp>
      <p:sp>
        <p:nvSpPr>
          <p:cNvPr id="438" name="Google Shape;438;p63"/>
          <p:cNvSpPr txBox="1"/>
          <p:nvPr/>
        </p:nvSpPr>
        <p:spPr>
          <a:xfrm>
            <a:off x="938113" y="3774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4000"/>
              <a:buFont typeface="Arial"/>
              <a:buNone/>
            </a:pPr>
            <a:r>
              <a:rPr lang="en-GB" sz="2000">
                <a:solidFill>
                  <a:schemeClr val="dk1"/>
                </a:solidFill>
                <a:latin typeface="Helvetica Neue Light"/>
                <a:ea typeface="Helvetica Neue Light"/>
                <a:cs typeface="Helvetica Neue Light"/>
                <a:sym typeface="Helvetica Neue Light"/>
              </a:rPr>
              <a:t>Escribe una función para ordenar un array de objetos.</a:t>
            </a:r>
            <a:endParaRPr sz="20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39" name="Google Shape;439;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40" name="Google Shape;440;p63"/>
          <p:cNvPicPr preferRelativeResize="0"/>
          <p:nvPr/>
        </p:nvPicPr>
        <p:blipFill rotWithShape="1">
          <a:blip r:embed="rId4">
            <a:alphaModFix/>
          </a:blip>
          <a:srcRect b="0" l="0" r="0" t="0"/>
          <a:stretch/>
        </p:blipFill>
        <p:spPr>
          <a:xfrm>
            <a:off x="3928700" y="985675"/>
            <a:ext cx="1286650" cy="12895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9" name="Shape 119"/>
        <p:cNvGrpSpPr/>
        <p:nvPr/>
      </p:nvGrpSpPr>
      <p:grpSpPr>
        <a:xfrm>
          <a:off x="0" y="0"/>
          <a:ext cx="0" cy="0"/>
          <a:chOff x="0" y="0"/>
          <a:chExt cx="0" cy="0"/>
        </a:xfrm>
      </p:grpSpPr>
      <p:sp>
        <p:nvSpPr>
          <p:cNvPr id="120" name="Google Shape;120;p28"/>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Comprender y familiarizarse con funciones nativas de JS para operar Arrays.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Reconocer cómo trabajar con Array de objetos.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Identificar</a:t>
            </a:r>
            <a:r>
              <a:rPr lang="en-GB" sz="1800">
                <a:latin typeface="Helvetica Neue Light"/>
                <a:ea typeface="Helvetica Neue Light"/>
                <a:cs typeface="Helvetica Neue Light"/>
                <a:sym typeface="Helvetica Neue Light"/>
              </a:rPr>
              <a:t> </a:t>
            </a:r>
            <a:r>
              <a:rPr lang="en-GB" sz="1800">
                <a:latin typeface="Helvetica Neue Light"/>
                <a:ea typeface="Helvetica Neue Light"/>
                <a:cs typeface="Helvetica Neue Light"/>
                <a:sym typeface="Helvetica Neue Light"/>
              </a:rPr>
              <a:t>distintos</a:t>
            </a:r>
            <a:r>
              <a:rPr lang="en-GB" sz="1800">
                <a:latin typeface="Helvetica Neue Light"/>
                <a:ea typeface="Helvetica Neue Light"/>
                <a:cs typeface="Helvetica Neue Light"/>
                <a:sym typeface="Helvetica Neue Light"/>
              </a:rPr>
              <a:t> algoritmos al trabajar con colecciones.</a:t>
            </a:r>
            <a:endParaRPr sz="1800">
              <a:latin typeface="Helvetica Neue Light"/>
              <a:ea typeface="Helvetica Neue Light"/>
              <a:cs typeface="Helvetica Neue Light"/>
              <a:sym typeface="Helvetica Neue Light"/>
            </a:endParaRPr>
          </a:p>
        </p:txBody>
      </p:sp>
      <p:pic>
        <p:nvPicPr>
          <p:cNvPr id="121" name="Google Shape;121;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2" name="Google Shape;122;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3" name="Google Shape;123;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aphicFrame>
        <p:nvGraphicFramePr>
          <p:cNvPr id="445" name="Google Shape;445;p64"/>
          <p:cNvGraphicFramePr/>
          <p:nvPr/>
        </p:nvGraphicFramePr>
        <p:xfrm>
          <a:off x="112975" y="317225"/>
          <a:ext cx="3000000" cy="3000000"/>
        </p:xfrm>
        <a:graphic>
          <a:graphicData uri="http://schemas.openxmlformats.org/drawingml/2006/table">
            <a:tbl>
              <a:tblPr>
                <a:noFill/>
                <a:tableStyleId>{C489BF43-54CE-4B62-BD37-4A9F84F04E27}</a:tableStyleId>
              </a:tblPr>
              <a:tblGrid>
                <a:gridCol w="2908150"/>
                <a:gridCol w="3773425"/>
                <a:gridCol w="2042925"/>
              </a:tblGrid>
              <a:tr h="6461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200">
                          <a:solidFill>
                            <a:schemeClr val="dk1"/>
                          </a:solidFill>
                          <a:latin typeface="Anton"/>
                          <a:ea typeface="Anton"/>
                          <a:cs typeface="Anton"/>
                          <a:sym typeface="Anton"/>
                        </a:rPr>
                        <a:t>ORDENAR UN ARRAY DE OBJETOS</a:t>
                      </a:r>
                      <a:endParaRPr i="1" sz="22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r>
              <a:tr h="5210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código fuente en JavaScript</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GB" u="sng">
                          <a:solidFill>
                            <a:schemeClr val="accent5"/>
                          </a:solidFill>
                          <a:latin typeface="Helvetica Neue Light"/>
                          <a:ea typeface="Helvetica Neue Light"/>
                          <a:cs typeface="Helvetica Neue Light"/>
                          <a:sym typeface="Helvetica Neue Light"/>
                          <a:hlinkClick r:id="rId3">
                            <a:extLst>
                              <a:ext uri="{A12FA001-AC4F-418D-AE19-62706E023703}">
                                <ahyp:hlinkClr val="tx"/>
                              </a:ext>
                            </a:extLst>
                          </a:hlinkClick>
                        </a:rPr>
                        <a:t>Sublime Text</a:t>
                      </a:r>
                      <a:r>
                        <a:rPr lang="en-GB">
                          <a:solidFill>
                            <a:schemeClr val="dk1"/>
                          </a:solidFill>
                          <a:latin typeface="Helvetica Neue Light"/>
                          <a:ea typeface="Helvetica Neue Light"/>
                          <a:cs typeface="Helvetica Neue Light"/>
                          <a:sym typeface="Helvetica Neue Light"/>
                        </a:rPr>
                        <a:t> o </a:t>
                      </a:r>
                      <a:r>
                        <a:rPr lang="en-GB" u="sng">
                          <a:solidFill>
                            <a:schemeClr val="accent5"/>
                          </a:solidFill>
                          <a:latin typeface="Helvetica Neue Light"/>
                          <a:ea typeface="Helvetica Neue Light"/>
                          <a:cs typeface="Helvetica Neue Light"/>
                          <a:sym typeface="Helvetica Neue Light"/>
                          <a:hlinkClick r:id="rId4">
                            <a:extLst>
                              <a:ext uri="{A12FA001-AC4F-418D-AE19-62706E023703}">
                                <ahyp:hlinkClr val="tx"/>
                              </a:ext>
                            </a:extLst>
                          </a:hlinkClick>
                        </a:rPr>
                        <a:t>VisualStudio</a:t>
                      </a:r>
                      <a:r>
                        <a:rPr lang="en-GB">
                          <a:solidFill>
                            <a:schemeClr val="dk1"/>
                          </a:solidFill>
                          <a:latin typeface="Helvetica Neue Light"/>
                          <a:ea typeface="Helvetica Neue Light"/>
                          <a:cs typeface="Helvetica Neue Light"/>
                          <a:sym typeface="Helvetica Neue Light"/>
                        </a:rPr>
                        <a:t>.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a:t>
                      </a:r>
                      <a:r>
                        <a:rPr lang="en-GB">
                          <a:latin typeface="Helvetica Neue Light"/>
                          <a:ea typeface="Helvetica Neue Light"/>
                          <a:cs typeface="Helvetica Neue Light"/>
                          <a:sym typeface="Helvetica Neue Light"/>
                        </a:rPr>
                        <a:t> recuerda que para ordenar una estructura de datos, los elementos deben ser del mismo tipo. Puedes emplear la función sort() para armar el algoritmo. </a:t>
                      </a:r>
                      <a:r>
                        <a:rPr lang="en-GB" u="sng">
                          <a:solidFill>
                            <a:schemeClr val="hlink"/>
                          </a:solidFill>
                          <a:latin typeface="Helvetica Neue Light"/>
                          <a:ea typeface="Helvetica Neue Light"/>
                          <a:cs typeface="Helvetica Neue Light"/>
                          <a:sym typeface="Helvetica Neue Light"/>
                          <a:hlinkClick r:id="rId5"/>
                        </a:rPr>
                        <a:t>https://developer.mozilla.org/es/docs/Web/JavaScript/Referencia/Objetos_globales/Array/sort </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263775">
                <a:tc gridSpan="3">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solidFill>
                            <a:schemeClr val="dk1"/>
                          </a:solidFill>
                          <a:highlight>
                            <a:srgbClr val="D9D9D9"/>
                          </a:highlight>
                          <a:latin typeface="Helvetica Neue"/>
                          <a:ea typeface="Helvetica Neue"/>
                          <a:cs typeface="Helvetica Neue"/>
                          <a:sym typeface="Helvetica Neue"/>
                        </a:rPr>
                        <a:t>&gt;&gt; Consigna: </a:t>
                      </a:r>
                      <a:r>
                        <a:rPr b="1" lang="en-GB">
                          <a:solidFill>
                            <a:schemeClr val="dk1"/>
                          </a:solidFill>
                          <a:highlight>
                            <a:srgbClr val="D9D9D9"/>
                          </a:highlight>
                          <a:latin typeface="Helvetica Neue"/>
                          <a:ea typeface="Helvetica Neue"/>
                          <a:cs typeface="Helvetica Neue"/>
                          <a:sym typeface="Helvetica Neue"/>
                        </a:rPr>
                        <a:t>codifica una función cuyas instrucciones permitan ordenar una colección (array). Preferentemente, recibir el criterio de ordenamiento por parámetro, y mostrar el resultado del procesamiento en una salida.</a:t>
                      </a:r>
                      <a:endParaRPr b="1">
                        <a:solidFill>
                          <a:schemeClr val="dk1"/>
                        </a:solidFill>
                        <a:highlight>
                          <a:srgbClr val="D9D9D9"/>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500"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n-GB">
                          <a:solidFill>
                            <a:schemeClr val="dk1"/>
                          </a:solidFill>
                          <a:latin typeface="Helvetica Neue Light"/>
                          <a:ea typeface="Helvetica Neue Light"/>
                          <a:cs typeface="Helvetica Neue Light"/>
                          <a:sym typeface="Helvetica Neue Light"/>
                        </a:rPr>
                        <a:t>Archivo HTML y archivo JavaScript referenciado, que incluya la definición un array de objetos, la declaración y llamada de una función que ordene la colección.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rPr b="1" lang="en-GB" sz="1500">
                          <a:solidFill>
                            <a:schemeClr val="dk1"/>
                          </a:solidFill>
                        </a:rPr>
                        <a:t>&gt;&gt;</a:t>
                      </a:r>
                      <a:r>
                        <a:rPr b="1" lang="en-GB">
                          <a:solidFill>
                            <a:schemeClr val="dk1"/>
                          </a:solidFill>
                          <a:latin typeface="Helvetica Neue"/>
                          <a:ea typeface="Helvetica Neue"/>
                          <a:cs typeface="Helvetica Neue"/>
                          <a:sym typeface="Helvetica Neue"/>
                        </a:rPr>
                        <a:t>Ejemplo de criterio de ordenamiento:</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GB">
                          <a:solidFill>
                            <a:schemeClr val="dk1"/>
                          </a:solidFill>
                          <a:latin typeface="Helvetica Neue Light"/>
                          <a:ea typeface="Helvetica Neue Light"/>
                          <a:cs typeface="Helvetica Neue Light"/>
                          <a:sym typeface="Helvetica Neue Light"/>
                        </a:rPr>
                        <a:t>1) Array de objetos “Productos”. Ordenar por menor precio.</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GB">
                          <a:solidFill>
                            <a:schemeClr val="dk1"/>
                          </a:solidFill>
                          <a:latin typeface="Helvetica Neue Light"/>
                          <a:ea typeface="Helvetica Neue Light"/>
                          <a:cs typeface="Helvetica Neue Light"/>
                          <a:sym typeface="Helvetica Neue Light"/>
                        </a:rPr>
                        <a:t>2) Array de objetos “Personas”. Ordenar por mayor edad.</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GB">
                          <a:solidFill>
                            <a:schemeClr val="dk1"/>
                          </a:solidFill>
                          <a:latin typeface="Helvetica Neue Light"/>
                          <a:ea typeface="Helvetica Neue Light"/>
                          <a:cs typeface="Helvetica Neue Light"/>
                          <a:sym typeface="Helvetica Neue Light"/>
                        </a:rPr>
                        <a:t>3) Array de objetos “Date”. Ordenar por menor fecha.</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46" name="Google Shape;446;p64"/>
          <p:cNvPicPr preferRelativeResize="0"/>
          <p:nvPr/>
        </p:nvPicPr>
        <p:blipFill rotWithShape="1">
          <a:blip r:embed="rId6">
            <a:alphaModFix/>
          </a:blip>
          <a:srcRect b="0" l="0" r="0" t="0"/>
          <a:stretch/>
        </p:blipFill>
        <p:spPr>
          <a:xfrm>
            <a:off x="7567925" y="4659625"/>
            <a:ext cx="1186526" cy="330675"/>
          </a:xfrm>
          <a:prstGeom prst="rect">
            <a:avLst/>
          </a:prstGeom>
          <a:noFill/>
          <a:ln>
            <a:noFill/>
          </a:ln>
        </p:spPr>
      </p:pic>
      <p:pic>
        <p:nvPicPr>
          <p:cNvPr id="447" name="Google Shape;447;p64"/>
          <p:cNvPicPr preferRelativeResize="0"/>
          <p:nvPr/>
        </p:nvPicPr>
        <p:blipFill rotWithShape="1">
          <a:blip r:embed="rId7">
            <a:alphaModFix/>
          </a:blip>
          <a:srcRect b="0" l="0" r="0" t="0"/>
          <a:stretch/>
        </p:blipFill>
        <p:spPr>
          <a:xfrm>
            <a:off x="7033775" y="1415050"/>
            <a:ext cx="1634175" cy="640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3" name="Google Shape;453;p65"/>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PRIMERA ENTREGA DEL PROYECTO FINAL </a:t>
            </a:r>
            <a:endParaRPr b="0" i="1" sz="4000" u="none" cap="none" strike="noStrike">
              <a:solidFill>
                <a:srgbClr val="000000"/>
              </a:solidFill>
              <a:latin typeface="Anton"/>
              <a:ea typeface="Anton"/>
              <a:cs typeface="Anton"/>
              <a:sym typeface="Anton"/>
            </a:endParaRPr>
          </a:p>
        </p:txBody>
      </p:sp>
      <p:sp>
        <p:nvSpPr>
          <p:cNvPr id="454" name="Google Shape;454;p65"/>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Deberás entregar </a:t>
            </a:r>
            <a:r>
              <a:rPr b="1" lang="en-GB" sz="1800">
                <a:latin typeface="Helvetica Neue"/>
                <a:ea typeface="Helvetica Neue"/>
                <a:cs typeface="Helvetica Neue"/>
                <a:sym typeface="Helvetica Neue"/>
              </a:rPr>
              <a:t>la </a:t>
            </a:r>
            <a:r>
              <a:rPr b="1" i="0" lang="en-GB" sz="1800" u="none" cap="none" strike="noStrike">
                <a:solidFill>
                  <a:srgbClr val="000000"/>
                </a:solidFill>
                <a:latin typeface="Helvetica Neue"/>
                <a:ea typeface="Helvetica Neue"/>
                <a:cs typeface="Helvetica Neue"/>
                <a:sym typeface="Helvetica Neue"/>
              </a:rPr>
              <a:t>Estructura HTML y CSS del proyecto</a:t>
            </a:r>
            <a:r>
              <a:rPr b="1" lang="en-GB" sz="1800">
                <a:latin typeface="Helvetica Neue"/>
                <a:ea typeface="Helvetica Neue"/>
                <a:cs typeface="Helvetica Neue"/>
                <a:sym typeface="Helvetica Neue"/>
              </a:rPr>
              <a:t>, las</a:t>
            </a:r>
            <a:r>
              <a:rPr b="1" i="0" lang="en-GB" sz="1800" u="none" cap="none" strike="noStrike">
                <a:solidFill>
                  <a:srgbClr val="000000"/>
                </a:solidFill>
                <a:latin typeface="Helvetica Neue"/>
                <a:ea typeface="Helvetica Neue"/>
                <a:cs typeface="Helvetica Neue"/>
                <a:sym typeface="Helvetica Neue"/>
              </a:rPr>
              <a:t> </a:t>
            </a:r>
            <a:r>
              <a:rPr b="1" lang="en-GB" sz="1800">
                <a:latin typeface="Helvetica Neue"/>
                <a:ea typeface="Helvetica Neue"/>
                <a:cs typeface="Helvetica Neue"/>
                <a:sym typeface="Helvetica Neue"/>
              </a:rPr>
              <a:t>v</a:t>
            </a:r>
            <a:r>
              <a:rPr b="1" i="0" lang="en-GB" sz="1800" u="none" cap="none" strike="noStrike">
                <a:solidFill>
                  <a:srgbClr val="000000"/>
                </a:solidFill>
                <a:latin typeface="Helvetica Neue"/>
                <a:ea typeface="Helvetica Neue"/>
                <a:cs typeface="Helvetica Neue"/>
                <a:sym typeface="Helvetica Neue"/>
              </a:rPr>
              <a:t>ariables de JS necesarias</a:t>
            </a:r>
            <a:r>
              <a:rPr b="1" lang="en-GB" sz="1800">
                <a:latin typeface="Helvetica Neue"/>
                <a:ea typeface="Helvetica Neue"/>
                <a:cs typeface="Helvetica Neue"/>
                <a:sym typeface="Helvetica Neue"/>
              </a:rPr>
              <a:t> y los</a:t>
            </a:r>
            <a:r>
              <a:rPr b="1" i="0" lang="en-GB" sz="1800" u="none" cap="none" strike="noStrike">
                <a:solidFill>
                  <a:srgbClr val="000000"/>
                </a:solidFill>
                <a:latin typeface="Helvetica Neue"/>
                <a:ea typeface="Helvetica Neue"/>
                <a:cs typeface="Helvetica Neue"/>
                <a:sym typeface="Helvetica Neue"/>
              </a:rPr>
              <a:t> </a:t>
            </a:r>
            <a:r>
              <a:rPr b="1" lang="en-GB" sz="1800">
                <a:latin typeface="Helvetica Neue"/>
                <a:ea typeface="Helvetica Neue"/>
                <a:cs typeface="Helvetica Neue"/>
                <a:sym typeface="Helvetica Neue"/>
              </a:rPr>
              <a:t>o</a:t>
            </a:r>
            <a:r>
              <a:rPr b="1" i="0" lang="en-GB" sz="1800" u="none" cap="none" strike="noStrike">
                <a:solidFill>
                  <a:srgbClr val="000000"/>
                </a:solidFill>
                <a:latin typeface="Helvetica Neue"/>
                <a:ea typeface="Helvetica Neue"/>
                <a:cs typeface="Helvetica Neue"/>
                <a:sym typeface="Helvetica Neue"/>
              </a:rPr>
              <a:t>bjetos de JS,</a:t>
            </a:r>
            <a:r>
              <a:rPr b="0" i="0" lang="en-GB" sz="1800" u="none" cap="none" strike="noStrike">
                <a:solidFill>
                  <a:srgbClr val="000000"/>
                </a:solidFill>
                <a:latin typeface="Helvetica Neue Light"/>
                <a:ea typeface="Helvetica Neue Light"/>
                <a:cs typeface="Helvetica Neue Light"/>
                <a:sym typeface="Helvetica Neue Light"/>
              </a:rPr>
              <a:t> correspondientes a la primera entrega de tu proyecto final.</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455" name="Google Shape;455;p65"/>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61" name="Google Shape;461;p66"/>
          <p:cNvGraphicFramePr/>
          <p:nvPr/>
        </p:nvGraphicFramePr>
        <p:xfrm>
          <a:off x="153250" y="95238"/>
          <a:ext cx="3000000" cy="3000000"/>
        </p:xfrm>
        <a:graphic>
          <a:graphicData uri="http://schemas.openxmlformats.org/drawingml/2006/table">
            <a:tbl>
              <a:tblPr>
                <a:noFill/>
                <a:tableStyleId>{C489BF43-54CE-4B62-BD37-4A9F84F04E27}</a:tableStyleId>
              </a:tblPr>
              <a:tblGrid>
                <a:gridCol w="2945825"/>
                <a:gridCol w="3822275"/>
                <a:gridCol w="2069375"/>
              </a:tblGrid>
              <a:tr h="543025">
                <a:tc gridSpan="3">
                  <a:txBody>
                    <a:bodyPr/>
                    <a:lstStyle/>
                    <a:p>
                      <a:pPr indent="0" lvl="0" marL="0" marR="0" rtl="0" algn="l">
                        <a:lnSpc>
                          <a:spcPct val="100000"/>
                        </a:lnSpc>
                        <a:spcBef>
                          <a:spcPts val="0"/>
                        </a:spcBef>
                        <a:spcAft>
                          <a:spcPts val="0"/>
                        </a:spcAft>
                        <a:buClr>
                          <a:srgbClr val="000000"/>
                        </a:buClr>
                        <a:buSzPts val="2200"/>
                        <a:buFont typeface="Arial"/>
                        <a:buNone/>
                      </a:pPr>
                      <a:r>
                        <a:rPr i="1" lang="en-GB" sz="2200" u="none" cap="none" strike="noStrike">
                          <a:solidFill>
                            <a:schemeClr val="dk1"/>
                          </a:solidFill>
                          <a:latin typeface="Anton"/>
                          <a:ea typeface="Anton"/>
                          <a:cs typeface="Anton"/>
                          <a:sym typeface="Anton"/>
                        </a:rPr>
                        <a:t>PRIMERA 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108590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solidFill>
                            <a:schemeClr val="dk1"/>
                          </a:solidFill>
                          <a:latin typeface="Helvetica Neue Light"/>
                          <a:ea typeface="Helvetica Neue Light"/>
                          <a:cs typeface="Helvetica Neue Light"/>
                          <a:sym typeface="Helvetica Neue Light"/>
                        </a:rPr>
                        <a:t>Si bien, por el momento solo podemos hacer entradas con prompt() y salidas con alert() o console.log(), es suficiente para empezar a pensar el proceso a simular en términos de entradas, variables, estructuras, funciones, métodos y salidas. </a:t>
                      </a:r>
                      <a:r>
                        <a:rPr lang="en-GB">
                          <a:solidFill>
                            <a:schemeClr val="dk1"/>
                          </a:solidFill>
                          <a:latin typeface="Helvetica Neue Light"/>
                          <a:ea typeface="Helvetica Neue Light"/>
                          <a:cs typeface="Helvetica Neue Light"/>
                          <a:sym typeface="Helvetica Neue Light"/>
                        </a:rPr>
                        <a:t>Verificar Rúbrica</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98875">
                <a:tc gridSpan="3">
                  <a:txBody>
                    <a:bodyPr/>
                    <a:lstStyle/>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Objetivos Generales: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C</a:t>
                      </a:r>
                      <a:r>
                        <a:rPr lang="en-GB" u="none" cap="none" strike="noStrike">
                          <a:solidFill>
                            <a:schemeClr val="dk1"/>
                          </a:solidFill>
                          <a:latin typeface="Helvetica Neue Light"/>
                          <a:ea typeface="Helvetica Neue Light"/>
                          <a:cs typeface="Helvetica Neue Light"/>
                          <a:sym typeface="Helvetica Neue Light"/>
                        </a:rPr>
                        <a:t>odificar la funcionalidad inicial del simulador.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u="none" cap="none" strike="noStrike">
                          <a:solidFill>
                            <a:schemeClr val="dk1"/>
                          </a:solidFill>
                          <a:latin typeface="Helvetica Neue Light"/>
                          <a:ea typeface="Helvetica Neue Light"/>
                          <a:cs typeface="Helvetica Neue Light"/>
                          <a:sym typeface="Helvetica Neue Light"/>
                        </a:rPr>
                        <a:t>Identif</a:t>
                      </a:r>
                      <a:r>
                        <a:rPr lang="en-GB">
                          <a:solidFill>
                            <a:schemeClr val="dk1"/>
                          </a:solidFill>
                          <a:latin typeface="Helvetica Neue Light"/>
                          <a:ea typeface="Helvetica Neue Light"/>
                          <a:cs typeface="Helvetica Neue Light"/>
                          <a:sym typeface="Helvetica Neue Light"/>
                        </a:rPr>
                        <a:t>icar</a:t>
                      </a:r>
                      <a:r>
                        <a:rPr lang="en-GB" u="none" cap="none" strike="noStrike">
                          <a:solidFill>
                            <a:schemeClr val="dk1"/>
                          </a:solidFill>
                          <a:latin typeface="Helvetica Neue Light"/>
                          <a:ea typeface="Helvetica Neue Light"/>
                          <a:cs typeface="Helvetica Neue Light"/>
                          <a:sym typeface="Helvetica Neue Light"/>
                        </a:rPr>
                        <a:t> el flujo de trabajo </a:t>
                      </a:r>
                      <a:r>
                        <a:rPr lang="en-GB">
                          <a:solidFill>
                            <a:schemeClr val="dk1"/>
                          </a:solidFill>
                          <a:latin typeface="Helvetica Neue Light"/>
                          <a:ea typeface="Helvetica Neue Light"/>
                          <a:cs typeface="Helvetica Neue Light"/>
                          <a:sym typeface="Helvetica Neue Light"/>
                        </a:rPr>
                        <a:t>d</a:t>
                      </a:r>
                      <a:r>
                        <a:rPr lang="en-GB" u="none" cap="none" strike="noStrike">
                          <a:solidFill>
                            <a:schemeClr val="dk1"/>
                          </a:solidFill>
                          <a:latin typeface="Helvetica Neue Light"/>
                          <a:ea typeface="Helvetica Neue Light"/>
                          <a:cs typeface="Helvetica Neue Light"/>
                          <a:sym typeface="Helvetica Neue Light"/>
                        </a:rPr>
                        <a:t>el script en términos de captura de entradas ingresadas por el usuario, procesamiento esencial del simulador y notificación de resultados en forma de salida.</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t/>
                      </a:r>
                      <a:endParaRPr b="1">
                        <a:solidFill>
                          <a:schemeClr val="dk1"/>
                        </a:solidFill>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Objetivos Específicos: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C</a:t>
                      </a:r>
                      <a:r>
                        <a:rPr lang="en-GB" u="none" cap="none" strike="noStrike">
                          <a:solidFill>
                            <a:schemeClr val="dk1"/>
                          </a:solidFill>
                          <a:latin typeface="Helvetica Neue Light"/>
                          <a:ea typeface="Helvetica Neue Light"/>
                          <a:cs typeface="Helvetica Neue Light"/>
                          <a:sym typeface="Helvetica Neue Light"/>
                        </a:rPr>
                        <a:t>apturar </a:t>
                      </a:r>
                      <a:r>
                        <a:rPr lang="en-GB">
                          <a:solidFill>
                            <a:schemeClr val="dk1"/>
                          </a:solidFill>
                          <a:latin typeface="Helvetica Neue Light"/>
                          <a:ea typeface="Helvetica Neue Light"/>
                          <a:cs typeface="Helvetica Neue Light"/>
                          <a:sym typeface="Helvetica Neue Light"/>
                        </a:rPr>
                        <a:t>entradas </a:t>
                      </a:r>
                      <a:r>
                        <a:rPr lang="en-GB" u="none" cap="none" strike="noStrike">
                          <a:solidFill>
                            <a:schemeClr val="dk1"/>
                          </a:solidFill>
                          <a:latin typeface="Helvetica Neue Light"/>
                          <a:ea typeface="Helvetica Neue Light"/>
                          <a:cs typeface="Helvetica Neue Light"/>
                          <a:sym typeface="Helvetica Neue Light"/>
                        </a:rPr>
                        <a:t>mediante prompt().</a:t>
                      </a:r>
                      <a:endParaRPr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u="none" cap="none" strike="noStrike">
                          <a:solidFill>
                            <a:schemeClr val="dk1"/>
                          </a:solidFill>
                          <a:latin typeface="Helvetica Neue Light"/>
                          <a:ea typeface="Helvetica Neue Light"/>
                          <a:cs typeface="Helvetica Neue Light"/>
                          <a:sym typeface="Helvetica Neue Light"/>
                        </a:rPr>
                        <a:t>Declarar variables y </a:t>
                      </a:r>
                      <a:r>
                        <a:rPr lang="en-GB">
                          <a:solidFill>
                            <a:schemeClr val="dk1"/>
                          </a:solidFill>
                          <a:latin typeface="Helvetica Neue Light"/>
                          <a:ea typeface="Helvetica Neue Light"/>
                          <a:cs typeface="Helvetica Neue Light"/>
                          <a:sym typeface="Helvetica Neue Light"/>
                        </a:rPr>
                        <a:t>objetos necesarios</a:t>
                      </a:r>
                      <a:r>
                        <a:rPr lang="en-GB" u="none" cap="none" strike="noStrike">
                          <a:solidFill>
                            <a:schemeClr val="dk1"/>
                          </a:solidFill>
                          <a:latin typeface="Helvetica Neue Light"/>
                          <a:ea typeface="Helvetica Neue Light"/>
                          <a:cs typeface="Helvetica Neue Light"/>
                          <a:sym typeface="Helvetica Neue Light"/>
                        </a:rPr>
                        <a:t> para simular el proceso seleccionado.</a:t>
                      </a:r>
                      <a:endParaRPr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u="none" cap="none" strike="noStrike">
                          <a:solidFill>
                            <a:schemeClr val="dk1"/>
                          </a:solidFill>
                          <a:latin typeface="Helvetica Neue Light"/>
                          <a:ea typeface="Helvetica Neue Light"/>
                          <a:cs typeface="Helvetica Neue Light"/>
                          <a:sym typeface="Helvetica Neue Light"/>
                        </a:rPr>
                        <a:t>Crear funciones y/o métodos</a:t>
                      </a:r>
                      <a:r>
                        <a:rPr lang="en-GB">
                          <a:solidFill>
                            <a:schemeClr val="dk1"/>
                          </a:solidFill>
                          <a:latin typeface="Helvetica Neue Light"/>
                          <a:ea typeface="Helvetica Neue Light"/>
                          <a:cs typeface="Helvetica Neue Light"/>
                          <a:sym typeface="Helvetica Neue Light"/>
                        </a:rPr>
                        <a:t> </a:t>
                      </a:r>
                      <a:r>
                        <a:rPr lang="en-GB" u="none" cap="none" strike="noStrike">
                          <a:solidFill>
                            <a:schemeClr val="dk1"/>
                          </a:solidFill>
                          <a:latin typeface="Helvetica Neue Light"/>
                          <a:ea typeface="Helvetica Neue Light"/>
                          <a:cs typeface="Helvetica Neue Light"/>
                          <a:sym typeface="Helvetica Neue Light"/>
                        </a:rPr>
                        <a:t>para realizar operaciones (suma, resta, concatenación, división, porcentaje, etc).</a:t>
                      </a:r>
                      <a:endParaRPr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u="none" cap="none" strike="noStrike">
                          <a:solidFill>
                            <a:schemeClr val="dk1"/>
                          </a:solidFill>
                          <a:latin typeface="Helvetica Neue Light"/>
                          <a:ea typeface="Helvetica Neue Light"/>
                          <a:cs typeface="Helvetica Neue Light"/>
                          <a:sym typeface="Helvetica Neue Light"/>
                        </a:rPr>
                        <a:t>Efectuar una salida, que es el resultado de los datos procesados, la cual puede hacerse por alert() o console.log().</a:t>
                      </a:r>
                      <a:endParaRPr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2" name="Google Shape;462;p66"/>
          <p:cNvPicPr preferRelativeResize="0"/>
          <p:nvPr/>
        </p:nvPicPr>
        <p:blipFill rotWithShape="1">
          <a:blip r:embed="rId4">
            <a:alphaModFix/>
          </a:blip>
          <a:srcRect b="0" l="0" r="0" t="0"/>
          <a:stretch/>
        </p:blipFill>
        <p:spPr>
          <a:xfrm>
            <a:off x="7162875" y="943300"/>
            <a:ext cx="1634174" cy="63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68" name="Google Shape;468;p67"/>
          <p:cNvGraphicFramePr/>
          <p:nvPr/>
        </p:nvGraphicFramePr>
        <p:xfrm>
          <a:off x="153250" y="95238"/>
          <a:ext cx="3000000" cy="3000000"/>
        </p:xfrm>
        <a:graphic>
          <a:graphicData uri="http://schemas.openxmlformats.org/drawingml/2006/table">
            <a:tbl>
              <a:tblPr>
                <a:noFill/>
                <a:tableStyleId>{C489BF43-54CE-4B62-BD37-4A9F84F04E27}</a:tableStyleId>
              </a:tblPr>
              <a:tblGrid>
                <a:gridCol w="2945825"/>
                <a:gridCol w="3822275"/>
                <a:gridCol w="2069375"/>
              </a:tblGrid>
              <a:tr h="543025">
                <a:tc gridSpan="3">
                  <a:txBody>
                    <a:bodyPr/>
                    <a:lstStyle/>
                    <a:p>
                      <a:pPr indent="0" lvl="0" marL="0" marR="0" rtl="0" algn="l">
                        <a:lnSpc>
                          <a:spcPct val="100000"/>
                        </a:lnSpc>
                        <a:spcBef>
                          <a:spcPts val="0"/>
                        </a:spcBef>
                        <a:spcAft>
                          <a:spcPts val="0"/>
                        </a:spcAft>
                        <a:buClr>
                          <a:srgbClr val="000000"/>
                        </a:buClr>
                        <a:buSzPts val="2200"/>
                        <a:buFont typeface="Arial"/>
                        <a:buNone/>
                      </a:pPr>
                      <a:r>
                        <a:rPr i="1" lang="en-GB" sz="2200" u="none" cap="none" strike="noStrike">
                          <a:solidFill>
                            <a:schemeClr val="dk1"/>
                          </a:solidFill>
                          <a:latin typeface="Anton"/>
                          <a:ea typeface="Anton"/>
                          <a:cs typeface="Anton"/>
                          <a:sym typeface="Anton"/>
                        </a:rPr>
                        <a:t>PRIMERA 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2698875">
                <a:tc gridSpan="3">
                  <a:txBody>
                    <a:bodyPr/>
                    <a:lstStyle/>
                    <a:p>
                      <a:pPr indent="0" lvl="0" marL="0" marR="0" rtl="0" algn="l">
                        <a:lnSpc>
                          <a:spcPct val="100000"/>
                        </a:lnSpc>
                        <a:spcBef>
                          <a:spcPts val="0"/>
                        </a:spcBef>
                        <a:spcAft>
                          <a:spcPts val="0"/>
                        </a:spcAft>
                        <a:buNone/>
                      </a:pPr>
                      <a:r>
                        <a:t/>
                      </a:r>
                      <a:endParaRPr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Se debe entregar:</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Estructura HTML del proyecto.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Variables de JS necesarias.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Funciones esenciales del proceso a simular.</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Objetos de JS.</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2" name="Shape 472"/>
        <p:cNvGrpSpPr/>
        <p:nvPr/>
      </p:nvGrpSpPr>
      <p:grpSpPr>
        <a:xfrm>
          <a:off x="0" y="0"/>
          <a:ext cx="0" cy="0"/>
          <a:chOff x="0" y="0"/>
          <a:chExt cx="0" cy="0"/>
        </a:xfrm>
      </p:grpSpPr>
      <p:pic>
        <p:nvPicPr>
          <p:cNvPr id="473" name="Google Shape;473;p68"/>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474" name="Google Shape;474;p68"/>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Light"/>
                <a:ea typeface="Helvetica Neue Light"/>
                <a:cs typeface="Helvetica Neue Light"/>
                <a:sym typeface="Helvetica Neue Light"/>
              </a:rPr>
              <a:t>¿Te gustaría comprobar tus conocimientos de la clase?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Te compartimos a través del chat de zoom</a:t>
            </a:r>
            <a:endParaRPr b="0" i="0" sz="1600" u="sng"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 el enlace a un breve quiz de tarea.</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Light"/>
                <a:ea typeface="Helvetica Neue Light"/>
                <a:cs typeface="Helvetica Neue Light"/>
                <a:sym typeface="Helvetica Neue Light"/>
              </a:rPr>
              <a:t>Para el profesor:</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Acceder a la carpeta “Quizzes” de la camada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Ingresar al formulario de la clase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 Pulsar el botón “Invitar”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Copiar el enlace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Compartir el enlace a los alumnos a través del chat</a:t>
            </a:r>
            <a:endParaRPr b="0" i="1" sz="1200" u="none" cap="none" strike="noStrike">
              <a:solidFill>
                <a:schemeClr val="accent6"/>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6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80" name="Google Shape;480;p69"/>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0"/>
          <p:cNvSpPr txBox="1"/>
          <p:nvPr/>
        </p:nvSpPr>
        <p:spPr>
          <a:xfrm>
            <a:off x="1000475" y="1735300"/>
            <a:ext cx="7754100" cy="3407400"/>
          </a:xfrm>
          <a:prstGeom prst="rect">
            <a:avLst/>
          </a:prstGeom>
          <a:noFill/>
          <a:ln>
            <a:noFill/>
          </a:ln>
        </p:spPr>
        <p:txBody>
          <a:bodyPr anchorCtr="0" anchor="ctr" bIns="91425" lIns="91425" spcFirstLastPara="1" rIns="91425" wrap="square" tIns="91425">
            <a:noAutofit/>
          </a:bodyPr>
          <a:lstStyle/>
          <a:p>
            <a:pPr indent="-24300" lvl="0" marL="1890000" rtl="0" algn="l">
              <a:lnSpc>
                <a:spcPct val="100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Array |</a:t>
            </a:r>
            <a:endParaRPr sz="1800">
              <a:solidFill>
                <a:schemeClr val="dk1"/>
              </a:solidFill>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GB" sz="1800">
                <a:solidFill>
                  <a:schemeClr val="dk1"/>
                </a:solidFill>
                <a:latin typeface="Helvetica Neue Light"/>
                <a:ea typeface="Helvetica Neue Light"/>
                <a:cs typeface="Helvetica Neue Light"/>
                <a:sym typeface="Helvetica Neue Light"/>
              </a:rPr>
              <a:t>			</a:t>
            </a:r>
            <a:r>
              <a:rPr b="1" i="1" lang="en-GB" sz="1800" u="sng">
                <a:solidFill>
                  <a:schemeClr val="accent5"/>
                </a:solidFill>
                <a:latin typeface="Helvetica Neue"/>
                <a:ea typeface="Helvetica Neue"/>
                <a:cs typeface="Helvetica Neue"/>
                <a:sym typeface="Helvetica Neue"/>
                <a:hlinkClick r:id="rId3">
                  <a:extLst>
                    <a:ext uri="{A12FA001-AC4F-418D-AE19-62706E023703}">
                      <ahyp:hlinkClr val="tx"/>
                    </a:ext>
                  </a:extLst>
                </a:hlinkClick>
              </a:rPr>
              <a:t>Los apuntes de Majo (Página 21 a 24).</a:t>
            </a:r>
            <a:endParaRPr sz="1800">
              <a:solidFill>
                <a:schemeClr val="dk1"/>
              </a:solidFill>
              <a:latin typeface="Helvetica Neue Light"/>
              <a:ea typeface="Helvetica Neue Light"/>
              <a:cs typeface="Helvetica Neue Light"/>
              <a:sym typeface="Helvetica Neue Light"/>
            </a:endParaRPr>
          </a:p>
          <a:p>
            <a:pPr indent="-24300" lvl="0" marL="1890000" rtl="0" algn="l">
              <a:lnSpc>
                <a:spcPct val="100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Estructuras de Datos: Objetos y Arreglos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Eloquent JavaScript(ES)</a:t>
            </a:r>
            <a:r>
              <a:rPr b="1" i="1" lang="en-GB" sz="1800" u="sng">
                <a:solidFill>
                  <a:schemeClr val="hlink"/>
                </a:solidFill>
                <a:latin typeface="Helvetica Neue"/>
                <a:ea typeface="Helvetica Neue"/>
                <a:cs typeface="Helvetica Neue"/>
                <a:sym typeface="Helvetica Neue"/>
              </a:rPr>
              <a:t>.</a:t>
            </a:r>
            <a:endParaRPr b="1" i="1" sz="1800" u="sng">
              <a:solidFill>
                <a:schemeClr val="hlink"/>
              </a:solidFill>
              <a:latin typeface="Helvetica Neue"/>
              <a:ea typeface="Helvetica Neue"/>
              <a:cs typeface="Helvetica Neue"/>
              <a:sym typeface="Helvetica Neue"/>
            </a:endParaRPr>
          </a:p>
          <a:p>
            <a:pPr indent="-24300" lvl="0" marL="1890000" rtl="0" algn="l">
              <a:lnSpc>
                <a:spcPct val="100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Práctica guiada |</a:t>
            </a:r>
            <a:br>
              <a:rPr b="1" i="1" lang="en-GB" sz="1800" u="sng">
                <a:solidFill>
                  <a:schemeClr val="hlink"/>
                </a:solidFill>
                <a:latin typeface="Helvetica Neue"/>
                <a:ea typeface="Helvetica Neue"/>
                <a:cs typeface="Helvetica Neue"/>
                <a:sym typeface="Helvetica Neue"/>
              </a:rPr>
            </a:br>
            <a:r>
              <a:rPr b="1" i="1" lang="en-GB" sz="1800" u="sng">
                <a:solidFill>
                  <a:schemeClr val="hlink"/>
                </a:solidFill>
                <a:latin typeface="Helvetica Neue"/>
                <a:ea typeface="Helvetica Neue"/>
                <a:cs typeface="Helvetica Neue"/>
                <a:sym typeface="Helvetica Neue"/>
                <a:hlinkClick r:id="rId5"/>
              </a:rPr>
              <a:t>Proyecto: Vida Electrónica</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24300" lvl="0" marL="1890000" rtl="0" algn="l">
              <a:lnSpc>
                <a:spcPct val="100000"/>
              </a:lnSpc>
              <a:spcBef>
                <a:spcPts val="100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Documentación |</a:t>
            </a:r>
            <a:endParaRPr sz="1800">
              <a:solidFill>
                <a:schemeClr val="dk1"/>
              </a:solidFill>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GB" sz="1800">
                <a:solidFill>
                  <a:schemeClr val="dk1"/>
                </a:solidFill>
                <a:latin typeface="Helvetica Neue Light"/>
                <a:ea typeface="Helvetica Neue Light"/>
                <a:cs typeface="Helvetica Neue Light"/>
                <a:sym typeface="Helvetica Neue Light"/>
              </a:rPr>
              <a:t>			</a:t>
            </a:r>
            <a:r>
              <a:rPr b="1" i="1" lang="en-GB" sz="1800" u="sng">
                <a:solidFill>
                  <a:schemeClr val="hlink"/>
                </a:solidFill>
                <a:latin typeface="Helvetica Neue"/>
                <a:ea typeface="Helvetica Neue"/>
                <a:cs typeface="Helvetica Neue"/>
                <a:sym typeface="Helvetica Neue"/>
                <a:hlinkClick r:id="rId6"/>
              </a:rPr>
              <a:t>Documentación STRING</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457200" lvl="0" marL="1371600" rtl="0" algn="l">
              <a:spcBef>
                <a:spcPts val="1000"/>
              </a:spcBef>
              <a:spcAft>
                <a:spcPts val="0"/>
              </a:spcAft>
              <a:buNone/>
            </a:pPr>
            <a:r>
              <a:rPr b="1" i="1" lang="en-GB" sz="1800" u="sng">
                <a:solidFill>
                  <a:schemeClr val="hlink"/>
                </a:solidFill>
                <a:latin typeface="Helvetica Neue"/>
                <a:ea typeface="Helvetica Neue"/>
                <a:cs typeface="Helvetica Neue"/>
                <a:sym typeface="Helvetica Neue"/>
                <a:hlinkClick r:id="rId7"/>
              </a:rPr>
              <a:t>Documentación ARRAY</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latin typeface="Helvetica Neue Light"/>
              <a:ea typeface="Helvetica Neue Light"/>
              <a:cs typeface="Helvetica Neue Light"/>
              <a:sym typeface="Helvetica Neue Light"/>
            </a:endParaRPr>
          </a:p>
        </p:txBody>
      </p:sp>
      <p:pic>
        <p:nvPicPr>
          <p:cNvPr id="486" name="Google Shape;486;p70"/>
          <p:cNvPicPr preferRelativeResize="0"/>
          <p:nvPr/>
        </p:nvPicPr>
        <p:blipFill>
          <a:blip r:embed="rId8">
            <a:alphaModFix/>
          </a:blip>
          <a:stretch>
            <a:fillRect/>
          </a:stretch>
        </p:blipFill>
        <p:spPr>
          <a:xfrm>
            <a:off x="7567925" y="4659625"/>
            <a:ext cx="1186526" cy="330675"/>
          </a:xfrm>
          <a:prstGeom prst="rect">
            <a:avLst/>
          </a:prstGeom>
          <a:noFill/>
          <a:ln>
            <a:noFill/>
          </a:ln>
        </p:spPr>
      </p:pic>
      <p:pic>
        <p:nvPicPr>
          <p:cNvPr id="487" name="Google Shape;487;p70"/>
          <p:cNvPicPr preferRelativeResize="0"/>
          <p:nvPr/>
        </p:nvPicPr>
        <p:blipFill rotWithShape="1">
          <a:blip r:embed="rId9">
            <a:alphaModFix/>
          </a:blip>
          <a:srcRect b="0" l="0" r="0" t="0"/>
          <a:stretch/>
        </p:blipFill>
        <p:spPr>
          <a:xfrm>
            <a:off x="7411525" y="127700"/>
            <a:ext cx="1634174" cy="639850"/>
          </a:xfrm>
          <a:prstGeom prst="rect">
            <a:avLst/>
          </a:prstGeom>
          <a:noFill/>
          <a:ln>
            <a:noFill/>
          </a:ln>
        </p:spPr>
      </p:pic>
      <p:sp>
        <p:nvSpPr>
          <p:cNvPr id="488" name="Google Shape;488;p70"/>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0"/>
          <p:cNvSpPr txBox="1"/>
          <p:nvPr/>
        </p:nvSpPr>
        <p:spPr>
          <a:xfrm>
            <a:off x="2455275" y="4322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490" name="Google Shape;490;p70"/>
          <p:cNvPicPr preferRelativeResize="0"/>
          <p:nvPr/>
        </p:nvPicPr>
        <p:blipFill>
          <a:blip r:embed="rId10">
            <a:alphaModFix/>
          </a:blip>
          <a:stretch>
            <a:fillRect/>
          </a:stretch>
        </p:blipFill>
        <p:spPr>
          <a:xfrm>
            <a:off x="1408034" y="593440"/>
            <a:ext cx="545131" cy="545131"/>
          </a:xfrm>
          <a:prstGeom prst="rect">
            <a:avLst/>
          </a:prstGeom>
          <a:noFill/>
          <a:ln>
            <a:noFill/>
          </a:ln>
        </p:spPr>
      </p:pic>
      <p:sp>
        <p:nvSpPr>
          <p:cNvPr id="491" name="Google Shape;491;p70"/>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1"/>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5" name="Shape 495"/>
        <p:cNvGrpSpPr/>
        <p:nvPr/>
      </p:nvGrpSpPr>
      <p:grpSpPr>
        <a:xfrm>
          <a:off x="0" y="0"/>
          <a:ext cx="0" cy="0"/>
          <a:chOff x="0" y="0"/>
          <a:chExt cx="0" cy="0"/>
        </a:xfrm>
      </p:grpSpPr>
      <p:sp>
        <p:nvSpPr>
          <p:cNvPr id="496" name="Google Shape;496;p7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97" name="Google Shape;497;p71"/>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Métodos y propiedades en Array.</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Función del typeof.</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Métodos de búsqueda y transformación</a:t>
            </a:r>
            <a:endParaRPr sz="2200">
              <a:solidFill>
                <a:srgbClr val="E0FF00"/>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1" name="Shape 501"/>
        <p:cNvGrpSpPr/>
        <p:nvPr/>
      </p:nvGrpSpPr>
      <p:grpSpPr>
        <a:xfrm>
          <a:off x="0" y="0"/>
          <a:ext cx="0" cy="0"/>
          <a:chOff x="0" y="0"/>
          <a:chExt cx="0" cy="0"/>
        </a:xfrm>
      </p:grpSpPr>
      <p:sp>
        <p:nvSpPr>
          <p:cNvPr id="502" name="Google Shape;502;p7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503" name="Google Shape;503;p72"/>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7" name="Shape 507"/>
        <p:cNvGrpSpPr/>
        <p:nvPr/>
      </p:nvGrpSpPr>
      <p:grpSpPr>
        <a:xfrm>
          <a:off x="0" y="0"/>
          <a:ext cx="0" cy="0"/>
          <a:chOff x="0" y="0"/>
          <a:chExt cx="0" cy="0"/>
        </a:xfrm>
      </p:grpSpPr>
      <p:sp>
        <p:nvSpPr>
          <p:cNvPr id="508" name="Google Shape;508;p7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509" name="Google Shape;509;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83500" y="12377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Objeto:</a:t>
            </a:r>
            <a:r>
              <a:rPr lang="en-GB" sz="1250">
                <a:solidFill>
                  <a:schemeClr val="dk1"/>
                </a:solidFill>
                <a:latin typeface="Helvetica Neue Light"/>
                <a:ea typeface="Helvetica Neue Light"/>
                <a:cs typeface="Helvetica Neue Light"/>
                <a:sym typeface="Helvetica Neue Light"/>
              </a:rPr>
              <a:t> en programación, y también en JS, un objeto es una colección de datos relacionados y/o funcionalidad, que generalmente consta de variables y funciones, denominadas propiedades y métodos cuando están dentro de objetos.cuando necesitamos enviarle a la función algun valor o dato para que luego la misma lo utilice en sus operaciones, estamos hablando de los parámetros de la función.</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Char char="●"/>
            </a:pPr>
            <a:r>
              <a:rPr b="1" lang="en-GB" sz="1250">
                <a:solidFill>
                  <a:schemeClr val="dk1"/>
                </a:solidFill>
                <a:latin typeface="Helvetica Neue"/>
                <a:ea typeface="Helvetica Neue"/>
                <a:cs typeface="Helvetica Neue"/>
                <a:sym typeface="Helvetica Neue"/>
              </a:rPr>
              <a:t>Constructor de un objeto:</a:t>
            </a:r>
            <a:r>
              <a:rPr lang="en-GB" sz="1250">
                <a:solidFill>
                  <a:schemeClr val="dk1"/>
                </a:solidFill>
                <a:latin typeface="Helvetica Neue Light"/>
                <a:ea typeface="Helvetica Neue Light"/>
                <a:cs typeface="Helvetica Neue Light"/>
                <a:sym typeface="Helvetica Neue Light"/>
              </a:rPr>
              <a:t> en JS, es una función donde se inicializa el mismo y todas sus propiedades.</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Método de un objeto:</a:t>
            </a:r>
            <a:r>
              <a:rPr lang="en-GB" sz="1250">
                <a:solidFill>
                  <a:schemeClr val="dk1"/>
                </a:solidFill>
                <a:latin typeface="Helvetica Neue Light"/>
                <a:ea typeface="Helvetica Neue Light"/>
                <a:cs typeface="Helvetica Neue Light"/>
                <a:sym typeface="Helvetica Neue Light"/>
              </a:rPr>
              <a:t> es técnicamente un función, sólo que se limita a poder ser ejecutada únicamente desde el mismo objeto.</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
        <p:nvSpPr>
          <p:cNvPr id="129" name="Google Shape;129;p29"/>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5</a:t>
            </a:r>
            <a:endParaRPr i="1" sz="2000">
              <a:latin typeface="Anton"/>
              <a:ea typeface="Anton"/>
              <a:cs typeface="Anton"/>
              <a:sym typeface="Anton"/>
            </a:endParaRPr>
          </a:p>
        </p:txBody>
      </p:sp>
      <p:pic>
        <p:nvPicPr>
          <p:cNvPr id="130" name="Google Shape;130;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1" name="Google Shape;131;p29"/>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
        <p:nvSpPr>
          <p:cNvPr id="132" name="Google Shape;132;p29"/>
          <p:cNvSpPr txBox="1"/>
          <p:nvPr/>
        </p:nvSpPr>
        <p:spPr>
          <a:xfrm>
            <a:off x="4572000"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Invocar:</a:t>
            </a:r>
            <a:r>
              <a:rPr lang="en-GB" sz="1250">
                <a:solidFill>
                  <a:schemeClr val="dk1"/>
                </a:solidFill>
                <a:latin typeface="Helvetica Neue Light"/>
                <a:ea typeface="Helvetica Neue Light"/>
                <a:cs typeface="Helvetica Neue Light"/>
                <a:sym typeface="Helvetica Neue Light"/>
              </a:rPr>
              <a:t> en programación, una invocación o llamada a una función, implica pasarle el control de la ejecución del programa, así como los argumentos o parámetros que requiere para realizar su tarea.</a:t>
            </a:r>
            <a:endParaRPr sz="125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6" name="Shape 136"/>
        <p:cNvGrpSpPr/>
        <p:nvPr/>
      </p:nvGrpSpPr>
      <p:grpSpPr>
        <a:xfrm>
          <a:off x="0" y="0"/>
          <a:ext cx="0" cy="0"/>
          <a:chOff x="0" y="0"/>
          <a:chExt cx="0" cy="0"/>
        </a:xfrm>
      </p:grpSpPr>
      <p:sp>
        <p:nvSpPr>
          <p:cNvPr id="137" name="Google Shape;137;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8" name="Google Shape;138;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1"/>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6</a:t>
            </a:r>
            <a:endParaRPr i="1" sz="2000">
              <a:latin typeface="Anton"/>
              <a:ea typeface="Anton"/>
              <a:cs typeface="Anton"/>
              <a:sym typeface="Anton"/>
            </a:endParaRPr>
          </a:p>
        </p:txBody>
      </p:sp>
      <p:pic>
        <p:nvPicPr>
          <p:cNvPr id="144" name="Google Shape;144;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5" name="Google Shape;145;p31"/>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46" name="Google Shape;146;p31"/>
          <p:cNvSpPr/>
          <p:nvPr/>
        </p:nvSpPr>
        <p:spPr>
          <a:xfrm>
            <a:off x="2735900" y="130537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GB" sz="1300">
                <a:solidFill>
                  <a:srgbClr val="222222"/>
                </a:solidFill>
                <a:latin typeface="Helvetica Neue"/>
                <a:ea typeface="Helvetica Neue"/>
                <a:cs typeface="Helvetica Neue"/>
                <a:sym typeface="Helvetica Neue"/>
              </a:rPr>
              <a:t>¿Qué es?	</a:t>
            </a:r>
            <a:endParaRPr b="1" i="0" sz="1300" u="none" cap="none" strike="noStrike">
              <a:solidFill>
                <a:srgbClr val="222222"/>
              </a:solidFill>
              <a:latin typeface="Helvetica Neue"/>
              <a:ea typeface="Helvetica Neue"/>
              <a:cs typeface="Helvetica Neue"/>
              <a:sym typeface="Helvetica Neue"/>
            </a:endParaRPr>
          </a:p>
        </p:txBody>
      </p:sp>
      <p:cxnSp>
        <p:nvCxnSpPr>
          <p:cNvPr id="147" name="Google Shape;147;p31"/>
          <p:cNvCxnSpPr/>
          <p:nvPr/>
        </p:nvCxnSpPr>
        <p:spPr>
          <a:xfrm>
            <a:off x="2071400" y="147067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148" name="Google Shape;148;p31"/>
          <p:cNvCxnSpPr/>
          <p:nvPr/>
        </p:nvCxnSpPr>
        <p:spPr>
          <a:xfrm>
            <a:off x="1344950" y="1755378"/>
            <a:ext cx="0" cy="446100"/>
          </a:xfrm>
          <a:prstGeom prst="straightConnector1">
            <a:avLst/>
          </a:prstGeom>
          <a:noFill/>
          <a:ln cap="flat" cmpd="sng" w="9525">
            <a:solidFill>
              <a:srgbClr val="CCCCCC"/>
            </a:solidFill>
            <a:prstDash val="solid"/>
            <a:round/>
            <a:headEnd len="med" w="med" type="oval"/>
            <a:tailEnd len="med" w="med" type="oval"/>
          </a:ln>
        </p:spPr>
      </p:cxnSp>
      <p:cxnSp>
        <p:nvCxnSpPr>
          <p:cNvPr id="149" name="Google Shape;149;p31"/>
          <p:cNvCxnSpPr/>
          <p:nvPr/>
        </p:nvCxnSpPr>
        <p:spPr>
          <a:xfrm>
            <a:off x="4284500" y="1443950"/>
            <a:ext cx="958200" cy="0"/>
          </a:xfrm>
          <a:prstGeom prst="straightConnector1">
            <a:avLst/>
          </a:prstGeom>
          <a:noFill/>
          <a:ln cap="flat" cmpd="sng" w="9525">
            <a:solidFill>
              <a:srgbClr val="CCCCCC"/>
            </a:solidFill>
            <a:prstDash val="solid"/>
            <a:round/>
            <a:headEnd len="med" w="med" type="oval"/>
            <a:tailEnd len="med" w="med" type="oval"/>
          </a:ln>
        </p:spPr>
      </p:cxnSp>
      <p:sp>
        <p:nvSpPr>
          <p:cNvPr id="150" name="Google Shape;150;p31"/>
          <p:cNvSpPr/>
          <p:nvPr/>
        </p:nvSpPr>
        <p:spPr>
          <a:xfrm>
            <a:off x="5242825" y="1278650"/>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Declaración</a:t>
            </a:r>
            <a:endParaRPr b="1" sz="1300">
              <a:solidFill>
                <a:srgbClr val="222222"/>
              </a:solidFill>
              <a:latin typeface="Helvetica Neue"/>
              <a:ea typeface="Helvetica Neue"/>
              <a:cs typeface="Helvetica Neue"/>
              <a:sym typeface="Helvetica Neue"/>
            </a:endParaRPr>
          </a:p>
        </p:txBody>
      </p:sp>
      <p:sp>
        <p:nvSpPr>
          <p:cNvPr id="151" name="Google Shape;151;p31"/>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FFFFFF"/>
                </a:solidFill>
                <a:latin typeface="Helvetica Neue"/>
                <a:ea typeface="Helvetica Neue"/>
                <a:cs typeface="Helvetica Neue"/>
                <a:sym typeface="Helvetica Neue"/>
              </a:rPr>
              <a:t>Métodos más comunes</a:t>
            </a:r>
            <a:endParaRPr sz="1100">
              <a:solidFill>
                <a:srgbClr val="FFFFFF"/>
              </a:solidFill>
              <a:latin typeface="Helvetica Neue"/>
              <a:ea typeface="Helvetica Neue"/>
              <a:cs typeface="Helvetica Neue"/>
              <a:sym typeface="Helvetica Neue"/>
            </a:endParaRPr>
          </a:p>
        </p:txBody>
      </p:sp>
      <p:cxnSp>
        <p:nvCxnSpPr>
          <p:cNvPr id="152" name="Google Shape;152;p31"/>
          <p:cNvCxnSpPr/>
          <p:nvPr/>
        </p:nvCxnSpPr>
        <p:spPr>
          <a:xfrm>
            <a:off x="1344950" y="2803878"/>
            <a:ext cx="0" cy="446100"/>
          </a:xfrm>
          <a:prstGeom prst="straightConnector1">
            <a:avLst/>
          </a:prstGeom>
          <a:noFill/>
          <a:ln cap="flat" cmpd="sng" w="9525">
            <a:solidFill>
              <a:srgbClr val="CCCCCC"/>
            </a:solidFill>
            <a:prstDash val="solid"/>
            <a:round/>
            <a:headEnd len="med" w="med" type="oval"/>
            <a:tailEnd len="med" w="med" type="oval"/>
          </a:ln>
        </p:spPr>
      </p:cxnSp>
      <p:sp>
        <p:nvSpPr>
          <p:cNvPr id="153" name="Google Shape;153;p31"/>
          <p:cNvSpPr/>
          <p:nvPr/>
        </p:nvSpPr>
        <p:spPr>
          <a:xfrm>
            <a:off x="618500" y="405722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FFFFFF"/>
                </a:solidFill>
                <a:latin typeface="Helvetica Neue"/>
                <a:ea typeface="Helvetica Neue"/>
                <a:cs typeface="Helvetica Neue"/>
                <a:sym typeface="Helvetica Neue"/>
              </a:rPr>
              <a:t>Métodos de Búsqueda y Transformación</a:t>
            </a:r>
            <a:endParaRPr b="1" sz="1300">
              <a:solidFill>
                <a:srgbClr val="FFFFFF"/>
              </a:solidFill>
              <a:latin typeface="Helvetica Neue"/>
              <a:ea typeface="Helvetica Neue"/>
              <a:cs typeface="Helvetica Neue"/>
              <a:sym typeface="Helvetica Neue"/>
            </a:endParaRPr>
          </a:p>
        </p:txBody>
      </p:sp>
      <p:cxnSp>
        <p:nvCxnSpPr>
          <p:cNvPr id="154" name="Google Shape;154;p31"/>
          <p:cNvCxnSpPr/>
          <p:nvPr/>
        </p:nvCxnSpPr>
        <p:spPr>
          <a:xfrm>
            <a:off x="1777575" y="1470675"/>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5" name="Google Shape;155;p31"/>
          <p:cNvSpPr/>
          <p:nvPr/>
        </p:nvSpPr>
        <p:spPr>
          <a:xfrm>
            <a:off x="2735900" y="173822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Indices</a:t>
            </a:r>
            <a:endParaRPr b="1" sz="1300">
              <a:solidFill>
                <a:srgbClr val="222222"/>
              </a:solidFill>
              <a:latin typeface="Helvetica Neue"/>
              <a:ea typeface="Helvetica Neue"/>
              <a:cs typeface="Helvetica Neue"/>
              <a:sym typeface="Helvetica Neue"/>
            </a:endParaRPr>
          </a:p>
        </p:txBody>
      </p:sp>
      <p:sp>
        <p:nvSpPr>
          <p:cNvPr id="156" name="Google Shape;156;p31"/>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GB" sz="1300">
                <a:solidFill>
                  <a:srgbClr val="FFFFFF"/>
                </a:solidFill>
                <a:latin typeface="Helvetica Neue"/>
                <a:ea typeface="Helvetica Neue"/>
                <a:cs typeface="Helvetica Neue"/>
                <a:sym typeface="Helvetica Neue"/>
              </a:rPr>
              <a:t>Arrays</a:t>
            </a:r>
            <a:endParaRPr b="1" i="0" sz="1300" u="none" cap="none" strike="noStrike">
              <a:solidFill>
                <a:srgbClr val="FFFFFF"/>
              </a:solidFill>
              <a:latin typeface="Helvetica Neue"/>
              <a:ea typeface="Helvetica Neue"/>
              <a:cs typeface="Helvetica Neue"/>
              <a:sym typeface="Helvetica Neue"/>
            </a:endParaRPr>
          </a:p>
        </p:txBody>
      </p:sp>
      <p:cxnSp>
        <p:nvCxnSpPr>
          <p:cNvPr id="157" name="Google Shape;157;p31"/>
          <p:cNvCxnSpPr/>
          <p:nvPr/>
        </p:nvCxnSpPr>
        <p:spPr>
          <a:xfrm>
            <a:off x="4284500" y="1903525"/>
            <a:ext cx="958200" cy="0"/>
          </a:xfrm>
          <a:prstGeom prst="straightConnector1">
            <a:avLst/>
          </a:prstGeom>
          <a:noFill/>
          <a:ln cap="flat" cmpd="sng" w="9525">
            <a:solidFill>
              <a:srgbClr val="CCCCCC"/>
            </a:solidFill>
            <a:prstDash val="solid"/>
            <a:round/>
            <a:headEnd len="med" w="med" type="oval"/>
            <a:tailEnd len="med" w="med" type="oval"/>
          </a:ln>
        </p:spPr>
      </p:cxnSp>
      <p:sp>
        <p:nvSpPr>
          <p:cNvPr id="158" name="Google Shape;158;p31"/>
          <p:cNvSpPr/>
          <p:nvPr/>
        </p:nvSpPr>
        <p:spPr>
          <a:xfrm>
            <a:off x="5242825" y="173822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Recorrido</a:t>
            </a:r>
            <a:endParaRPr b="1" sz="1300">
              <a:solidFill>
                <a:srgbClr val="222222"/>
              </a:solidFill>
              <a:latin typeface="Helvetica Neue"/>
              <a:ea typeface="Helvetica Neue"/>
              <a:cs typeface="Helvetica Neue"/>
              <a:sym typeface="Helvetica Neue"/>
            </a:endParaRPr>
          </a:p>
        </p:txBody>
      </p:sp>
      <p:sp>
        <p:nvSpPr>
          <p:cNvPr id="159" name="Google Shape;159;p31"/>
          <p:cNvSpPr/>
          <p:nvPr/>
        </p:nvSpPr>
        <p:spPr>
          <a:xfrm>
            <a:off x="2735900" y="4193125"/>
            <a:ext cx="17667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find(), filter() y map()</a:t>
            </a:r>
            <a:endParaRPr b="0" i="0" sz="1100" u="none" cap="none" strike="noStrike">
              <a:solidFill>
                <a:srgbClr val="222222"/>
              </a:solidFill>
              <a:latin typeface="Helvetica Neue"/>
              <a:ea typeface="Helvetica Neue"/>
              <a:cs typeface="Helvetica Neue"/>
              <a:sym typeface="Helvetica Neue"/>
            </a:endParaRPr>
          </a:p>
        </p:txBody>
      </p:sp>
      <p:cxnSp>
        <p:nvCxnSpPr>
          <p:cNvPr id="160" name="Google Shape;160;p31"/>
          <p:cNvCxnSpPr/>
          <p:nvPr/>
        </p:nvCxnSpPr>
        <p:spPr>
          <a:xfrm>
            <a:off x="2071400" y="4358413"/>
            <a:ext cx="664500" cy="0"/>
          </a:xfrm>
          <a:prstGeom prst="straightConnector1">
            <a:avLst/>
          </a:prstGeom>
          <a:noFill/>
          <a:ln cap="flat" cmpd="sng" w="9525">
            <a:solidFill>
              <a:srgbClr val="CCCCCC"/>
            </a:solidFill>
            <a:prstDash val="solid"/>
            <a:round/>
            <a:headEnd len="med" w="med" type="oval"/>
            <a:tailEnd len="med" w="med" type="oval"/>
          </a:ln>
        </p:spPr>
      </p:cxnSp>
      <p:sp>
        <p:nvSpPr>
          <p:cNvPr id="161" name="Google Shape;161;p31"/>
          <p:cNvSpPr/>
          <p:nvPr/>
        </p:nvSpPr>
        <p:spPr>
          <a:xfrm>
            <a:off x="618500" y="32499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FFFFFF"/>
                </a:solidFill>
                <a:latin typeface="Helvetica Neue"/>
                <a:ea typeface="Helvetica Neue"/>
                <a:cs typeface="Helvetica Neue"/>
                <a:sym typeface="Helvetica Neue"/>
              </a:rPr>
              <a:t>Array de objetos</a:t>
            </a:r>
            <a:endParaRPr sz="1100">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32"/>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8" name="Google Shape;168;p32"/>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2"/>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6</a:t>
            </a:r>
            <a:endParaRPr b="0" i="0" sz="1400" u="none" cap="none" strike="noStrike">
              <a:solidFill>
                <a:srgbClr val="000000"/>
              </a:solidFill>
              <a:latin typeface="Helvetica Neue"/>
              <a:ea typeface="Helvetica Neue"/>
              <a:cs typeface="Helvetica Neue"/>
              <a:sym typeface="Helvetica Neue"/>
            </a:endParaRPr>
          </a:p>
        </p:txBody>
      </p:sp>
      <p:sp>
        <p:nvSpPr>
          <p:cNvPr id="170" name="Google Shape;170;p32"/>
          <p:cNvSpPr txBox="1"/>
          <p:nvPr/>
        </p:nvSpPr>
        <p:spPr>
          <a:xfrm>
            <a:off x="3761125" y="1758000"/>
            <a:ext cx="18198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Arrays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latin typeface="Helvetica Neue"/>
              <a:ea typeface="Helvetica Neue"/>
              <a:cs typeface="Helvetica Neue"/>
              <a:sym typeface="Helvetica Neue"/>
            </a:endParaRPr>
          </a:p>
        </p:txBody>
      </p:sp>
      <p:cxnSp>
        <p:nvCxnSpPr>
          <p:cNvPr id="171" name="Google Shape;171;p32"/>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2" name="Google Shape;172;p32"/>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3" name="Google Shape;173;p32"/>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4" name="Google Shape;174;p32"/>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5" name="Google Shape;175;p32"/>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76" name="Google Shape;176;p32"/>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2"/>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5</a:t>
            </a:r>
            <a:endParaRPr b="0" i="0" sz="1400" u="none" cap="none" strike="noStrike">
              <a:solidFill>
                <a:srgbClr val="000000"/>
              </a:solidFill>
              <a:latin typeface="Helvetica Neue"/>
              <a:ea typeface="Helvetica Neue"/>
              <a:cs typeface="Helvetica Neue"/>
              <a:sym typeface="Helvetica Neue"/>
            </a:endParaRPr>
          </a:p>
        </p:txBody>
      </p:sp>
      <p:sp>
        <p:nvSpPr>
          <p:cNvPr id="179" name="Google Shape;179;p32"/>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Objetos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0" name="Google Shape;180;p32"/>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1" name="Google Shape;181;p32"/>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2" name="Google Shape;182;p32"/>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3" name="Google Shape;183;p32"/>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4" name="Google Shape;184;p32"/>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85" name="Google Shape;185;p32"/>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2"/>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7</a:t>
            </a:r>
            <a:endParaRPr b="0" i="0" sz="1400" u="none" cap="none" strike="noStrike">
              <a:solidFill>
                <a:srgbClr val="000000"/>
              </a:solidFill>
              <a:latin typeface="Helvetica Neue"/>
              <a:ea typeface="Helvetica Neue"/>
              <a:cs typeface="Helvetica Neue"/>
              <a:sym typeface="Helvetica Neue"/>
            </a:endParaRPr>
          </a:p>
        </p:txBody>
      </p:sp>
      <p:sp>
        <p:nvSpPr>
          <p:cNvPr id="188" name="Google Shape;188;p32"/>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Storage y JSON</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9" name="Google Shape;189;p32"/>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0" name="Google Shape;190;p32"/>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91" name="Google Shape;191;p32"/>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2" name="Google Shape;192;p32"/>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93" name="Google Shape;193;p32"/>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94" name="Google Shape;194;p32"/>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95" name="Google Shape;195;p32"/>
          <p:cNvSpPr txBox="1"/>
          <p:nvPr/>
        </p:nvSpPr>
        <p:spPr>
          <a:xfrm>
            <a:off x="1770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196" name="Google Shape;196;p32"/>
          <p:cNvPicPr preferRelativeResize="0"/>
          <p:nvPr/>
        </p:nvPicPr>
        <p:blipFill rotWithShape="1">
          <a:blip r:embed="rId5">
            <a:alphaModFix/>
          </a:blip>
          <a:srcRect b="0" l="0" r="0" t="0"/>
          <a:stretch/>
        </p:blipFill>
        <p:spPr>
          <a:xfrm>
            <a:off x="1449553" y="2472650"/>
            <a:ext cx="365625" cy="365625"/>
          </a:xfrm>
          <a:prstGeom prst="rect">
            <a:avLst/>
          </a:prstGeom>
          <a:noFill/>
          <a:ln>
            <a:noFill/>
          </a:ln>
        </p:spPr>
      </p:pic>
      <p:sp>
        <p:nvSpPr>
          <p:cNvPr id="197" name="Google Shape;197;p32"/>
          <p:cNvSpPr txBox="1"/>
          <p:nvPr/>
        </p:nvSpPr>
        <p:spPr>
          <a:xfrm>
            <a:off x="1765788" y="335228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INCORPORAR OBJETOS</a:t>
            </a:r>
            <a:endParaRPr sz="7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8" name="Google Shape;198;p32"/>
          <p:cNvPicPr preferRelativeResize="0"/>
          <p:nvPr/>
        </p:nvPicPr>
        <p:blipFill rotWithShape="1">
          <a:blip r:embed="rId6">
            <a:alphaModFix/>
          </a:blip>
          <a:srcRect b="0" l="0" r="0" t="0"/>
          <a:stretch/>
        </p:blipFill>
        <p:spPr>
          <a:xfrm>
            <a:off x="1470188" y="3467025"/>
            <a:ext cx="307150" cy="307150"/>
          </a:xfrm>
          <a:prstGeom prst="rect">
            <a:avLst/>
          </a:prstGeom>
          <a:noFill/>
          <a:ln>
            <a:noFill/>
          </a:ln>
        </p:spPr>
      </p:pic>
      <p:pic>
        <p:nvPicPr>
          <p:cNvPr id="199" name="Google Shape;199;p32"/>
          <p:cNvPicPr preferRelativeResize="0"/>
          <p:nvPr/>
        </p:nvPicPr>
        <p:blipFill rotWithShape="1">
          <a:blip r:embed="rId7">
            <a:alphaModFix/>
          </a:blip>
          <a:srcRect b="0" l="0" r="0" t="0"/>
          <a:stretch/>
        </p:blipFill>
        <p:spPr>
          <a:xfrm>
            <a:off x="1484000" y="2947700"/>
            <a:ext cx="306000" cy="306000"/>
          </a:xfrm>
          <a:prstGeom prst="rect">
            <a:avLst/>
          </a:prstGeom>
          <a:noFill/>
          <a:ln>
            <a:noFill/>
          </a:ln>
        </p:spPr>
      </p:pic>
      <p:sp>
        <p:nvSpPr>
          <p:cNvPr id="200" name="Google Shape;200;p32"/>
          <p:cNvSpPr txBox="1"/>
          <p:nvPr/>
        </p:nvSpPr>
        <p:spPr>
          <a:xfrm>
            <a:off x="1802548" y="3035150"/>
            <a:ext cx="1316100" cy="2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CREAR UN OBJETO Y UTILIZARLO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01" name="Google Shape;201;p32"/>
          <p:cNvSpPr txBox="1"/>
          <p:nvPr/>
        </p:nvSpPr>
        <p:spPr>
          <a:xfrm>
            <a:off x="4056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02" name="Google Shape;202;p32"/>
          <p:cNvPicPr preferRelativeResize="0"/>
          <p:nvPr/>
        </p:nvPicPr>
        <p:blipFill rotWithShape="1">
          <a:blip r:embed="rId5">
            <a:alphaModFix/>
          </a:blip>
          <a:srcRect b="0" l="0" r="0" t="0"/>
          <a:stretch/>
        </p:blipFill>
        <p:spPr>
          <a:xfrm>
            <a:off x="3735553" y="2472650"/>
            <a:ext cx="365625" cy="365625"/>
          </a:xfrm>
          <a:prstGeom prst="rect">
            <a:avLst/>
          </a:prstGeom>
          <a:noFill/>
          <a:ln>
            <a:noFill/>
          </a:ln>
        </p:spPr>
      </p:pic>
      <p:pic>
        <p:nvPicPr>
          <p:cNvPr id="203" name="Google Shape;203;p32"/>
          <p:cNvPicPr preferRelativeResize="0"/>
          <p:nvPr/>
        </p:nvPicPr>
        <p:blipFill rotWithShape="1">
          <a:blip r:embed="rId7">
            <a:alphaModFix/>
          </a:blip>
          <a:srcRect b="0" l="0" r="0" t="0"/>
          <a:stretch/>
        </p:blipFill>
        <p:spPr>
          <a:xfrm>
            <a:off x="3816325" y="2968737"/>
            <a:ext cx="306000" cy="306000"/>
          </a:xfrm>
          <a:prstGeom prst="rect">
            <a:avLst/>
          </a:prstGeom>
          <a:noFill/>
          <a:ln>
            <a:noFill/>
          </a:ln>
        </p:spPr>
      </p:pic>
      <p:sp>
        <p:nvSpPr>
          <p:cNvPr id="204" name="Google Shape;204;p32"/>
          <p:cNvSpPr txBox="1"/>
          <p:nvPr/>
        </p:nvSpPr>
        <p:spPr>
          <a:xfrm>
            <a:off x="4134873" y="3056188"/>
            <a:ext cx="1316100" cy="2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CREAR UN ALGORITMO CON ARRAYS</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05" name="Google Shape;205;p32"/>
          <p:cNvSpPr txBox="1"/>
          <p:nvPr/>
        </p:nvSpPr>
        <p:spPr>
          <a:xfrm>
            <a:off x="40981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INCORPORAR ARRAYS</a:t>
            </a:r>
            <a:endParaRPr sz="7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6" name="Google Shape;206;p32"/>
          <p:cNvPicPr preferRelativeResize="0"/>
          <p:nvPr/>
        </p:nvPicPr>
        <p:blipFill rotWithShape="1">
          <a:blip r:embed="rId6">
            <a:alphaModFix/>
          </a:blip>
          <a:srcRect b="0" l="0" r="0" t="0"/>
          <a:stretch/>
        </p:blipFill>
        <p:spPr>
          <a:xfrm>
            <a:off x="3802513" y="3488063"/>
            <a:ext cx="307150" cy="307150"/>
          </a:xfrm>
          <a:prstGeom prst="rect">
            <a:avLst/>
          </a:prstGeom>
          <a:noFill/>
          <a:ln>
            <a:noFill/>
          </a:ln>
        </p:spPr>
      </p:pic>
      <p:sp>
        <p:nvSpPr>
          <p:cNvPr id="207" name="Google Shape;207;p32"/>
          <p:cNvSpPr txBox="1"/>
          <p:nvPr/>
        </p:nvSpPr>
        <p:spPr>
          <a:xfrm>
            <a:off x="6647550" y="2520400"/>
            <a:ext cx="13161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EJEMPLOS EN VIVO</a:t>
            </a:r>
            <a:endParaRPr sz="700">
              <a:solidFill>
                <a:schemeClr val="dk1"/>
              </a:solidFill>
              <a:latin typeface="Helvetica Neue"/>
              <a:ea typeface="Helvetica Neue"/>
              <a:cs typeface="Helvetica Neue"/>
              <a:sym typeface="Helvetica Neue"/>
            </a:endParaRPr>
          </a:p>
        </p:txBody>
      </p:sp>
      <p:pic>
        <p:nvPicPr>
          <p:cNvPr id="208" name="Google Shape;208;p32"/>
          <p:cNvPicPr preferRelativeResize="0"/>
          <p:nvPr/>
        </p:nvPicPr>
        <p:blipFill rotWithShape="1">
          <a:blip r:embed="rId5">
            <a:alphaModFix/>
          </a:blip>
          <a:srcRect b="0" l="0" r="0" t="0"/>
          <a:stretch/>
        </p:blipFill>
        <p:spPr>
          <a:xfrm>
            <a:off x="6326353" y="2472650"/>
            <a:ext cx="365625" cy="365625"/>
          </a:xfrm>
          <a:prstGeom prst="rect">
            <a:avLst/>
          </a:prstGeom>
          <a:noFill/>
          <a:ln>
            <a:noFill/>
          </a:ln>
        </p:spPr>
      </p:pic>
      <p:pic>
        <p:nvPicPr>
          <p:cNvPr id="209" name="Google Shape;209;p32"/>
          <p:cNvPicPr preferRelativeResize="0"/>
          <p:nvPr/>
        </p:nvPicPr>
        <p:blipFill rotWithShape="1">
          <a:blip r:embed="rId7">
            <a:alphaModFix/>
          </a:blip>
          <a:srcRect b="0" l="0" r="0" t="0"/>
          <a:stretch/>
        </p:blipFill>
        <p:spPr>
          <a:xfrm>
            <a:off x="6407125" y="2968737"/>
            <a:ext cx="306000" cy="306000"/>
          </a:xfrm>
          <a:prstGeom prst="rect">
            <a:avLst/>
          </a:prstGeom>
          <a:noFill/>
          <a:ln>
            <a:noFill/>
          </a:ln>
        </p:spPr>
      </p:pic>
      <p:sp>
        <p:nvSpPr>
          <p:cNvPr id="210" name="Google Shape;210;p32"/>
          <p:cNvSpPr txBox="1"/>
          <p:nvPr/>
        </p:nvSpPr>
        <p:spPr>
          <a:xfrm>
            <a:off x="6725673" y="3009088"/>
            <a:ext cx="13161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EJERCITAR JSON Y STORAGE</a:t>
            </a:r>
            <a:endParaRPr b="0" i="0" sz="700" u="none" cap="none" strike="noStrike">
              <a:solidFill>
                <a:srgbClr val="000000"/>
              </a:solidFill>
              <a:latin typeface="Helvetica Neue"/>
              <a:ea typeface="Helvetica Neue"/>
              <a:cs typeface="Helvetica Neue"/>
              <a:sym typeface="Helvetica Neue"/>
            </a:endParaRPr>
          </a:p>
        </p:txBody>
      </p:sp>
      <p:sp>
        <p:nvSpPr>
          <p:cNvPr id="211" name="Google Shape;211;p32"/>
          <p:cNvSpPr txBox="1"/>
          <p:nvPr/>
        </p:nvSpPr>
        <p:spPr>
          <a:xfrm>
            <a:off x="66889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12" name="Google Shape;212;p32"/>
          <p:cNvSpPr txBox="1"/>
          <p:nvPr/>
        </p:nvSpPr>
        <p:spPr>
          <a:xfrm>
            <a:off x="4145925" y="39348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PRIMERA ENTREGA DEL PROYECTO FINAL</a:t>
            </a:r>
            <a:endParaRPr sz="700">
              <a:latin typeface="Helvetica Neue"/>
              <a:ea typeface="Helvetica Neue"/>
              <a:cs typeface="Helvetica Neue"/>
              <a:sym typeface="Helvetica Neue"/>
            </a:endParaRPr>
          </a:p>
        </p:txBody>
      </p:sp>
      <p:pic>
        <p:nvPicPr>
          <p:cNvPr id="213" name="Google Shape;213;p32"/>
          <p:cNvPicPr preferRelativeResize="0"/>
          <p:nvPr/>
        </p:nvPicPr>
        <p:blipFill rotWithShape="1">
          <a:blip r:embed="rId8">
            <a:alphaModFix/>
          </a:blip>
          <a:srcRect b="0" l="0" r="0" t="0"/>
          <a:stretch/>
        </p:blipFill>
        <p:spPr>
          <a:xfrm>
            <a:off x="3794550" y="3905912"/>
            <a:ext cx="306000" cy="3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7" name="Shape 217"/>
        <p:cNvGrpSpPr/>
        <p:nvPr/>
      </p:nvGrpSpPr>
      <p:grpSpPr>
        <a:xfrm>
          <a:off x="0" y="0"/>
          <a:ext cx="0" cy="0"/>
          <a:chOff x="0" y="0"/>
          <a:chExt cx="0" cy="0"/>
        </a:xfrm>
      </p:grpSpPr>
      <p:sp>
        <p:nvSpPr>
          <p:cNvPr id="218" name="Google Shape;218;p33"/>
          <p:cNvSpPr txBox="1"/>
          <p:nvPr/>
        </p:nvSpPr>
        <p:spPr>
          <a:xfrm>
            <a:off x="809550" y="1679275"/>
            <a:ext cx="7524900" cy="108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HERRAMIENTAS DE LA CLASE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GB" sz="1500">
                <a:latin typeface="Helvetica Neue"/>
                <a:ea typeface="Helvetica Neue"/>
                <a:cs typeface="Helvetica Neue"/>
                <a:sym typeface="Helvetica Neue"/>
              </a:rPr>
              <a:t>Les compartimos algunos recursos para acompañar la clase</a:t>
            </a:r>
            <a:endParaRPr sz="1800">
              <a:latin typeface="Helvetica Neue Light"/>
              <a:ea typeface="Helvetica Neue Light"/>
              <a:cs typeface="Helvetica Neue Light"/>
              <a:sym typeface="Helvetica Neue Light"/>
            </a:endParaRPr>
          </a:p>
        </p:txBody>
      </p:sp>
      <p:pic>
        <p:nvPicPr>
          <p:cNvPr id="219" name="Google Shape;219;p33"/>
          <p:cNvPicPr preferRelativeResize="0"/>
          <p:nvPr/>
        </p:nvPicPr>
        <p:blipFill rotWithShape="1">
          <a:blip r:embed="rId3">
            <a:alphaModFix/>
          </a:blip>
          <a:srcRect b="0" l="0" r="0" t="0"/>
          <a:stretch/>
        </p:blipFill>
        <p:spPr>
          <a:xfrm>
            <a:off x="7748400" y="4727300"/>
            <a:ext cx="1186526" cy="330675"/>
          </a:xfrm>
          <a:prstGeom prst="rect">
            <a:avLst/>
          </a:prstGeom>
          <a:noFill/>
          <a:ln>
            <a:noFill/>
          </a:ln>
        </p:spPr>
      </p:pic>
      <p:pic>
        <p:nvPicPr>
          <p:cNvPr id="220" name="Google Shape;220;p33"/>
          <p:cNvPicPr preferRelativeResize="0"/>
          <p:nvPr/>
        </p:nvPicPr>
        <p:blipFill rotWithShape="1">
          <a:blip r:embed="rId4">
            <a:alphaModFix/>
          </a:blip>
          <a:srcRect b="0" l="0" r="0" t="0"/>
          <a:stretch/>
        </p:blipFill>
        <p:spPr>
          <a:xfrm>
            <a:off x="3978738" y="492750"/>
            <a:ext cx="1186525" cy="1186525"/>
          </a:xfrm>
          <a:prstGeom prst="rect">
            <a:avLst/>
          </a:prstGeom>
          <a:noFill/>
          <a:ln>
            <a:noFill/>
          </a:ln>
        </p:spPr>
      </p:pic>
      <p:sp>
        <p:nvSpPr>
          <p:cNvPr id="221" name="Google Shape;221;p33"/>
          <p:cNvSpPr txBox="1"/>
          <p:nvPr/>
        </p:nvSpPr>
        <p:spPr>
          <a:xfrm>
            <a:off x="2668050" y="2927625"/>
            <a:ext cx="38079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Guión de clase Nº 6  </a:t>
            </a:r>
            <a:r>
              <a:rPr lang="en-GB" sz="1800" u="sng">
                <a:solidFill>
                  <a:schemeClr val="hlink"/>
                </a:solidFill>
                <a:latin typeface="Helvetica Neue Light"/>
                <a:ea typeface="Helvetica Neue Light"/>
                <a:cs typeface="Helvetica Neue Light"/>
                <a:sym typeface="Helvetica Neue Light"/>
                <a:hlinkClick r:id="rId5"/>
              </a:rPr>
              <a:t>aquí</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Quizz de clase Nº 6 </a:t>
            </a:r>
            <a:r>
              <a:rPr lang="en-GB" sz="1800" u="sng">
                <a:solidFill>
                  <a:schemeClr val="hlink"/>
                </a:solidFill>
                <a:latin typeface="Helvetica Neue Light"/>
                <a:ea typeface="Helvetica Neue Light"/>
                <a:cs typeface="Helvetica Neue Light"/>
                <a:sym typeface="Helvetica Neue Light"/>
                <a:hlinkClick r:id="rId6"/>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Booklet de Javascript </a:t>
            </a:r>
            <a:r>
              <a:rPr lang="en-GB" sz="1800"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FAQs de Javascript </a:t>
            </a:r>
            <a:r>
              <a:rPr lang="en-GB" sz="1800" u="sng">
                <a:solidFill>
                  <a:schemeClr val="accent5"/>
                </a:solidFill>
                <a:latin typeface="Helvetica Neue Light"/>
                <a:ea typeface="Helvetica Neue Light"/>
                <a:cs typeface="Helvetica Neue Light"/>
                <a:sym typeface="Helvetica Neue Light"/>
                <a:hlinkClick r:id="rId8">
                  <a:extLst>
                    <a:ext uri="{A12FA001-AC4F-418D-AE19-62706E023703}">
                      <ahyp:hlinkClr val="tx"/>
                    </a:ext>
                  </a:extLst>
                </a:hlinkClick>
              </a:rPr>
              <a:t>aquí</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