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Anton"/>
      <p:regular r:id="rId46"/>
    </p:embeddedFont>
    <p:embeddedFont>
      <p:font typeface="Lato"/>
      <p:regular r:id="rId47"/>
      <p:bold r:id="rId48"/>
      <p:italic r:id="rId49"/>
      <p:boldItalic r:id="rId50"/>
    </p:embeddedFont>
    <p:embeddedFont>
      <p:font typeface="Lato Light"/>
      <p:regular r:id="rId51"/>
      <p:bold r:id="rId52"/>
      <p:italic r:id="rId53"/>
      <p:boldItalic r:id="rId54"/>
    </p:embeddedFont>
    <p:embeddedFont>
      <p:font typeface="Didact Gothic"/>
      <p:regular r:id="rId55"/>
    </p:embeddedFont>
    <p:embeddedFont>
      <p:font typeface="Helvetica Neue"/>
      <p:regular r:id="rId56"/>
      <p:bold r:id="rId57"/>
      <p:italic r:id="rId58"/>
      <p:boldItalic r:id="rId59"/>
    </p:embeddedFont>
    <p:embeddedFont>
      <p:font typeface="Helvetica Neue Light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Anton-regular.fntdata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HelveticaNeueLight-italic.fntdata"/><Relationship Id="rId61" Type="http://schemas.openxmlformats.org/officeDocument/2006/relationships/font" Target="fonts/HelveticaNeueLight-bold.fntdata"/><Relationship Id="rId20" Type="http://schemas.openxmlformats.org/officeDocument/2006/relationships/slide" Target="slides/slide15.xml"/><Relationship Id="rId63" Type="http://schemas.openxmlformats.org/officeDocument/2006/relationships/font" Target="fonts/HelveticaNeueLigh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HelveticaNeueLight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Light-regular.fntdata"/><Relationship Id="rId50" Type="http://schemas.openxmlformats.org/officeDocument/2006/relationships/font" Target="fonts/Lato-boldItalic.fntdata"/><Relationship Id="rId53" Type="http://schemas.openxmlformats.org/officeDocument/2006/relationships/font" Target="fonts/LatoLight-italic.fntdata"/><Relationship Id="rId52" Type="http://schemas.openxmlformats.org/officeDocument/2006/relationships/font" Target="fonts/LatoLight-bold.fntdata"/><Relationship Id="rId11" Type="http://schemas.openxmlformats.org/officeDocument/2006/relationships/slide" Target="slides/slide6.xml"/><Relationship Id="rId55" Type="http://schemas.openxmlformats.org/officeDocument/2006/relationships/font" Target="fonts/DidactGothic-regular.fntdata"/><Relationship Id="rId10" Type="http://schemas.openxmlformats.org/officeDocument/2006/relationships/slide" Target="slides/slide5.xml"/><Relationship Id="rId54" Type="http://schemas.openxmlformats.org/officeDocument/2006/relationships/font" Target="fonts/LatoLight-boldItalic.fntdata"/><Relationship Id="rId13" Type="http://schemas.openxmlformats.org/officeDocument/2006/relationships/slide" Target="slides/slide8.xml"/><Relationship Id="rId57" Type="http://schemas.openxmlformats.org/officeDocument/2006/relationships/font" Target="fonts/HelveticaNeue-bold.fntdata"/><Relationship Id="rId12" Type="http://schemas.openxmlformats.org/officeDocument/2006/relationships/slide" Target="slides/slide7.xml"/><Relationship Id="rId56" Type="http://schemas.openxmlformats.org/officeDocument/2006/relationships/font" Target="fonts/HelveticaNeue-regular.fntdata"/><Relationship Id="rId15" Type="http://schemas.openxmlformats.org/officeDocument/2006/relationships/slide" Target="slides/slide10.xml"/><Relationship Id="rId59" Type="http://schemas.openxmlformats.org/officeDocument/2006/relationships/font" Target="fonts/HelveticaNeue-boldItalic.fntdata"/><Relationship Id="rId14" Type="http://schemas.openxmlformats.org/officeDocument/2006/relationships/slide" Target="slides/slide9.xml"/><Relationship Id="rId58" Type="http://schemas.openxmlformats.org/officeDocument/2006/relationships/font" Target="fonts/HelveticaNeue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14c1c461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a14c1c461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Colocar todas las clases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14c1c4612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a14c1c4612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4e7e4839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4e7e4839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slides de texto con imagen.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2c32326f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2c32326f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4c3b1a1b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4c3b1a1b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4c3b1a1b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4c3b1a1b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4c3b1a1b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4c3b1a1b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8f7d06a6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b8f7d06a6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b8f7d06a6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b8f7d06a6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4c3b1a1b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4c3b1a1b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b8f7d06a6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b8f7d06a6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14c1c461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a14c1c461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14c1c4612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a14c1c4612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Mostrar lo explicado con el editor de texto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b8f7d06a6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b8f7d06a6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 A la hora del Break, entre 5 y 10 minutos. Considerar ubicar este espacio en un momento adecuado de la clase. Al volver, mostrar los resultados de la pregunta del anterior slide y generar un breve intercambio.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14c1c4612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a14c1c4612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b8f7d06a6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b8f7d06a6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4c3b1a1b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4c3b1a1b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slides de sólo texto con el contenido más importante de la clase. En una presentación de 50 slides usar máximo 5 de estas.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ba3bd2b0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ba3bd2b0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slides de sólo texto con el contenido más importante de la clase. En una presentación de 50 slides usar máximo 5 de estas.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4c3b1a1b7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4c3b1a1b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4c3b1a1b7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4c3b1a1b7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b8f7d06a6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b8f7d06a6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b8f7d06a6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b8f7d06a6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14c1c461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a14c1c461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Obligatoria siempre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b8f7d06a6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b8f7d06a6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a14c1c4612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a14c1c4612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Mostrar lo explicado con el editor de texto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4c3b1a1b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4c3b1a1b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No va, es para guiar el uso del template.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a14c1c4612_0_6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a14c1c4612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challenges genéricos.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a14c1c4612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a14c1c4612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las subsiguientes slides de challenges genéricos.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a14c1c4612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ga14c1c4612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Obligatoria. Se sugiere ubicar al finalizar la explicación de algún tema, para abrir formalmente el espacio de preguntas y ordenar la interacción.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bc907a50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gbc907a50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ACTIVIDAD “PARA PENSAR” (Optativa)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Duración estimada:</a:t>
            </a:r>
            <a:r>
              <a:rPr lang="en-GB" sz="1400">
                <a:solidFill>
                  <a:schemeClr val="dk1"/>
                </a:solidFill>
              </a:rPr>
              <a:t> 5/10 minutos (de tarea)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Formato: </a:t>
            </a:r>
            <a:r>
              <a:rPr lang="en-GB" sz="1400">
                <a:solidFill>
                  <a:schemeClr val="dk1"/>
                </a:solidFill>
              </a:rPr>
              <a:t>Google Forms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Compartir el enlace del quizz correspondiente a la CLASE 1 de la carpeta “Quizzes”.</a:t>
            </a:r>
            <a:r>
              <a:rPr b="1" lang="en-GB" sz="1400">
                <a:solidFill>
                  <a:schemeClr val="dk1"/>
                </a:solidFill>
              </a:rPr>
              <a:t> Aclarar que es optativo. </a:t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bc907a504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bc907a50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que los estudiantes puedan explorar en sus casas los recursos vistos en clase: artículos, herramientas, websites, videos.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a14c1c4612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ga14c1c4612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 En caso de cerrar con el “mapa de conceptos” se puede dejar solo “muchas gracias”. Completar el resumen con palabras claves de lo visto.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a14c1c4612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ga14c1c4612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14c1c4612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a14c1c4612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Obligatoria siempre. Es lo que queremos alcanzar una vez finalizada la clase. Recordá que se enuncian en principio con el verbo delante (por ejemplo: “Comprender…”, “Analizar…”, “conocer…”, etc).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bce15b6f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gbce15b6f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Todas las clases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14c1c4612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a14c1c4612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14c1c4612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a14c1c461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14c1c461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a14c1c461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Se puede usar para comenzar o finalizar la clase, según sea más conveniente. La información de este slide es de relleno.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Recurso: Mapa de conceptos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Muestra rápidamente los contenidos de la clase y cómo se relacionan. Ayuda a los estudiantes a evitar “perderse” durante la clase, al avanzar en un sentido lineal una diapositiva tras otra. El ejemplo pertenece a la primera clase del curso UX/UI.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Sugerencia</a:t>
            </a:r>
            <a:r>
              <a:rPr lang="en-GB"/>
              <a:t>: </a:t>
            </a:r>
            <a:br>
              <a:rPr lang="en-GB"/>
            </a:br>
            <a:r>
              <a:rPr lang="en-GB"/>
              <a:t>-También se pueden mostrar con un menor énfasis o colores apagados, aquellos contenidos de clases anteriores y que se vinculen con la actual.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-Resaltar con color los temas que se abordan en la clase.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83dbebb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a83dbebb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Recurso: Cronograma del curso</a:t>
            </a:r>
            <a:br>
              <a:rPr lang="en-GB"/>
            </a:br>
            <a:r>
              <a:rPr lang="en-GB"/>
              <a:t>- Se muestra al</a:t>
            </a:r>
            <a:r>
              <a:rPr b="1" lang="en-GB"/>
              <a:t> inicio</a:t>
            </a:r>
            <a:r>
              <a:rPr lang="en-GB"/>
              <a:t> de cada clase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 Tiene un aspecto similar a un </a:t>
            </a:r>
            <a:r>
              <a:rPr b="1" lang="en-GB"/>
              <a:t>calendario.</a:t>
            </a:r>
            <a:br>
              <a:rPr lang="en-GB"/>
            </a:br>
            <a:r>
              <a:rPr lang="en-GB"/>
              <a:t>- Resume rápidamente: título de la clase, número y contenidos que abarca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 Guía rápida tanto para docentes, como para estudiantes.</a:t>
            </a:r>
            <a:br>
              <a:rPr lang="en-GB"/>
            </a:br>
            <a:r>
              <a:rPr lang="en-GB"/>
              <a:t>- Para mayor ubicación en el curso, también muestra en un tamaño más pequeño lo sucedido la clase anterior y la siguiente.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-Ubicar en el interior de cada clase aquellas cuestiones destacadas con las cuales se encontrará el alumno y con su respectivo nombre:</a:t>
            </a:r>
            <a:r>
              <a:rPr b="1" lang="en-GB">
                <a:solidFill>
                  <a:schemeClr val="dk1"/>
                </a:solidFill>
              </a:rPr>
              <a:t> desafíos, entregables de proyecto, actividades colaborativas o  ejemplos en vivo.</a:t>
            </a:r>
            <a:endParaRPr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eb26935a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eeb26935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hyperlink" Target="https://plataforma.coderhouse.com/video-tutoriales" TargetMode="External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jsonformatter.curiousconcept.com/" TargetMode="External"/><Relationship Id="rId4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5.png"/><Relationship Id="rId4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32.png"/><Relationship Id="rId13" Type="http://schemas.openxmlformats.org/officeDocument/2006/relationships/hyperlink" Target="https://www.notion.so/coderhouse/Repositorio-de-Contenidos-ba8d3057a1e34049944ee4ba3a575999" TargetMode="External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es.javascript.info/localstorage" TargetMode="External"/><Relationship Id="rId4" Type="http://schemas.openxmlformats.org/officeDocument/2006/relationships/hyperlink" Target="https://josh1982.gitbooks.io/programacion-web-en-cliente/content/el_formato_json.html" TargetMode="External"/><Relationship Id="rId9" Type="http://schemas.openxmlformats.org/officeDocument/2006/relationships/hyperlink" Target="https://developer.mozilla.org/es/docs/Web/JavaScript/Referencia/Objetos_globales/JSON" TargetMode="External"/><Relationship Id="rId5" Type="http://schemas.openxmlformats.org/officeDocument/2006/relationships/hyperlink" Target="https://jsonformatter.curiousconcept.com/" TargetMode="External"/><Relationship Id="rId6" Type="http://schemas.openxmlformats.org/officeDocument/2006/relationships/hyperlink" Target="https://www.mockaroo.com/" TargetMode="External"/><Relationship Id="rId7" Type="http://schemas.openxmlformats.org/officeDocument/2006/relationships/hyperlink" Target="https://developer.mozilla.org/es/docs/Web/API/Window/localStorage" TargetMode="External"/><Relationship Id="rId8" Type="http://schemas.openxmlformats.org/officeDocument/2006/relationships/hyperlink" Target="https://developer.mozilla.org/es/docs/Web/API/Window/sessionStorage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hyperlink" Target="https://docs.google.com/document/d/1pbERQwiqkxKMZBXk-T9D4fI0AHusiLbs/edit?usp=sharing&amp;ouid=118038072515497498973&amp;rtpof=true&amp;sd=true" TargetMode="External"/><Relationship Id="rId6" Type="http://schemas.openxmlformats.org/officeDocument/2006/relationships/hyperlink" Target="https://forms.gle/2EK8HE1sszC2gSYi9" TargetMode="External"/><Relationship Id="rId7" Type="http://schemas.openxmlformats.org/officeDocument/2006/relationships/hyperlink" Target="https://drive.google.com/drive/folders/1jIH9-1B7r39bzu1td2P1Nc1a-eDInnzD?usp=sharing" TargetMode="External"/><Relationship Id="rId8" Type="http://schemas.openxmlformats.org/officeDocument/2006/relationships/hyperlink" Target="https://docs.google.com/document/d/1aJ5X0ZnK_auCcBxw2rP-QxiyzDMJosejr6Otx3jThzM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0" name="Google Shape;10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STORAGE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/>
        </p:nvSpPr>
        <p:spPr>
          <a:xfrm>
            <a:off x="4416375" y="885100"/>
            <a:ext cx="4614600" cy="3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objeto Storage (API de almacenamiento web) nos permite </a:t>
            </a:r>
            <a:r>
              <a:rPr b="1" lang="en-GB" sz="1900">
                <a:solidFill>
                  <a:schemeClr val="dk1"/>
                </a:solidFill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almacenar datos de manera local</a:t>
            </a:r>
            <a:r>
              <a:rPr lang="en-GB" sz="1900">
                <a:solidFill>
                  <a:schemeClr val="dk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el navegador</a:t>
            </a: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sin necesidad de realizar ninguna conexión con el servidor.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 que significa que cada cliente puede preservar información de la </a:t>
            </a: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aplicación</a:t>
            </a: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Estudiaremos dos tipos de </a:t>
            </a: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</a:t>
            </a: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lmacenamiento: localStorage y sessionStorage. Uno es indefinido en el navegador, y otro es temporal, hasta cerrar la pestaña.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5" name="Google Shape;225;p35"/>
          <p:cNvSpPr txBox="1"/>
          <p:nvPr/>
        </p:nvSpPr>
        <p:spPr>
          <a:xfrm>
            <a:off x="4370450" y="159625"/>
            <a:ext cx="47379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800">
                <a:latin typeface="Anton"/>
                <a:ea typeface="Anton"/>
                <a:cs typeface="Anton"/>
                <a:sym typeface="Anton"/>
              </a:rPr>
              <a:t>STORAGE O ALMACENAMIENTO</a:t>
            </a:r>
            <a:endParaRPr i="1" sz="28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6" name="Google Shape;2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2225" y="478207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3704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/>
        </p:nvSpPr>
        <p:spPr>
          <a:xfrm>
            <a:off x="1641225" y="177746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LOCALSTORAGE: SETITEM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3" name="Google Shape;233;p36"/>
          <p:cNvSpPr txBox="1"/>
          <p:nvPr/>
        </p:nvSpPr>
        <p:spPr>
          <a:xfrm>
            <a:off x="450300" y="983775"/>
            <a:ext cx="8243400" cy="15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datos almacenados en </a:t>
            </a:r>
            <a:r>
              <a:rPr lang="en-GB" sz="1800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800">
                <a:solidFill>
                  <a:schemeClr val="dk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(variable global preexistente) se almacena en el navegador de forma indefinida 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(o hasta que se borren los datos de navegación del browser)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La información persiste reinicios de navegador y hasta del sistema operativo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b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almacenar información se utiliza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Didact Gothic"/>
                <a:ea typeface="Didact Gothic"/>
                <a:cs typeface="Didact Gothic"/>
                <a:sym typeface="Didact Gothic"/>
              </a:rPr>
              <a:t>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Google Shape;234;p36"/>
          <p:cNvSpPr txBox="1"/>
          <p:nvPr/>
        </p:nvSpPr>
        <p:spPr>
          <a:xfrm>
            <a:off x="930600" y="2893225"/>
            <a:ext cx="7282800" cy="2020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Método</a:t>
            </a:r>
            <a:r>
              <a:rPr lang="en-GB" sz="15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-&gt; </a:t>
            </a:r>
            <a:r>
              <a:rPr lang="en-GB" sz="15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localStorage.setItem(clave, valor)</a:t>
            </a:r>
            <a:endParaRPr sz="15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clave = nombre para identificar el elemento </a:t>
            </a:r>
            <a:endParaRPr sz="15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valor = valor/contenido del elemento </a:t>
            </a:r>
            <a:endParaRPr sz="15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bienvenida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¡Hola Code!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esValido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unNumero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5" name="Google Shape;2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9275" y="472087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/>
        </p:nvSpPr>
        <p:spPr>
          <a:xfrm>
            <a:off x="1671825" y="336222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LOCALSTORAGE: GETITEM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1" name="Google Shape;241;p37"/>
          <p:cNvSpPr txBox="1"/>
          <p:nvPr/>
        </p:nvSpPr>
        <p:spPr>
          <a:xfrm>
            <a:off x="650750" y="1111626"/>
            <a:ext cx="7842600" cy="15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odemos acceder a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información almacenada en localStorage 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utilizando 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etItem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r>
              <a:rPr lang="en-GB" sz="1800">
                <a:solidFill>
                  <a:schemeClr val="dk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claves y valores de Storage se guardan en formato de cadena de caracteres (DOMString).</a:t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2" name="Google Shape;242;p37"/>
          <p:cNvSpPr txBox="1"/>
          <p:nvPr/>
        </p:nvSpPr>
        <p:spPr>
          <a:xfrm>
            <a:off x="930600" y="2264975"/>
            <a:ext cx="7374000" cy="272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mensaje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bienvenida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bandera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esValido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numero 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unNumero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mensaje); </a:t>
            </a: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//string;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bandera); </a:t>
            </a: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//string;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numero);  </a:t>
            </a: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//string;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/>
        </p:nvSpPr>
        <p:spPr>
          <a:xfrm>
            <a:off x="650750" y="101200"/>
            <a:ext cx="767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SESSIONSTORAGE: SETITEM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9" name="Google Shape;249;p38"/>
          <p:cNvSpPr txBox="1"/>
          <p:nvPr/>
        </p:nvSpPr>
        <p:spPr>
          <a:xfrm>
            <a:off x="650750" y="870375"/>
            <a:ext cx="8227800" cy="15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información almacenada en </a:t>
            </a:r>
            <a:r>
              <a:rPr lang="en-GB" sz="1800">
                <a:solidFill>
                  <a:schemeClr val="dk1"/>
                </a:solidFill>
                <a:highlight>
                  <a:srgbClr val="E0FF00"/>
                </a:highlight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lang="en-GB" sz="1800">
                <a:solidFill>
                  <a:schemeClr val="dk1"/>
                </a:solidFill>
                <a:highlight>
                  <a:srgbClr val="E0FF00"/>
                </a:highlight>
                <a:latin typeface="Courier New"/>
                <a:ea typeface="Courier New"/>
                <a:cs typeface="Courier New"/>
                <a:sym typeface="Courier New"/>
              </a:rPr>
              <a:t>Storage</a:t>
            </a:r>
            <a:r>
              <a:rPr lang="en-GB" sz="18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(variable global preexistente) se almacena en el navegador hasta que el usuario cierra la ventana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Solo existe dentro de la pestaña actual del navegador y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otra pestaña con la misma página tendrá otro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distinto, pero se comparte entre iframes en la pestaña (asumiendo que tengan el mismo orígen).Para almacenar información se utiliza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Didact Gothic"/>
                <a:ea typeface="Didact Gothic"/>
                <a:cs typeface="Didact Gothic"/>
                <a:sym typeface="Didact Gothic"/>
              </a:rPr>
              <a:t>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Google Shape;250;p38"/>
          <p:cNvSpPr txBox="1"/>
          <p:nvPr/>
        </p:nvSpPr>
        <p:spPr>
          <a:xfrm>
            <a:off x="1123250" y="3038025"/>
            <a:ext cx="7282800" cy="2028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Método -&gt;  sessionStorage.setItem(clave, valor)</a:t>
            </a:r>
            <a:endParaRPr sz="15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clave = nombre del elemento</a:t>
            </a:r>
            <a:endParaRPr sz="15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valor = Contenido del elemento</a:t>
            </a:r>
            <a:endParaRPr sz="15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seleccionados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[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esValido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info@email.com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1" name="Google Shape;2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1750" y="48128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/>
        </p:nvSpPr>
        <p:spPr>
          <a:xfrm>
            <a:off x="650750" y="1111626"/>
            <a:ext cx="7842600" cy="15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odemos acceder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la información almacenada en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Storage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utilizando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Didact Gothic"/>
                <a:ea typeface="Didact Gothic"/>
                <a:cs typeface="Didact Gothic"/>
                <a:sym typeface="Didact Gothic"/>
              </a:rPr>
              <a:t>.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claves y valores de Storage se guardan siempre en formato de cadena de caracteres.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39"/>
          <p:cNvSpPr txBox="1"/>
          <p:nvPr/>
        </p:nvSpPr>
        <p:spPr>
          <a:xfrm>
            <a:off x="505150" y="2363200"/>
            <a:ext cx="8480700" cy="2627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lista  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seleccionados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bandera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esValido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email  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lista);   </a:t>
            </a: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//object ["1","2","3"];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bandera); </a:t>
            </a: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//boolean;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email);   </a:t>
            </a: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//string;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39"/>
          <p:cNvSpPr txBox="1"/>
          <p:nvPr/>
        </p:nvSpPr>
        <p:spPr>
          <a:xfrm>
            <a:off x="1350300" y="326950"/>
            <a:ext cx="6443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SESSION</a:t>
            </a: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STORAGE: GETITEM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9" name="Google Shape;25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2350" y="478207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/>
        </p:nvSpPr>
        <p:spPr>
          <a:xfrm>
            <a:off x="734950" y="744225"/>
            <a:ext cx="8181900" cy="15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 </a:t>
            </a:r>
            <a:r>
              <a:rPr lang="en-GB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</a:t>
            </a: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son</a:t>
            </a:r>
            <a:r>
              <a:rPr lang="en-GB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objetos globales es posible crear y acceder a las claves como si fueran propiedades. </a:t>
            </a:r>
            <a:r>
              <a:rPr lang="en-GB" sz="19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Pero esto no es recomendable, porque hay eventos asociado a la modificación del storage cuando se emplea getItem o setItem</a:t>
            </a:r>
            <a:endParaRPr sz="190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5" name="Google Shape;265;p40"/>
          <p:cNvSpPr txBox="1"/>
          <p:nvPr/>
        </p:nvSpPr>
        <p:spPr>
          <a:xfrm>
            <a:off x="531975" y="2210225"/>
            <a:ext cx="8480700" cy="284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//Guarda una clave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.numeroPrueba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//Leer una clave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.numeroPrueba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5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clave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	 </a:t>
            </a: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//toString método reservado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[clave]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//No se guarda este </a:t>
            </a: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dato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1350300" y="0"/>
            <a:ext cx="6443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ACCESO TIPO OBJETO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7" name="Google Shape;26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2350" y="478207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/>
        </p:nvSpPr>
        <p:spPr>
          <a:xfrm>
            <a:off x="509025" y="884850"/>
            <a:ext cx="8446200" cy="15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posible</a:t>
            </a:r>
            <a:r>
              <a:rPr lang="en-GB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obtener todos los valores almacenados en  </a:t>
            </a:r>
            <a:r>
              <a:rPr lang="en-GB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</a:t>
            </a: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un bucle. Pero no podemos usar for...of porque no son objetos iterables, ni for...in porque obtenemos otras propiedades del objeto que no son valores almacenados. El bucle a emplear es for con el método </a:t>
            </a:r>
            <a:r>
              <a:rPr lang="en-GB" sz="1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41"/>
          <p:cNvSpPr txBox="1"/>
          <p:nvPr/>
        </p:nvSpPr>
        <p:spPr>
          <a:xfrm>
            <a:off x="825675" y="2661313"/>
            <a:ext cx="7812900" cy="214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//Ciclo para recorrer las claves almacenadas en el objeto localStorage</a:t>
            </a:r>
            <a:endParaRPr sz="13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clave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(i);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Clave: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clave);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Valor: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(clave));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p41"/>
          <p:cNvSpPr txBox="1"/>
          <p:nvPr/>
        </p:nvSpPr>
        <p:spPr>
          <a:xfrm>
            <a:off x="1350300" y="100450"/>
            <a:ext cx="6443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RECORRIENDO EL STORAGE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5" name="Google Shape;2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9400" y="43458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/>
        </p:nvSpPr>
        <p:spPr>
          <a:xfrm>
            <a:off x="646150" y="336225"/>
            <a:ext cx="7717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ELIMINAR DATOS DEL STORAGE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1" name="Google Shape;281;p42"/>
          <p:cNvSpPr txBox="1"/>
          <p:nvPr/>
        </p:nvSpPr>
        <p:spPr>
          <a:xfrm>
            <a:off x="930600" y="1124225"/>
            <a:ext cx="6945600" cy="15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odemos eliminar l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información almacenada en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Didact Gothic"/>
                <a:ea typeface="Didact Gothic"/>
                <a:cs typeface="Didact Gothic"/>
                <a:sym typeface="Didact Gothic"/>
              </a:rPr>
              <a:t>o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usando el método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removeItem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clear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Didact Gothic"/>
                <a:ea typeface="Didact Gothic"/>
                <a:cs typeface="Didact Gothic"/>
                <a:sym typeface="Didact Gothic"/>
              </a:rPr>
              <a:t>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2" name="Google Shape;282;p42"/>
          <p:cNvSpPr txBox="1"/>
          <p:nvPr/>
        </p:nvSpPr>
        <p:spPr>
          <a:xfrm>
            <a:off x="988375" y="2347376"/>
            <a:ext cx="7259100" cy="257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bienvenida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¡Hola Code!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esValido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removeItem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bienvenida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removeItem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esValido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clear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    </a:t>
            </a: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//elimina toda la información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clear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//elimina toda la información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3" name="Google Shape;28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700" y="474377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/>
        </p:nvSpPr>
        <p:spPr>
          <a:xfrm>
            <a:off x="615525" y="183150"/>
            <a:ext cx="7717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EJEMPLO APLICADO: 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ALMACENAR TABLA DE MULTIPLICAR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9" name="Google Shape;289;p43"/>
          <p:cNvSpPr txBox="1"/>
          <p:nvPr/>
        </p:nvSpPr>
        <p:spPr>
          <a:xfrm>
            <a:off x="71550" y="1457750"/>
            <a:ext cx="9000900" cy="290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multiplicar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i="1" lang="en-GB" sz="145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-GB" sz="145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45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45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guardarLocal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i="1" lang="en-GB" sz="145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clave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-GB" sz="145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-GB" sz="145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clave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-GB" sz="145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};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Solicitamos un valor al usuario</a:t>
            </a:r>
            <a:endParaRPr sz="115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ingresarNumero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Ingresar Numero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En cada repetición calculamos el número ingresado por el número de repetición (i)</a:t>
            </a:r>
            <a:endParaRPr sz="115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4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guardarLocal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(i,</a:t>
            </a:r>
            <a:r>
              <a:rPr lang="en-GB" sz="14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multiplicar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GB" sz="145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(ingresarNumero),i));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D93F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0" name="Google Shape;29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700" y="474377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/>
        </p:nvSpPr>
        <p:spPr>
          <a:xfrm>
            <a:off x="1453850" y="1843275"/>
            <a:ext cx="59022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¿DUDAS DEL ON-BOARDING?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7" name="Google Shape;107;p26"/>
          <p:cNvSpPr/>
          <p:nvPr/>
        </p:nvSpPr>
        <p:spPr>
          <a:xfrm>
            <a:off x="3436038" y="2829200"/>
            <a:ext cx="2271900" cy="567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sng" cap="none" strike="noStrike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r:id="rId4"/>
              </a:rPr>
              <a:t>MIRALO AQUI</a:t>
            </a:r>
            <a:endParaRPr b="0" i="0" sz="1800" u="none" cap="none" strike="noStrike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108" name="Google Shape;10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5950" y="1281238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/>
        </p:nvSpPr>
        <p:spPr>
          <a:xfrm>
            <a:off x="1572300" y="2077200"/>
            <a:ext cx="5999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¡VAMOS A PRACTICAR LO VISTO!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6" name="Google Shape;29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22814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GB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n-GB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/>
          <p:nvPr/>
        </p:nvSpPr>
        <p:spPr>
          <a:xfrm>
            <a:off x="1398000" y="16561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JSON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/>
        </p:nvSpPr>
        <p:spPr>
          <a:xfrm>
            <a:off x="646150" y="336225"/>
            <a:ext cx="7717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ALMACENAR OBJETOS EN STORAGE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3" name="Google Shape;313;p47"/>
          <p:cNvSpPr txBox="1"/>
          <p:nvPr/>
        </p:nvSpPr>
        <p:spPr>
          <a:xfrm>
            <a:off x="420975" y="1154850"/>
            <a:ext cx="8333400" cy="15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queremos almacenar la información de un objeto en un storage, hay que tener en cuenta que tanto la clave como el valor se almacenan en strings. Ante cualquier otro tipo a guardar, como un número o un objeto, se convierte a cadena de texto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automáticamente. </a:t>
            </a:r>
            <a:r>
              <a:rPr lang="en-GB" sz="1800">
                <a:solidFill>
                  <a:schemeClr val="dk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Entonces  al buscar almacenar un objeto, sin una transformación previa, guardamos [object Object], la conversión por defecto de objeto a string. Para guardar la información correctamente hay que transformar el objeto a </a:t>
            </a:r>
            <a:r>
              <a:rPr b="1" lang="en-GB" sz="1800">
                <a:solidFill>
                  <a:schemeClr val="dk1"/>
                </a:solidFill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JSON</a:t>
            </a:r>
            <a:r>
              <a:rPr lang="en-GB" sz="1800">
                <a:solidFill>
                  <a:schemeClr val="dk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4" name="Google Shape;314;p47"/>
          <p:cNvSpPr txBox="1"/>
          <p:nvPr/>
        </p:nvSpPr>
        <p:spPr>
          <a:xfrm>
            <a:off x="420975" y="3697250"/>
            <a:ext cx="8477100" cy="989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{ id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producto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Arroz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producto1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GB" sz="11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Se guarda [object Object]</a:t>
            </a:r>
            <a:endParaRPr sz="11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0629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15" name="Google Shape;31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2550" y="47467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 txBox="1"/>
          <p:nvPr/>
        </p:nvSpPr>
        <p:spPr>
          <a:xfrm>
            <a:off x="852150" y="2209325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21" name="Google Shape;321;p48"/>
          <p:cNvSpPr txBox="1"/>
          <p:nvPr/>
        </p:nvSpPr>
        <p:spPr>
          <a:xfrm>
            <a:off x="1990150" y="194350"/>
            <a:ext cx="530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¿QUÉ ES JSON?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2" name="Google Shape;322;p48"/>
          <p:cNvSpPr txBox="1"/>
          <p:nvPr/>
        </p:nvSpPr>
        <p:spPr>
          <a:xfrm>
            <a:off x="1130675" y="1106450"/>
            <a:ext cx="7257900" cy="3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JavaScript Object Notation (JSON) es un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formato basado en texto plano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, para representar datos estructurados con la sintaxis de objetos de JavaScript. Es comúnmente utilizado para enviar y almacenar datos en aplicaciones web.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23" name="Google Shape;32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/>
          <p:nvPr/>
        </p:nvSpPr>
        <p:spPr>
          <a:xfrm>
            <a:off x="852150" y="2209325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29" name="Google Shape;329;p49"/>
          <p:cNvSpPr txBox="1"/>
          <p:nvPr/>
        </p:nvSpPr>
        <p:spPr>
          <a:xfrm>
            <a:off x="1990150" y="194350"/>
            <a:ext cx="530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¿QUÉ ES JSON?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0" name="Google Shape;330;p49"/>
          <p:cNvSpPr txBox="1"/>
          <p:nvPr/>
        </p:nvSpPr>
        <p:spPr>
          <a:xfrm>
            <a:off x="1130675" y="1106450"/>
            <a:ext cx="7257900" cy="3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Aunque es muy parecido (casi similar) a la sintaxis de JavaScript, puede ser utilizado independientemente de JavaScript, y muchos entornos de programación poseen la capacidad de leer (convertir; parsear) y generar JSON.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JSON es un string con un formato específico</a:t>
            </a:r>
            <a:endParaRPr sz="20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1" name="Google Shape;33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0"/>
          <p:cNvSpPr txBox="1"/>
          <p:nvPr/>
        </p:nvSpPr>
        <p:spPr>
          <a:xfrm>
            <a:off x="646150" y="649575"/>
            <a:ext cx="7717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CONVERSIONES DE/HACIA JSON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7" name="Google Shape;337;p50"/>
          <p:cNvSpPr txBox="1"/>
          <p:nvPr/>
        </p:nvSpPr>
        <p:spPr>
          <a:xfrm>
            <a:off x="1253650" y="1541424"/>
            <a:ext cx="65025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Cuando sea necesario enviar un objeto Javascript al servidor o almacenarlo en storage, será necesario convertirlo a un JSON (una cadena) antes de ser enviado.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stringify():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acepta un objeto como parámetro, y devuelve la forma de texto JSON equivalente.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parse():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recibe un texto JSON como parámetro, y devuelve el objeto JavaScript correspondiente.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8" name="Google Shape;33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1"/>
          <p:cNvSpPr txBox="1"/>
          <p:nvPr/>
        </p:nvSpPr>
        <p:spPr>
          <a:xfrm>
            <a:off x="678450" y="165100"/>
            <a:ext cx="7717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STRINGIFY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4" name="Google Shape;344;p51"/>
          <p:cNvSpPr txBox="1"/>
          <p:nvPr/>
        </p:nvSpPr>
        <p:spPr>
          <a:xfrm>
            <a:off x="678450" y="1057300"/>
            <a:ext cx="77175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Con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JSON.stringify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podemos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transformar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un objeto JavaScript 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un string en formato JSON.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5" name="Google Shape;345;p51"/>
          <p:cNvSpPr txBox="1"/>
          <p:nvPr/>
        </p:nvSpPr>
        <p:spPr>
          <a:xfrm>
            <a:off x="1003275" y="1839925"/>
            <a:ext cx="7282800" cy="3150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{ id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producto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Arroz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enJSON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stringify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enJSON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{"id":2,"producto":"Arroz"}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object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enJSON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    </a:t>
            </a: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string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producto1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enJSON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Se guarda {"id":2,"producto":"Arroz"}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46" name="Google Shape;34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2"/>
          <p:cNvSpPr txBox="1"/>
          <p:nvPr/>
        </p:nvSpPr>
        <p:spPr>
          <a:xfrm>
            <a:off x="678450" y="84350"/>
            <a:ext cx="7717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PARSE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2" name="Google Shape;352;p52"/>
          <p:cNvSpPr txBox="1"/>
          <p:nvPr/>
        </p:nvSpPr>
        <p:spPr>
          <a:xfrm>
            <a:off x="678450" y="782750"/>
            <a:ext cx="77175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Con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JSON.parse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podemos transformar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string en formato JSON 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objeto JavaScript.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3" name="Google Shape;353;p52"/>
          <p:cNvSpPr txBox="1"/>
          <p:nvPr/>
        </p:nvSpPr>
        <p:spPr>
          <a:xfrm>
            <a:off x="427900" y="1605800"/>
            <a:ext cx="8215800" cy="3448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enJSON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{"id":2,"producto":"Arroz"}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parse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enJSON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enJSON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     </a:t>
            </a: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string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object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.producto); </a:t>
            </a: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Arroz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producto2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parse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producto1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producto2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.id);  </a:t>
            </a: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2    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54" name="Google Shape;35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9400" y="477235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3"/>
          <p:cNvSpPr txBox="1"/>
          <p:nvPr/>
        </p:nvSpPr>
        <p:spPr>
          <a:xfrm>
            <a:off x="678450" y="84350"/>
            <a:ext cx="7717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900">
                <a:latin typeface="Anton"/>
                <a:ea typeface="Anton"/>
                <a:cs typeface="Anton"/>
                <a:sym typeface="Anton"/>
              </a:rPr>
              <a:t>EJEMPLO APLICADO: ALMACENAR </a:t>
            </a:r>
            <a:r>
              <a:rPr i="1" lang="en-GB" sz="2900">
                <a:latin typeface="Anton"/>
                <a:ea typeface="Anton"/>
                <a:cs typeface="Anton"/>
                <a:sym typeface="Anton"/>
              </a:rPr>
              <a:t>ARRAY</a:t>
            </a:r>
            <a:r>
              <a:rPr i="1" lang="en-GB" sz="2900">
                <a:latin typeface="Anton"/>
                <a:ea typeface="Anton"/>
                <a:cs typeface="Anton"/>
                <a:sym typeface="Anton"/>
              </a:rPr>
              <a:t> DE OBJETOS</a:t>
            </a:r>
            <a:endParaRPr i="1" sz="29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0" name="Google Shape;360;p53"/>
          <p:cNvSpPr txBox="1"/>
          <p:nvPr/>
        </p:nvSpPr>
        <p:spPr>
          <a:xfrm>
            <a:off x="80750" y="806400"/>
            <a:ext cx="8979000" cy="4207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productos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[{ id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 producto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Arroz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precio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125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{  id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 producto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Fideo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precio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70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{  id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 producto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Pan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, precio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{  id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 producto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Flan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, precio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}];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guardarLocal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i="1" lang="en-GB" sz="145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clave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-GB" sz="145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-GB" sz="145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clave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-GB" sz="145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};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GB" sz="145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Almacenar</a:t>
            </a:r>
            <a:r>
              <a:rPr lang="en-GB" sz="145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producto por producto</a:t>
            </a:r>
            <a:endParaRPr sz="145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productos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4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guardarLocal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.id,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stringify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o almacenar array completo</a:t>
            </a:r>
            <a:endParaRPr sz="145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guardarLocal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listaProductos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stringify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productos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61" name="Google Shape;36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4000" y="48128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2022750" y="2009038"/>
            <a:ext cx="5035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STORAGE Y JSON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1631850" y="1643300"/>
            <a:ext cx="5880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0</a:t>
            </a:r>
            <a:r>
              <a:rPr b="1"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b="0" i="0" lang="en-GB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JAVASCRIPT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4"/>
          <p:cNvSpPr txBox="1"/>
          <p:nvPr/>
        </p:nvSpPr>
        <p:spPr>
          <a:xfrm>
            <a:off x="678450" y="84350"/>
            <a:ext cx="7717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900">
                <a:latin typeface="Anton"/>
                <a:ea typeface="Anton"/>
                <a:cs typeface="Anton"/>
                <a:sym typeface="Anton"/>
              </a:rPr>
              <a:t>EJEMPLO APLICADO: OBTENER ARRAY ALMACENADO</a:t>
            </a:r>
            <a:endParaRPr i="1" sz="29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7" name="Google Shape;367;p54"/>
          <p:cNvSpPr txBox="1"/>
          <p:nvPr/>
        </p:nvSpPr>
        <p:spPr>
          <a:xfrm>
            <a:off x="80750" y="806400"/>
            <a:ext cx="8979000" cy="4207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-GB" sz="105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-GB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.nombre  </a:t>
            </a: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05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.producto.</a:t>
            </a:r>
            <a:r>
              <a:rPr lang="en-GB" sz="10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toUpperCase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-GB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.precio  </a:t>
            </a: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parseFloat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-GB" sz="105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.precio);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sumaIva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-GB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.precio </a:t>
            </a: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.precio </a:t>
            </a: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1.21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//Obtenemos el listado de productos almacenado</a:t>
            </a:r>
            <a:endParaRPr sz="105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almacenados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parse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0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listaProductos</a:t>
            </a:r>
            <a:r>
              <a:rPr lang="en-GB" sz="10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productos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[];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//Iteramos almacenados con for...of para </a:t>
            </a:r>
            <a:r>
              <a:rPr lang="en-GB" sz="105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transformar</a:t>
            </a:r>
            <a:r>
              <a:rPr lang="en-GB" sz="105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todos sus objetos a tipo producto.</a:t>
            </a:r>
            <a:endParaRPr sz="105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objeto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almacenados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productos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objeto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//Ahora tenemos objetos productos y podemos usar sus métodos</a:t>
            </a:r>
            <a:endParaRPr sz="105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productos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sumaIva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68" name="Google Shape;36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4000" y="48128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5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LO VISTO!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74" name="Google Shape;37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22814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/>
        </p:nvSpPr>
        <p:spPr>
          <a:xfrm>
            <a:off x="586761" y="302428"/>
            <a:ext cx="6334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9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JSON</a:t>
            </a:r>
            <a:endParaRPr i="1" sz="29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Otros puntos a tener en cuenta</a:t>
            </a:r>
            <a:endParaRPr sz="2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1" name="Google Shape;381;p56"/>
          <p:cNvSpPr txBox="1"/>
          <p:nvPr/>
        </p:nvSpPr>
        <p:spPr>
          <a:xfrm>
            <a:off x="843450" y="1488011"/>
            <a:ext cx="7457100" cy="3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Las datos en formato JSON se pueden almacenar en archivos externos .json. Exemplo: datos.json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JSON es sólo un formato de datos — contiene sólo propiedades, no métodos.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coma o dos puntos mal ubicados pueden producir que un archivo JSON no funcione. Se debe ser cuidadoso para validar cualquier dato que se quiera utilizar. </a:t>
            </a:r>
            <a:r>
              <a:rPr lang="en-GB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https://jsonformatter.curiousconcept.com/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diferencia del código JavaScript en que las propiedades del objeto pueden no estar entre comillas, en JSON sólo las cadenas entre comillas pueden ser utilizadas como propiedades.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82" name="Google Shape;38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7"/>
          <p:cNvSpPr txBox="1"/>
          <p:nvPr/>
        </p:nvSpPr>
        <p:spPr>
          <a:xfrm>
            <a:off x="809550" y="2556000"/>
            <a:ext cx="75249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EJERCITAR JSON Y STORAGE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Realiza un algoritmo que almacene información en Storage y guarde un array de objetos en formato JSON.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88" name="Google Shape;38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8"/>
          <p:cNvSpPr txBox="1"/>
          <p:nvPr/>
        </p:nvSpPr>
        <p:spPr>
          <a:xfrm>
            <a:off x="2183550" y="4338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¡A PRACTICAR!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95" name="Google Shape;395;p58"/>
          <p:cNvSpPr txBox="1"/>
          <p:nvPr/>
        </p:nvSpPr>
        <p:spPr>
          <a:xfrm>
            <a:off x="938100" y="23752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Deberá cumplir los siguientes requisitos: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-"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Almacenar en Storage información ingresada por el usuario. Puede ser un texto, números, o combinación. Luego mostrarla mediante alert o console.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-"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Declarar un array de objetos (literales, con funciòn constructora o con clases) y almacenar el array en formato JSON en el storage.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Cuentas con 40 minutos para hacer la actividad.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96" name="Google Shape;396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9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403" name="Google Shape;403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63" y="433050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60"/>
          <p:cNvSpPr txBox="1"/>
          <p:nvPr/>
        </p:nvSpPr>
        <p:spPr>
          <a:xfrm>
            <a:off x="999025" y="1705225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GB" sz="3000" u="none" cap="none" strike="noStrike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¡PARA PENSAR!</a:t>
            </a:r>
            <a:endParaRPr b="0" i="1" sz="30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¿Te gustaría comprobar tus conocimientos de la clase?</a:t>
            </a:r>
            <a:endParaRPr b="0" i="1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 compartimos a través del chat de zoom</a:t>
            </a:r>
            <a:endParaRPr b="0" i="0" sz="1600" u="sng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el enlace a un breve quiz de tarea.</a:t>
            </a:r>
            <a:endParaRPr b="0" i="0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el profesor: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Acceder a la carpeta “Quizzes” de la camada 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Ingresar al formulario de la clase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Pulsar el botón “Invitar” 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Copiar el enlace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Compartir el enlace a los alumnos a través del chat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1"/>
          <p:cNvSpPr txBox="1"/>
          <p:nvPr/>
        </p:nvSpPr>
        <p:spPr>
          <a:xfrm>
            <a:off x="1000475" y="1582900"/>
            <a:ext cx="6529200" cy="3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600" lvl="0" marL="189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LocalStorage, sessionStorage | </a:t>
            </a:r>
            <a:b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1" i="1" lang="en-GB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1" lang="en-GB" sz="16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Javascript.info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1600" lvl="0" marL="1890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JSON | </a:t>
            </a:r>
            <a:b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1" i="1" lang="en-GB" sz="16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GitBooks. El formato JSON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sz="16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JSON Formatter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sz="16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Generador JSON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1600" lvl="0" marL="1890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Documentación | </a:t>
            </a:r>
            <a:b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1" i="1" lang="en-GB" sz="16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Documentación localStorage</a:t>
            </a:r>
            <a:endParaRPr sz="1200"/>
          </a:p>
          <a:p>
            <a:pPr indent="457200" lvl="0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sz="16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Documentación sessioStorage</a:t>
            </a:r>
            <a:endParaRPr sz="1200"/>
          </a:p>
          <a:p>
            <a:pPr indent="457200" lvl="0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sz="16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Documentación JSON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5" name="Google Shape;415;p6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6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411525" y="1277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61"/>
          <p:cNvSpPr/>
          <p:nvPr/>
        </p:nvSpPr>
        <p:spPr>
          <a:xfrm>
            <a:off x="1145200" y="364125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61"/>
          <p:cNvSpPr txBox="1"/>
          <p:nvPr/>
        </p:nvSpPr>
        <p:spPr>
          <a:xfrm>
            <a:off x="2455275" y="432225"/>
            <a:ext cx="5892000" cy="9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RECURSOS: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19" name="Google Shape;419;p6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08034" y="593440"/>
            <a:ext cx="545131" cy="545131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61"/>
          <p:cNvSpPr txBox="1"/>
          <p:nvPr/>
        </p:nvSpPr>
        <p:spPr>
          <a:xfrm>
            <a:off x="882725" y="4795013"/>
            <a:ext cx="6764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Disponible en </a:t>
            </a:r>
            <a:r>
              <a:rPr lang="en-GB" u="sng">
                <a:solidFill>
                  <a:schemeClr val="hlink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13"/>
              </a:rPr>
              <a:t>nuestro repositorio</a:t>
            </a: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n-GB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26" name="Google Shape;426;p62"/>
          <p:cNvSpPr txBox="1"/>
          <p:nvPr/>
        </p:nvSpPr>
        <p:spPr>
          <a:xfrm>
            <a:off x="2180400" y="2623175"/>
            <a:ext cx="478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Objeto Storage: localStorage y sessionStorage.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JSON: concepto y uso en JS.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3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432" name="Google Shape;432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/>
        </p:nvSpPr>
        <p:spPr>
          <a:xfrm>
            <a:off x="3979775" y="11347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Comprender la utilidad de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localStorage y sessionStorage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Comprender el alcance del formato JSON, y entender en qué situaciones es necesaria su utilización.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21" name="Google Shape;12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GB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3" name="Google Shape;12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4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38" name="Google Shape;438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/>
        </p:nvSpPr>
        <p:spPr>
          <a:xfrm>
            <a:off x="483500" y="1009175"/>
            <a:ext cx="39807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Operar: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programación, cuando hablamos de operar sobre las variables, nos referimos a utilizarlas en funciones, métodos, o a lo largo del código. Consiste en desarrollar los algoritmos a partir, y en función del valor de estas variables. 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Propiedad length: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nos permite saber el largo de una cadena String, es decir, cuántos caracteres tiene.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Método replace ():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permite reemplazar un carácter o grupo de caracteres por otros.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Método trim ():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permite quitar los espacios ubicados al principio y al final de la cadena.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una variable que almacena una lista de elementos. Puede ser una lista de números, una lista de números y palabras o hasta una lista de listas.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9" name="Google Shape;129;p29"/>
          <p:cNvSpPr txBox="1"/>
          <p:nvPr/>
        </p:nvSpPr>
        <p:spPr>
          <a:xfrm>
            <a:off x="196487" y="-23325"/>
            <a:ext cx="8423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GLOSARIO: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n-GB" sz="2000">
                <a:latin typeface="Anton"/>
                <a:ea typeface="Anton"/>
                <a:cs typeface="Anton"/>
                <a:sym typeface="Anton"/>
              </a:rPr>
              <a:t>Clase 6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0" name="Google Shape;13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9"/>
          <p:cNvSpPr txBox="1"/>
          <p:nvPr/>
        </p:nvSpPr>
        <p:spPr>
          <a:xfrm>
            <a:off x="4572000" y="13901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2" name="Google Shape;132;p29"/>
          <p:cNvSpPr txBox="1"/>
          <p:nvPr/>
        </p:nvSpPr>
        <p:spPr>
          <a:xfrm>
            <a:off x="4572000" y="10091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Método slice: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devuelve una copia de una parte del array dentro de un nuevo array, empezando por inicio hasta fin (fin no incluido). El array original no se modificará.</a:t>
            </a:r>
            <a:endParaRPr b="1" sz="12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Método toString: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convierte un Array a un String, compuesto por cada uno de los elementos del Array separados por comas.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Método push: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utiliza para sumar un elemento a un Array ya existente.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Método join: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permite juntar todos los elementos de un Array en una cadena String.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Método concat: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combinar dos arrays en un único array resultante.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8" name="Google Shape;13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i="1" lang="en-GB" sz="2000">
                <a:latin typeface="Anton"/>
                <a:ea typeface="Anton"/>
                <a:cs typeface="Anton"/>
                <a:sym typeface="Anton"/>
              </a:rPr>
              <a:t>MAPA DE CONCEPTOS CLASE 7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4" name="Google Shape;14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1"/>
          <p:cNvSpPr/>
          <p:nvPr/>
        </p:nvSpPr>
        <p:spPr>
          <a:xfrm>
            <a:off x="2735900" y="1115200"/>
            <a:ext cx="1548600" cy="5469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3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Storage o almacenamiento</a:t>
            </a:r>
            <a:endParaRPr b="1" i="0" sz="13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7" name="Google Shape;147;p31"/>
          <p:cNvCxnSpPr/>
          <p:nvPr/>
        </p:nvCxnSpPr>
        <p:spPr>
          <a:xfrm>
            <a:off x="2071400" y="1470675"/>
            <a:ext cx="66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48" name="Google Shape;148;p31"/>
          <p:cNvCxnSpPr/>
          <p:nvPr/>
        </p:nvCxnSpPr>
        <p:spPr>
          <a:xfrm>
            <a:off x="1344950" y="1755378"/>
            <a:ext cx="0" cy="4461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49" name="Google Shape;149;p31"/>
          <p:cNvCxnSpPr/>
          <p:nvPr/>
        </p:nvCxnSpPr>
        <p:spPr>
          <a:xfrm>
            <a:off x="4284500" y="1443950"/>
            <a:ext cx="958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50" name="Google Shape;150;p31"/>
          <p:cNvSpPr/>
          <p:nvPr/>
        </p:nvSpPr>
        <p:spPr>
          <a:xfrm>
            <a:off x="5242825" y="1278650"/>
            <a:ext cx="15486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Concepto</a:t>
            </a:r>
            <a:endParaRPr b="1" sz="13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31"/>
          <p:cNvSpPr/>
          <p:nvPr/>
        </p:nvSpPr>
        <p:spPr>
          <a:xfrm>
            <a:off x="618500" y="1152978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Session storage</a:t>
            </a:r>
            <a:endParaRPr b="1" i="0" sz="13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2" name="Google Shape;152;p31"/>
          <p:cNvCxnSpPr/>
          <p:nvPr/>
        </p:nvCxnSpPr>
        <p:spPr>
          <a:xfrm>
            <a:off x="4284500" y="1443950"/>
            <a:ext cx="958200" cy="430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53" name="Google Shape;153;p31"/>
          <p:cNvSpPr/>
          <p:nvPr/>
        </p:nvSpPr>
        <p:spPr>
          <a:xfrm>
            <a:off x="5242825" y="1711500"/>
            <a:ext cx="15486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Tipos</a:t>
            </a:r>
            <a:endParaRPr b="1" sz="13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p31"/>
          <p:cNvSpPr/>
          <p:nvPr/>
        </p:nvSpPr>
        <p:spPr>
          <a:xfrm>
            <a:off x="2735900" y="2337375"/>
            <a:ext cx="16341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y para qué? </a:t>
            </a:r>
            <a:endParaRPr b="1" sz="13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5" name="Google Shape;155;p31"/>
          <p:cNvCxnSpPr/>
          <p:nvPr/>
        </p:nvCxnSpPr>
        <p:spPr>
          <a:xfrm>
            <a:off x="2071400" y="2502663"/>
            <a:ext cx="66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56" name="Google Shape;156;p31"/>
          <p:cNvCxnSpPr/>
          <p:nvPr/>
        </p:nvCxnSpPr>
        <p:spPr>
          <a:xfrm>
            <a:off x="1777575" y="2502675"/>
            <a:ext cx="958200" cy="430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57" name="Google Shape;157;p31"/>
          <p:cNvSpPr/>
          <p:nvPr/>
        </p:nvSpPr>
        <p:spPr>
          <a:xfrm>
            <a:off x="2735900" y="2770225"/>
            <a:ext cx="16341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Conversiones</a:t>
            </a:r>
            <a:endParaRPr b="1" sz="13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31"/>
          <p:cNvSpPr/>
          <p:nvPr/>
        </p:nvSpPr>
        <p:spPr>
          <a:xfrm>
            <a:off x="618500" y="2201475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JSON</a:t>
            </a:r>
            <a:endParaRPr b="1" sz="13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/>
          <p:nvPr/>
        </p:nvSpPr>
        <p:spPr>
          <a:xfrm>
            <a:off x="3571050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2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2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" name="Google Shape;167;p32"/>
          <p:cNvSpPr txBox="1"/>
          <p:nvPr/>
        </p:nvSpPr>
        <p:spPr>
          <a:xfrm>
            <a:off x="3761125" y="1758000"/>
            <a:ext cx="2023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Storage y JSON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8" name="Google Shape;168;p32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32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32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32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2" name="Google Shape;17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2"/>
          <p:cNvSpPr/>
          <p:nvPr/>
        </p:nvSpPr>
        <p:spPr>
          <a:xfrm>
            <a:off x="120890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2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2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32"/>
          <p:cNvSpPr txBox="1"/>
          <p:nvPr/>
        </p:nvSpPr>
        <p:spPr>
          <a:xfrm>
            <a:off x="1377625" y="1758000"/>
            <a:ext cx="2023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Arrays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7" name="Google Shape;177;p32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32"/>
          <p:cNvCxnSpPr/>
          <p:nvPr/>
        </p:nvCxnSpPr>
        <p:spPr>
          <a:xfrm>
            <a:off x="1377600" y="28780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32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32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1" name="Google Shape;18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2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2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6144625" y="1758000"/>
            <a:ext cx="2023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6" name="Google Shape;186;p32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32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p32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32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0" name="Google Shape;19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2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2" name="Google Shape;192;p32"/>
          <p:cNvSpPr txBox="1"/>
          <p:nvPr/>
        </p:nvSpPr>
        <p:spPr>
          <a:xfrm>
            <a:off x="1770750" y="2520400"/>
            <a:ext cx="1316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EJEMPLOS EN VIVO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3" name="Google Shape;193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9553" y="2472650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2"/>
          <p:cNvSpPr txBox="1"/>
          <p:nvPr/>
        </p:nvSpPr>
        <p:spPr>
          <a:xfrm>
            <a:off x="1765788" y="3352288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GB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INCORPORAR ARRAYS</a:t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5" name="Google Shape;195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70188" y="3467025"/>
            <a:ext cx="307150" cy="3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84000" y="2947700"/>
            <a:ext cx="306000" cy="3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2"/>
          <p:cNvSpPr txBox="1"/>
          <p:nvPr/>
        </p:nvSpPr>
        <p:spPr>
          <a:xfrm>
            <a:off x="1802548" y="3035150"/>
            <a:ext cx="1316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GB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CREAR UN ALGORITMO CON ARRAYS</a:t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32"/>
          <p:cNvSpPr txBox="1"/>
          <p:nvPr/>
        </p:nvSpPr>
        <p:spPr>
          <a:xfrm>
            <a:off x="4056750" y="2520400"/>
            <a:ext cx="1316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EJEMPLOS EN VIVO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9" name="Google Shape;199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35553" y="2472650"/>
            <a:ext cx="365625" cy="3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16325" y="2968737"/>
            <a:ext cx="306000" cy="3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2"/>
          <p:cNvSpPr txBox="1"/>
          <p:nvPr/>
        </p:nvSpPr>
        <p:spPr>
          <a:xfrm>
            <a:off x="4134873" y="3056188"/>
            <a:ext cx="1316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GB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EJERCITAR JSON Y STORAGE</a:t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Google Shape;202;p32"/>
          <p:cNvSpPr txBox="1"/>
          <p:nvPr/>
        </p:nvSpPr>
        <p:spPr>
          <a:xfrm>
            <a:off x="6647550" y="2520400"/>
            <a:ext cx="1316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GB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EJEMPLOS EN VIVO</a:t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6353" y="2472650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 txBox="1"/>
          <p:nvPr/>
        </p:nvSpPr>
        <p:spPr>
          <a:xfrm>
            <a:off x="6688913" y="337332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p32"/>
          <p:cNvSpPr txBox="1"/>
          <p:nvPr/>
        </p:nvSpPr>
        <p:spPr>
          <a:xfrm>
            <a:off x="6642588" y="2895088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GB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INTERACTUAR CON HTML</a:t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6" name="Google Shape;206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46988" y="3009825"/>
            <a:ext cx="307150" cy="3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/>
        </p:nvSpPr>
        <p:spPr>
          <a:xfrm>
            <a:off x="809550" y="1679275"/>
            <a:ext cx="75249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HERRAMIENTAS DE LA CLASE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1500">
                <a:latin typeface="Helvetica Neue"/>
                <a:ea typeface="Helvetica Neue"/>
                <a:cs typeface="Helvetica Neue"/>
                <a:sym typeface="Helvetica Neue"/>
              </a:rPr>
              <a:t>Les compartimos algunos recursos para acompañar la clase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2" name="Google Shape;21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8400" y="4727300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38" y="492750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3"/>
          <p:cNvSpPr txBox="1"/>
          <p:nvPr/>
        </p:nvSpPr>
        <p:spPr>
          <a:xfrm>
            <a:off x="2668050" y="2927625"/>
            <a:ext cx="38079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Guión de clase Nº 7  </a:t>
            </a:r>
            <a:r>
              <a:rPr lang="en-GB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aquí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Quizz de clase Nº 7 </a:t>
            </a:r>
            <a:r>
              <a:rPr lang="en-GB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6"/>
              </a:rPr>
              <a:t>aquí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Booklet de Javascript </a:t>
            </a:r>
            <a:r>
              <a:rPr lang="en-GB" sz="1800" u="sng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aquí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FAQs de Javascript </a:t>
            </a:r>
            <a:r>
              <a:rPr lang="en-GB" sz="1800" u="sng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aquí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