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y="5143500" cx="9144000"/>
  <p:notesSz cx="6858000" cy="9144000"/>
  <p:embeddedFontLst>
    <p:embeddedFont>
      <p:font typeface="Anton"/>
      <p:regular r:id="rId57"/>
    </p:embeddedFont>
    <p:embeddedFont>
      <p:font typeface="Lato"/>
      <p:regular r:id="rId58"/>
      <p:bold r:id="rId59"/>
      <p:italic r:id="rId60"/>
      <p:boldItalic r:id="rId61"/>
    </p:embeddedFont>
    <p:embeddedFont>
      <p:font typeface="Lato Light"/>
      <p:regular r:id="rId62"/>
      <p:bold r:id="rId63"/>
      <p:italic r:id="rId64"/>
      <p:boldItalic r:id="rId65"/>
    </p:embeddedFont>
    <p:embeddedFont>
      <p:font typeface="Didact Gothic"/>
      <p:regular r:id="rId66"/>
    </p:embeddedFont>
    <p:embeddedFont>
      <p:font typeface="Helvetica Neue"/>
      <p:regular r:id="rId67"/>
      <p:bold r:id="rId68"/>
      <p:italic r:id="rId69"/>
      <p:boldItalic r:id="rId70"/>
    </p:embeddedFont>
    <p:embeddedFont>
      <p:font typeface="Helvetica Neue Ligh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BADF44-9F41-4622-BA5B-9EAFBB3175B5}">
  <a:tblStyle styleId="{4DBADF44-9F41-4622-BA5B-9EAFBB3175B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font" Target="fonts/HelveticaNeueLight-italic.fntdata"/><Relationship Id="rId72" Type="http://schemas.openxmlformats.org/officeDocument/2006/relationships/font" Target="fonts/HelveticaNeueLight-bold.fntdata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74" Type="http://schemas.openxmlformats.org/officeDocument/2006/relationships/font" Target="fonts/HelveticaNeueLight-boldItalic.fntdata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71" Type="http://schemas.openxmlformats.org/officeDocument/2006/relationships/font" Target="fonts/HelveticaNeueLight-regular.fntdata"/><Relationship Id="rId70" Type="http://schemas.openxmlformats.org/officeDocument/2006/relationships/font" Target="fonts/HelveticaNeue-boldItalic.fntdata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LatoLight-regular.fntdata"/><Relationship Id="rId61" Type="http://schemas.openxmlformats.org/officeDocument/2006/relationships/font" Target="fonts/Lato-boldItalic.fntdata"/><Relationship Id="rId20" Type="http://schemas.openxmlformats.org/officeDocument/2006/relationships/slide" Target="slides/slide12.xml"/><Relationship Id="rId64" Type="http://schemas.openxmlformats.org/officeDocument/2006/relationships/font" Target="fonts/LatoLight-italic.fntdata"/><Relationship Id="rId63" Type="http://schemas.openxmlformats.org/officeDocument/2006/relationships/font" Target="fonts/LatoLight-bold.fntdata"/><Relationship Id="rId22" Type="http://schemas.openxmlformats.org/officeDocument/2006/relationships/slide" Target="slides/slide14.xml"/><Relationship Id="rId66" Type="http://schemas.openxmlformats.org/officeDocument/2006/relationships/font" Target="fonts/DidactGothic-regular.fntdata"/><Relationship Id="rId21" Type="http://schemas.openxmlformats.org/officeDocument/2006/relationships/slide" Target="slides/slide13.xml"/><Relationship Id="rId65" Type="http://schemas.openxmlformats.org/officeDocument/2006/relationships/font" Target="fonts/LatoLight-boldItalic.fntdata"/><Relationship Id="rId24" Type="http://schemas.openxmlformats.org/officeDocument/2006/relationships/slide" Target="slides/slide16.xml"/><Relationship Id="rId68" Type="http://schemas.openxmlformats.org/officeDocument/2006/relationships/font" Target="fonts/HelveticaNeue-bold.fntdata"/><Relationship Id="rId23" Type="http://schemas.openxmlformats.org/officeDocument/2006/relationships/slide" Target="slides/slide15.xml"/><Relationship Id="rId67" Type="http://schemas.openxmlformats.org/officeDocument/2006/relationships/font" Target="fonts/HelveticaNeue-regular.fntdata"/><Relationship Id="rId60" Type="http://schemas.openxmlformats.org/officeDocument/2006/relationships/font" Target="fonts/Lato-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font" Target="fonts/HelveticaNeue-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Anton-regular.fntdata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font" Target="fonts/Lato-bold.fntdata"/><Relationship Id="rId14" Type="http://schemas.openxmlformats.org/officeDocument/2006/relationships/slide" Target="slides/slide6.xml"/><Relationship Id="rId58" Type="http://schemas.openxmlformats.org/officeDocument/2006/relationships/font" Target="fonts/Lato-regular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9ca8472d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9ca8472d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9ca8472d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b9ca8472d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9ca8472d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9ca8472d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9ca8472d5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9ca8472d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9ca8472d5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9ca8472d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9ca8472d5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9ca8472d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9ca8472d5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9ca8472d5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9ca8472d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9ca8472d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9ca8472d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9ca8472d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9ca8472d5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9ca8472d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9ca8472d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b9ca8472d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Mostrar lo explicado con el editor de texto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9ca8472d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b9ca8472d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9ca8472d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b9ca8472d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9ca8472d5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9ca8472d5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9ca8472d5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9ca8472d5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9ca8472d5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9ca8472d5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9ca8472d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9ca8472d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9ca8472d5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9ca8472d5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9ca8472d5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b9ca8472d5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Mostrar lo explicado con el editor de texto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9ca8472d5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b9ca8472d5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0682dd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f0682dd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ca8472d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b9ca8472d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ca8472d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b9ca8472d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9ca8472d5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9ca8472d5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9ca8472d5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b9ca8472d5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9ca8472d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9ca8472d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9ca8472d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9ca8472d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9ca8472d5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b9ca8472d5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9ca8472d5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b9ca8472d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9ca8472d5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9ca8472d5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ca8472d5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ca8472d5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9ca8472d5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b9ca8472d5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Mostrar lo explicado con el editor de texto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b9ca8472d5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b9ca8472d5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ca8472d5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b9ca8472d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9ca8472d5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b9ca8472d5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bca5cc2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bca5cc2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400">
                <a:solidFill>
                  <a:schemeClr val="dk1"/>
                </a:solidFill>
              </a:rPr>
              <a:t>Duración estimada:</a:t>
            </a:r>
            <a:r>
              <a:rPr lang="es-419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400">
                <a:solidFill>
                  <a:schemeClr val="dk1"/>
                </a:solidFill>
              </a:rPr>
              <a:t>Formato: </a:t>
            </a:r>
            <a:r>
              <a:rPr lang="es-419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s-419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9ca8472d5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b9ca8472d5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83b07a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d83b07a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83b07a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d83b07a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ca5cc2f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ca5cc2f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b9ca8472d5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b9ca8472d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9ca8472d5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b9ca8472d5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cb4097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bcb4097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9ca8472d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b9ca8472d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9ca8472d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b9ca8472d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9ca8472d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b9ca8472d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Sugerencia</a:t>
            </a:r>
            <a:r>
              <a:rPr lang="es-419"/>
              <a:t>: </a:t>
            </a:r>
            <a:br>
              <a:rPr lang="es-419"/>
            </a:br>
            <a:r>
              <a:rPr lang="es-419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9ca8472d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b9ca8472d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419"/>
              <a:t>Recurso: Cronograma del curso</a:t>
            </a:r>
            <a:br>
              <a:rPr lang="es-419"/>
            </a:br>
            <a:r>
              <a:rPr lang="es-419"/>
              <a:t>- Se muestra al</a:t>
            </a:r>
            <a:r>
              <a:rPr b="1" lang="es-419"/>
              <a:t> inicio</a:t>
            </a:r>
            <a:r>
              <a:rPr lang="es-419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- Tiene un aspecto similar a un </a:t>
            </a:r>
            <a:r>
              <a:rPr b="1" lang="es-419"/>
              <a:t>calendario.</a:t>
            </a:r>
            <a:br>
              <a:rPr lang="es-419"/>
            </a:br>
            <a:r>
              <a:rPr lang="es-419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- Guía rápida tanto para docentes, como para estudiantes.</a:t>
            </a:r>
            <a:br>
              <a:rPr lang="es-419"/>
            </a:br>
            <a:r>
              <a:rPr lang="es-419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s-419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ec2d4dca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eec2d4d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hyperlink" Target="http://software.hixie.ch/utilities/js/live-dom-viewe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hyperlink" Target="https://chrome.google.com/webstore/detail/dom-node-tree-viewer/jbplakkefflidgnjhckoahendgekokf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s.google.com/web/tools/chrome-devtools/inspect-styles/edit-dom?hl=es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s/docs/Web/API/Document" TargetMode="External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2.png"/><Relationship Id="rId4" Type="http://schemas.openxmlformats.org/officeDocument/2006/relationships/image" Target="../media/image35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png"/><Relationship Id="rId4" Type="http://schemas.openxmlformats.org/officeDocument/2006/relationships/hyperlink" Target="https://plataforma.coderhouse.com/continua-tu-carrera?utm_campaign=upselling&amp;utm_medium=sidebar&amp;utm_source=platfor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es.javascript.info/dom-nodes" TargetMode="External"/><Relationship Id="rId4" Type="http://schemas.openxmlformats.org/officeDocument/2006/relationships/hyperlink" Target="https://es.javascript.info/dom-navigation" TargetMode="External"/><Relationship Id="rId10" Type="http://schemas.openxmlformats.org/officeDocument/2006/relationships/hyperlink" Target="https://www.notion.so/coderhouse/Repositorio-de-Contenidos-ba8d3057a1e34049944ee4ba3a575999" TargetMode="External"/><Relationship Id="rId9" Type="http://schemas.openxmlformats.org/officeDocument/2006/relationships/image" Target="../media/image41.png"/><Relationship Id="rId5" Type="http://schemas.openxmlformats.org/officeDocument/2006/relationships/hyperlink" Target="https://es.javascript.info/basic-dom-node-properties" TargetMode="External"/><Relationship Id="rId6" Type="http://schemas.openxmlformats.org/officeDocument/2006/relationships/hyperlink" Target="https://developer.mozilla.org/es/docs/Referencia_DOM_de_Gecko/Introducci%C3%B3n" TargetMode="External"/><Relationship Id="rId7" Type="http://schemas.openxmlformats.org/officeDocument/2006/relationships/image" Target="../media/image37.png"/><Relationship Id="rId8" Type="http://schemas.openxmlformats.org/officeDocument/2006/relationships/image" Target="../media/image3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s://docs.google.com/document/d/1yjJvuPl_GHwVKkwsVWkiRKxGchhkBFHv/edit?usp=sharing&amp;ouid=118038072515497498973&amp;rtpof=true&amp;sd=true" TargetMode="External"/><Relationship Id="rId6" Type="http://schemas.openxmlformats.org/officeDocument/2006/relationships/hyperlink" Target="https://forms.gle/SN1yLeHtRsXssidk7" TargetMode="External"/><Relationship Id="rId7" Type="http://schemas.openxmlformats.org/officeDocument/2006/relationships/hyperlink" Target="https://drive.google.com/drive/folders/1jIH9-1B7r39bzu1td2P1Nc1a-eDInnzD?usp=sharing" TargetMode="External"/><Relationship Id="rId8" Type="http://schemas.openxmlformats.org/officeDocument/2006/relationships/hyperlink" Target="https://docs.google.com/document/d/1aJ5X0ZnK_auCcBxw2rP-QxiyzDMJosejr6Otx3jThz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DOM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/>
        </p:nvSpPr>
        <p:spPr>
          <a:xfrm>
            <a:off x="5087850" y="1043200"/>
            <a:ext cx="41202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Modelo de Objetos del Documento </a:t>
            </a:r>
            <a:r>
              <a:rPr lang="es-419" sz="19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(DOM) e</a:t>
            </a:r>
            <a:r>
              <a:rPr lang="es-419" sz="19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 una estructura de objetos generada por el navegador, la cual representa la página HTML actual.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JavaScript la empleamos para acceder y modificar de forma dinámica elementos de la interfaz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decir que, por ejemplo, desde JS podemos modificar el texto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contenido </a:t>
            </a: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una etiqueta &lt;h1&gt;.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5152049" y="272400"/>
            <a:ext cx="39918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700">
                <a:latin typeface="Anton"/>
                <a:ea typeface="Anton"/>
                <a:cs typeface="Anton"/>
                <a:sym typeface="Anton"/>
              </a:rPr>
              <a:t>DOM</a:t>
            </a:r>
            <a:endParaRPr i="1" sz="27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700">
                <a:latin typeface="Anton"/>
                <a:ea typeface="Anton"/>
                <a:cs typeface="Anton"/>
                <a:sym typeface="Anton"/>
              </a:rPr>
              <a:t>Document Object Model</a:t>
            </a:r>
            <a:endParaRPr i="1" sz="27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0836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/>
        </p:nvSpPr>
        <p:spPr>
          <a:xfrm>
            <a:off x="1637600" y="32454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¿CÓMO FUNCIONA?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8"/>
          <p:cNvSpPr txBox="1"/>
          <p:nvPr/>
        </p:nvSpPr>
        <p:spPr>
          <a:xfrm>
            <a:off x="479250" y="1195200"/>
            <a:ext cx="81561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estructura de un documento HTML son las etiquetas.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Modelo de Objetos del Documento (DOM), cada etiqueta HTML es un objeto, al que podemos llamar nodo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Las etiquetas anidadas son llamadas “nodos hijos” de la etiqueta “ nodo padre” que las contiene.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estos objetos son accesibles empleando JavaScript mediante el objeto global </a:t>
            </a:r>
            <a:r>
              <a:rPr lang="es-419" sz="20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 </a:t>
            </a:r>
            <a:endParaRPr sz="2000">
              <a:solidFill>
                <a:srgbClr val="8215BC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</a:t>
            </a:r>
            <a:r>
              <a:rPr lang="es-419" sz="20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document.body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el nodo que representa la etiqueta &lt;body&gt;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/>
        </p:nvSpPr>
        <p:spPr>
          <a:xfrm>
            <a:off x="1018475" y="230500"/>
            <a:ext cx="6852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HTML          A          DOM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9"/>
          <p:cNvSpPr txBox="1"/>
          <p:nvPr/>
        </p:nvSpPr>
        <p:spPr>
          <a:xfrm>
            <a:off x="144275" y="1161075"/>
            <a:ext cx="4297500" cy="319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&gt;Mi primer App&lt;/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&gt;Coder House&lt;/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000" y="1391738"/>
            <a:ext cx="3848100" cy="273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49"/>
          <p:cNvCxnSpPr/>
          <p:nvPr/>
        </p:nvCxnSpPr>
        <p:spPr>
          <a:xfrm>
            <a:off x="4501675" y="2787600"/>
            <a:ext cx="844200" cy="28200"/>
          </a:xfrm>
          <a:prstGeom prst="straightConnector1">
            <a:avLst/>
          </a:prstGeom>
          <a:noFill/>
          <a:ln cap="flat" cmpd="sng" w="76200">
            <a:solidFill>
              <a:srgbClr val="3DFFB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49"/>
          <p:cNvSpPr txBox="1"/>
          <p:nvPr/>
        </p:nvSpPr>
        <p:spPr>
          <a:xfrm>
            <a:off x="206400" y="4555425"/>
            <a:ext cx="6135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Herramienta: </a:t>
            </a:r>
            <a:r>
              <a:rPr lang="es-419" sz="15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Live DOM Viewer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/>
        </p:nvSpPr>
        <p:spPr>
          <a:xfrm>
            <a:off x="1738950" y="21979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ESTRUCTURA DOM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5" name="Google Shape;295;p50"/>
          <p:cNvSpPr txBox="1"/>
          <p:nvPr/>
        </p:nvSpPr>
        <p:spPr>
          <a:xfrm>
            <a:off x="650700" y="1439150"/>
            <a:ext cx="78426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Didact Gothic"/>
              <a:buChar char="●"/>
            </a:pP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etiqueta HTML se transforma en un nodo de tipo "Elemento". La conversión de etiquetas en nodos se realiza de forma jerárquica.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forma, del nodo raíz solamente pueden derivar los nodos HEAD y BODY.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Didact Gothic"/>
              <a:buChar char="●"/>
            </a:pP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esta derivación inicial, cada etiqueta HTML se transforma en un nodo que deriva del correspondiente a su "etiqueta padre".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Didact Gothic"/>
              <a:buChar char="●"/>
            </a:pPr>
            <a:r>
              <a:rPr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transformación de las etiquetas HTML habituales genera dos nodos: el primero es el nodo de tipo "Elemento" (correspondiente a la propia etiqueta XHTML) y el segundo es un nodo de tipo "Texto" que contiene el texto encerrado por esa etiqueta XHTML.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6" name="Google Shape;2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059" y="59900"/>
            <a:ext cx="1754391" cy="14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/>
        </p:nvSpPr>
        <p:spPr>
          <a:xfrm>
            <a:off x="852150" y="2209325"/>
            <a:ext cx="7439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3" name="Google Shape;303;p51"/>
          <p:cNvSpPr txBox="1"/>
          <p:nvPr/>
        </p:nvSpPr>
        <p:spPr>
          <a:xfrm>
            <a:off x="1990150" y="23690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EJEMPLO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4" name="Google Shape;304;p51"/>
          <p:cNvSpPr txBox="1"/>
          <p:nvPr/>
        </p:nvSpPr>
        <p:spPr>
          <a:xfrm>
            <a:off x="1130675" y="1924348"/>
            <a:ext cx="72579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La etiqueta &lt;p&gt; se transforma en los siguientes nodos del DOM: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5" name="Google Shape;3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1"/>
          <p:cNvSpPr txBox="1"/>
          <p:nvPr/>
        </p:nvSpPr>
        <p:spPr>
          <a:xfrm>
            <a:off x="1280200" y="1362450"/>
            <a:ext cx="6724200" cy="56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&gt;Esta página es 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&gt;muy sencilla&lt;/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7" name="Google Shape;30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788" y="2635373"/>
            <a:ext cx="6180430" cy="202425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1"/>
          <p:cNvSpPr txBox="1"/>
          <p:nvPr/>
        </p:nvSpPr>
        <p:spPr>
          <a:xfrm>
            <a:off x="206400" y="4555425"/>
            <a:ext cx="6135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Herramienta: </a:t>
            </a:r>
            <a:r>
              <a:rPr lang="es-419" sz="15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DOM node tree viewer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/>
        </p:nvSpPr>
        <p:spPr>
          <a:xfrm>
            <a:off x="485850" y="151350"/>
            <a:ext cx="8172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EDITAR EL DOM DESDE EL NAVEGADOR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4" name="Google Shape;314;p52"/>
          <p:cNvSpPr txBox="1"/>
          <p:nvPr/>
        </p:nvSpPr>
        <p:spPr>
          <a:xfrm>
            <a:off x="94150" y="956725"/>
            <a:ext cx="4116600" cy="3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navegadores modernos brindan medios para editar el DOM de cualquier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página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tiempo real. Por ejemplo en Chrome podemos hacerlo mediante la Herramienta para desarrolladores en la pestaña “Elements”.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bien la estructura DOM está simplificada, es un medio muy útil para verificar y probar actualizaciones en la estructura.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5" name="Google Shape;315;p52"/>
          <p:cNvSpPr txBox="1"/>
          <p:nvPr/>
        </p:nvSpPr>
        <p:spPr>
          <a:xfrm>
            <a:off x="206400" y="4555425"/>
            <a:ext cx="6135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Referencia</a:t>
            </a: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s-419" sz="15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Editar el DOM</a:t>
            </a:r>
            <a:r>
              <a:rPr lang="es-419" sz="1500">
                <a:latin typeface="Helvetica Neue Light"/>
                <a:ea typeface="Helvetica Neue Light"/>
                <a:cs typeface="Helvetica Neue Light"/>
                <a:sym typeface="Helvetica Neue Light"/>
              </a:rPr>
              <a:t> (Chrome)</a:t>
            </a:r>
            <a:endParaRPr sz="1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6" name="Google Shape;3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7" y="868575"/>
            <a:ext cx="4057041" cy="39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1875" y="47101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/>
        </p:nvSpPr>
        <p:spPr>
          <a:xfrm>
            <a:off x="615525" y="1831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EJEMPLO APLICADO: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ACCESO POR OBJETO document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3" name="Google Shape;323;p53"/>
          <p:cNvSpPr txBox="1"/>
          <p:nvPr/>
        </p:nvSpPr>
        <p:spPr>
          <a:xfrm>
            <a:off x="71550" y="1419150"/>
            <a:ext cx="9000900" cy="11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.body);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53"/>
          <p:cNvSpPr txBox="1"/>
          <p:nvPr/>
        </p:nvSpPr>
        <p:spPr>
          <a:xfrm>
            <a:off x="256750" y="2623100"/>
            <a:ext cx="8695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El acceso a body usando la referencia document.body requiere que el script se incluya luego de &lt;head&gt; en el HTML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5" name="Google Shape;325;p53"/>
          <p:cNvSpPr txBox="1"/>
          <p:nvPr/>
        </p:nvSpPr>
        <p:spPr>
          <a:xfrm>
            <a:off x="71550" y="3466600"/>
            <a:ext cx="9000900" cy="145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&gt;Coder House&lt;/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js/main.js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6" name="Google Shape;32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825" y="47609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/>
        </p:nvSpPr>
        <p:spPr>
          <a:xfrm>
            <a:off x="1671825" y="21979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TIPOS DE NODOS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2" name="Google Shape;332;p54"/>
          <p:cNvSpPr txBox="1"/>
          <p:nvPr/>
        </p:nvSpPr>
        <p:spPr>
          <a:xfrm>
            <a:off x="585900" y="1165650"/>
            <a:ext cx="79722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especificación completa de DOM define 12 tipos de nodos, aunque los más usados son: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s-419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Document, nodo raíz del que derivan todos los demás nodos del árbol.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s-419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Element, representa cada una de las etiquetas XHTML. Se trata del único nodo que puede contener atributos y el único del que pueden derivar otros nodos.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s-419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Attr, se define un nodo de este tipo para representar cada uno de los atributos de las etiquetas HTML, es decir, uno por cada par atributo=valor.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s-419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Text, nodo que contiene el texto encerrado por una etiqueta HTML.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700"/>
              <a:buFont typeface="Helvetica Neue Light"/>
              <a:buChar char="●"/>
            </a:pPr>
            <a:r>
              <a:rPr lang="es-419" sz="17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Comment, representa los comentarios incluidos en la página HTML.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3" name="Google Shape;3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¡VAMOS AL CÓDIGO!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9" name="Google Shape;33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2" name="Google Shape;152;p38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53" name="Google Shape;15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ACCESO AL </a:t>
            </a: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DOM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/>
        </p:nvSpPr>
        <p:spPr>
          <a:xfrm>
            <a:off x="1671825" y="219796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ACCEDER A LOS NODOS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1" name="Google Shape;351;p57"/>
          <p:cNvSpPr txBox="1"/>
          <p:nvPr/>
        </p:nvSpPr>
        <p:spPr>
          <a:xfrm>
            <a:off x="585900" y="1165650"/>
            <a:ext cx="79722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distintos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métodos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acceder a los elementos del DOM empleando en la clase </a:t>
            </a:r>
            <a:r>
              <a:rPr lang="es-419" sz="2000" u="sng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Document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Los más utilizados son: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getElementById()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getElementsByClassName()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getElementsByTagName()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2" name="Google Shape;35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/>
        </p:nvSpPr>
        <p:spPr>
          <a:xfrm>
            <a:off x="1407600" y="74850"/>
            <a:ext cx="6126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GETELEMENTBYID()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8" name="Google Shape;358;p58"/>
          <p:cNvSpPr txBox="1"/>
          <p:nvPr/>
        </p:nvSpPr>
        <p:spPr>
          <a:xfrm>
            <a:off x="585900" y="917125"/>
            <a:ext cx="7972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getElementById() sirve para acceder a un elemento de la estructura HTML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utilizando su atributo ID como identificación.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9" name="Google Shape;359;p58"/>
          <p:cNvSpPr txBox="1"/>
          <p:nvPr/>
        </p:nvSpPr>
        <p:spPr>
          <a:xfrm>
            <a:off x="827400" y="1754450"/>
            <a:ext cx="7596900" cy="287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HTML DE REFERENCIA</a:t>
            </a: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-419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-419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parrafo1</a:t>
            </a:r>
            <a:r>
              <a:rPr lang="es-419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&gt;Hola Mundo&lt;/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JS</a:t>
            </a:r>
            <a:br>
              <a:rPr lang="es-419" sz="1200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div    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parrafo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parrafo1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(div.innerHTML);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(parrafo.innerHTML);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0" name="Google Shape;3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650" y="44285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/>
        </p:nvSpPr>
        <p:spPr>
          <a:xfrm>
            <a:off x="960475" y="57725"/>
            <a:ext cx="7382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GETELEMENTSBYCLASSNAME()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6" name="Google Shape;366;p59"/>
          <p:cNvSpPr txBox="1"/>
          <p:nvPr/>
        </p:nvSpPr>
        <p:spPr>
          <a:xfrm>
            <a:off x="585900" y="917125"/>
            <a:ext cx="7972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 </a:t>
            </a: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getElementsByClassName() sirve para acceder a un conjunto de elementos de la estructura HTML, utilizando su atributo class como i</a:t>
            </a: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dentificación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Se retornará un Array de elementos con todas las coincidencias: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7" name="Google Shape;367;p59"/>
          <p:cNvSpPr txBox="1"/>
          <p:nvPr/>
        </p:nvSpPr>
        <p:spPr>
          <a:xfrm>
            <a:off x="853075" y="2397300"/>
            <a:ext cx="7596900" cy="259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HTML DE REFERENCIA</a:t>
            </a: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&gt;AR&lt;/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&gt;CL&lt;/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	&lt;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&gt;UY&lt;/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JS</a:t>
            </a:r>
            <a:br>
              <a:rPr lang="es-419" sz="1200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paises 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(paises[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].innerHTML);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(paises[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].innerHTML);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(paises[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].innerHTML);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8" name="Google Shape;3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/>
        </p:nvSpPr>
        <p:spPr>
          <a:xfrm>
            <a:off x="1671825" y="111750"/>
            <a:ext cx="6012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GETELEMENTSBYTAGNAME()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4" name="Google Shape;374;p60"/>
          <p:cNvSpPr txBox="1"/>
          <p:nvPr/>
        </p:nvSpPr>
        <p:spPr>
          <a:xfrm>
            <a:off x="585900" y="917125"/>
            <a:ext cx="79722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método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getElementsByTagName()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sirve para acceder a un conjunto de elementos de la estructura HTML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utilizando su nombre de etiqueta como identificación. Esta opción es la menos específica de todas, ya que es muy probable que las etiquetas se repitan en el código HTML.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5" name="Google Shape;375;p60"/>
          <p:cNvSpPr txBox="1"/>
          <p:nvPr/>
        </p:nvSpPr>
        <p:spPr>
          <a:xfrm>
            <a:off x="961100" y="2447650"/>
            <a:ext cx="7596900" cy="2610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HTML DE REFERENCIA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&gt;CONTENEDOR 2&lt;/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&gt;CONTENEDOR 3&lt;/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JS</a:t>
            </a:r>
            <a:br>
              <a:rPr lang="es-419" sz="1200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contenedores </a:t>
            </a:r>
            <a:r>
              <a:rPr lang="es-419" sz="10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0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(contenedores[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].innerHTML);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(contenedores[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].innerHTML);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(contenedores[</a:t>
            </a:r>
            <a:r>
              <a:rPr lang="es-419" sz="10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0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].innerHTML);</a:t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D0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6" name="Google Shape;37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/>
        </p:nvSpPr>
        <p:spPr>
          <a:xfrm>
            <a:off x="615525" y="1831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EJEMPLO APLICADO: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RECORRE </a:t>
            </a: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HTMLCollection CON FOR...OF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71550" y="1419150"/>
            <a:ext cx="9000900" cy="3587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paises      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contenedores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paises)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pais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.innerHTML);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contenedores)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.innerHTML);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3" name="Google Shape;3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700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/>
        </p:nvSpPr>
        <p:spPr>
          <a:xfrm>
            <a:off x="1707150" y="2077200"/>
            <a:ext cx="5729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9" name="Google Shape;38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"/>
          <p:cNvSpPr txBox="1"/>
          <p:nvPr/>
        </p:nvSpPr>
        <p:spPr>
          <a:xfrm>
            <a:off x="1154550" y="926800"/>
            <a:ext cx="6834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  <a:t>Si adquiriste un servicio de talento, recordá chequear tu correo de spam, no deseado, publicidad y/o social.  </a:t>
            </a:r>
            <a:br>
              <a:rPr lang="es-419" sz="35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</a:br>
            <a:endParaRPr sz="1900">
              <a:solidFill>
                <a:srgbClr val="37352F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1600">
                <a:solidFill>
                  <a:srgbClr val="37352F"/>
                </a:solidFill>
                <a:latin typeface="Anton"/>
                <a:ea typeface="Anton"/>
                <a:cs typeface="Anton"/>
                <a:sym typeface="Anton"/>
              </a:rPr>
              <a:t>En caso de no haberlo recibido, escribinos a talento@coderhouse.com</a:t>
            </a:r>
            <a:endParaRPr sz="1600">
              <a:solidFill>
                <a:srgbClr val="37352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1" name="Google Shape;40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64"/>
          <p:cNvSpPr txBox="1"/>
          <p:nvPr/>
        </p:nvSpPr>
        <p:spPr>
          <a:xfrm>
            <a:off x="3139400" y="4571013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AGREGAR O QUITAR NODOS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DOM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9" name="Google Shape;159;p39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39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s-419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6"/>
          <p:cNvSpPr txBox="1"/>
          <p:nvPr/>
        </p:nvSpPr>
        <p:spPr>
          <a:xfrm>
            <a:off x="646150" y="7690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CREACIÓN DE ELEMENTOS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3" name="Google Shape;413;p66"/>
          <p:cNvSpPr txBox="1"/>
          <p:nvPr/>
        </p:nvSpPr>
        <p:spPr>
          <a:xfrm>
            <a:off x="389550" y="918300"/>
            <a:ext cx="83649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elementos se utiliza la función </a:t>
            </a: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document.createElement()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se debe indicar el nombre de etiqueta HTML que representará ese elemento.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debe agregarse como hijo el nodo creado con </a:t>
            </a: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appendChild()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al body u a otro nodo del documento actual.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4" name="Google Shape;414;p66"/>
          <p:cNvSpPr txBox="1"/>
          <p:nvPr/>
        </p:nvSpPr>
        <p:spPr>
          <a:xfrm>
            <a:off x="433700" y="2612950"/>
            <a:ext cx="8364900" cy="222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Crear nodo de tipo Elemento, etiqueta p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parrafo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Insertar HTML interno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parrafo.innerHTML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&lt;h2&gt;¡Hola Coder!&lt;/h2&gt;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Añadir el nodo Element como hijo de body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.body.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(parrafo);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5" name="Google Shape;41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800" y="4599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7"/>
          <p:cNvSpPr txBox="1"/>
          <p:nvPr/>
        </p:nvSpPr>
        <p:spPr>
          <a:xfrm>
            <a:off x="646150" y="7690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ELIMINAR ELEMENTOS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1" name="Google Shape;421;p67"/>
          <p:cNvSpPr txBox="1"/>
          <p:nvPr/>
        </p:nvSpPr>
        <p:spPr>
          <a:xfrm>
            <a:off x="389550" y="961700"/>
            <a:ext cx="8364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pueden eliminar nodos existentes y nuevos. El método </a:t>
            </a:r>
            <a:r>
              <a:rPr lang="es-419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removeChild()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eliminar nodos hijos a cualquier nodo con tan sólo pasarle las referencias del nodo hijo [a] eliminar y su correspondiente padre: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2" name="Google Shape;422;p67"/>
          <p:cNvSpPr txBox="1"/>
          <p:nvPr/>
        </p:nvSpPr>
        <p:spPr>
          <a:xfrm>
            <a:off x="339900" y="2277650"/>
            <a:ext cx="8464200" cy="256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parrafo     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parrafo1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//Elminando el propio elemento, referenciando al padre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parrafo.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removeChild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(parrafo);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paises      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paises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//Eliminando el primer elemento de clase paises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paises[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removeChild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(paises[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3" name="Google Shape;42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8"/>
          <p:cNvSpPr txBox="1"/>
          <p:nvPr/>
        </p:nvSpPr>
        <p:spPr>
          <a:xfrm>
            <a:off x="789200" y="198425"/>
            <a:ext cx="7328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OBTENER DATOS DE INPUTS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9" name="Google Shape;429;p68"/>
          <p:cNvSpPr txBox="1"/>
          <p:nvPr/>
        </p:nvSpPr>
        <p:spPr>
          <a:xfrm>
            <a:off x="585900" y="943925"/>
            <a:ext cx="79722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obtener o modificar datos de un formulario HTML desde JS, podemos hacerlo mediante el DOM. Accediendo a la propiedad value de cada input identificado con un ID.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0" name="Google Shape;430;p68"/>
          <p:cNvSpPr txBox="1"/>
          <p:nvPr/>
        </p:nvSpPr>
        <p:spPr>
          <a:xfrm>
            <a:off x="961200" y="2344425"/>
            <a:ext cx="7596900" cy="233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HTML DE REFERENCIA</a:t>
            </a:r>
            <a:endParaRPr sz="12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//CODIGO JS</a:t>
            </a:r>
            <a:br>
              <a:rPr lang="es-419" sz="1200">
                <a:solidFill>
                  <a:srgbClr val="8215B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).value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).value  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775" y="45141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/>
          <p:nvPr/>
        </p:nvSpPr>
        <p:spPr>
          <a:xfrm>
            <a:off x="615525" y="18315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EJEMPLO APLICADO: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600">
                <a:latin typeface="Anton"/>
                <a:ea typeface="Anton"/>
                <a:cs typeface="Anton"/>
                <a:sym typeface="Anton"/>
              </a:rPr>
              <a:t>CREANDO OPCIONES DESDE UN ARRAY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7" name="Google Shape;437;p69"/>
          <p:cNvSpPr txBox="1"/>
          <p:nvPr/>
        </p:nvSpPr>
        <p:spPr>
          <a:xfrm>
            <a:off x="71550" y="1419150"/>
            <a:ext cx="9000900" cy="384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//Obtenemos el nodo donde vamos a agregar los nuevos elementos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padre     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personas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//Array con la información a agregar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personas  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HOMERO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MARGE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BART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LISA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MAGGIE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//Iteramos el array con for...of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personas)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//Creamos un nodo &lt;li&gt; y agregamos al padre en cada ciclo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li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li.innerHTML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persona</a:t>
            </a:r>
            <a:endParaRPr sz="160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padre.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(li);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D93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8" name="Google Shape;43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700" y="48128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0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PLANTILLAS DE TEXTO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/>
        </p:nvSpPr>
        <p:spPr>
          <a:xfrm>
            <a:off x="646150" y="7690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PLANTILLAS LITERALES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9" name="Google Shape;449;p71"/>
          <p:cNvSpPr txBox="1"/>
          <p:nvPr/>
        </p:nvSpPr>
        <p:spPr>
          <a:xfrm>
            <a:off x="339900" y="841900"/>
            <a:ext cx="85944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momento de incluir valores de las variables en una cadena de caracteres (string)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empleábamos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concatenación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 forma puede ser poco legible ante un gran 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número</a:t>
            </a:r>
            <a: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referencias. </a:t>
            </a:r>
            <a:br>
              <a:rPr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elemento </a:t>
            </a:r>
            <a:r>
              <a:rPr i="1"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incluido</a:t>
            </a:r>
            <a:r>
              <a:rPr i="1" lang="es-419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JS ES6 que solventa esta situación son los templates de literales</a:t>
            </a:r>
            <a:r>
              <a:rPr i="1" lang="es-419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0" name="Google Shape;450;p71"/>
          <p:cNvSpPr txBox="1"/>
          <p:nvPr/>
        </p:nvSpPr>
        <p:spPr>
          <a:xfrm>
            <a:off x="38550" y="2832775"/>
            <a:ext cx="9066900" cy="156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producto 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id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s-419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concatenado 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ID : </a:t>
            </a:r>
            <a:r>
              <a:rPr lang="es-419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producto.id 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- Producto: </a:t>
            </a:r>
            <a:r>
              <a:rPr lang="es-419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producto.nombre 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s-419" sz="11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producto.precio;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plantilla   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`ID: 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producto.id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- Producto 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producto.nombre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$ 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producto.precio</a:t>
            </a:r>
            <a:r>
              <a:rPr lang="es-419" sz="11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1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//El valor es </a:t>
            </a:r>
            <a:r>
              <a:rPr lang="es-419" sz="11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idéntico</a:t>
            </a:r>
            <a:r>
              <a:rPr lang="es-419" sz="11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pero la </a:t>
            </a:r>
            <a:r>
              <a:rPr lang="es-419" sz="11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construcción</a:t>
            </a:r>
            <a:r>
              <a:rPr lang="es-419" sz="11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de la plantilla es màs sencilla</a:t>
            </a:r>
            <a:endParaRPr sz="11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(concatenado);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1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(plantilla);</a:t>
            </a:r>
            <a:endParaRPr sz="11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1" name="Google Shape;45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800" y="47452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2"/>
          <p:cNvSpPr txBox="1"/>
          <p:nvPr/>
        </p:nvSpPr>
        <p:spPr>
          <a:xfrm>
            <a:off x="646150" y="7690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PLANTILLAS LITERALES E innerHTML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7" name="Google Shape;457;p72"/>
          <p:cNvSpPr txBox="1"/>
          <p:nvPr/>
        </p:nvSpPr>
        <p:spPr>
          <a:xfrm>
            <a:off x="339900" y="841900"/>
            <a:ext cx="85944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plantillas son un medio para incluir variables en la 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estructura</a:t>
            </a:r>
            <a:r>
              <a:rPr lang="es-419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HTML de nodos nuevos o existentes , modificando el innerHTML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8" name="Google Shape;458;p72"/>
          <p:cNvSpPr txBox="1"/>
          <p:nvPr/>
        </p:nvSpPr>
        <p:spPr>
          <a:xfrm>
            <a:off x="474600" y="1828000"/>
            <a:ext cx="8325000" cy="287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producto  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{ id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contenedor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//Definimos el innerHTML del elemento con una plantilla de texto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contenedor.innerHTML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`&lt;h3&gt; ID: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producto.id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 sz="1600">
              <a:solidFill>
                <a:srgbClr val="F1FA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&lt;p&gt;  Producto: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producto.nombre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600">
              <a:solidFill>
                <a:srgbClr val="F1FA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&lt;b&gt; $ 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producto.precio</a:t>
            </a:r>
            <a:r>
              <a:rPr lang="es-419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&lt;/b&gt;`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//Agregamos el contenedor creado al body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.body.</a:t>
            </a:r>
            <a:r>
              <a:rPr lang="es-419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es-419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(contenedor);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9" name="Google Shape;45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800" y="47452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3"/>
          <p:cNvSpPr txBox="1"/>
          <p:nvPr/>
        </p:nvSpPr>
        <p:spPr>
          <a:xfrm>
            <a:off x="409500" y="937950"/>
            <a:ext cx="8325000" cy="406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[{ id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Arroz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Fideo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precio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Pan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, precio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  id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 nombre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Flan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, precio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productos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contenedor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//Definimos el innerHTML del elemento con una plantilla de texto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contenedor.innerHTML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`&lt;h3&gt; ID: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 sz="1450">
              <a:solidFill>
                <a:srgbClr val="F1FA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&lt;p&gt;  Producto: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.nombre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450">
              <a:solidFill>
                <a:srgbClr val="F1FA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&lt;b&gt; $ 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.precio</a:t>
            </a:r>
            <a:r>
              <a:rPr lang="es-419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&lt;/b&gt;`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45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.body.</a:t>
            </a:r>
            <a:r>
              <a:rPr lang="es-419" sz="145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(contenedor);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5" name="Google Shape;46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800" y="47452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3"/>
          <p:cNvSpPr txBox="1"/>
          <p:nvPr/>
        </p:nvSpPr>
        <p:spPr>
          <a:xfrm>
            <a:off x="581300" y="0"/>
            <a:ext cx="7717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800">
                <a:latin typeface="Anton"/>
                <a:ea typeface="Anton"/>
                <a:cs typeface="Anton"/>
                <a:sym typeface="Anton"/>
              </a:rPr>
              <a:t>EJEMPLO APLICADO: 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800">
                <a:latin typeface="Anton"/>
                <a:ea typeface="Anton"/>
                <a:cs typeface="Anton"/>
                <a:sym typeface="Anton"/>
              </a:rPr>
              <a:t>CREANDO ELEMENTOS DESDE OBJETOS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2" name="Google Shape;47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5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INTERACTUAR CON 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9" name="Google Shape;479;p75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lo que vimos sobre DOM, ahora puedes sumarlo a tu proyecto, para interactuar entre los elementos HTML y JS.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0" name="Google Shape;48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75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DOM, su alcance y su importancia para operar sobre elementos HTML.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6" name="Google Shape;16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0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8" name="Google Shape;16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7" name="Google Shape;487;p76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{4DBADF44-9F41-4622-BA5B-9EAFBB3175B5}</a:tableStyleId>
              </a:tblPr>
              <a:tblGrid>
                <a:gridCol w="2945825"/>
                <a:gridCol w="3822275"/>
                <a:gridCol w="2069375"/>
              </a:tblGrid>
              <a:tr h="7769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s-419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INTERACTUAR CON HTML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10797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s-419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HTML y código fuente en JavaScript. Debe identificar el apellido del estudiante en el nombre de archivo comprimido por “claseApellido”. 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419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s-419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Generalmente, identificamos a un único elemento del DOM con el atributo id y a un conjunto asociado por class. </a:t>
                      </a:r>
                      <a:endParaRPr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526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s-419" u="none" cap="none" strike="noStrike"/>
                        <a:t>&gt;&gt;</a:t>
                      </a:r>
                      <a:r>
                        <a:rPr b="1" lang="es-419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s-419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s-419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s-419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Traslada al proyecto integrador el concepto de objetos, visto en la clase de hoy. En función del tipo de simulador que hayas elegido, deberás: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Crear elementos manipulando el DOM a partir de la informaciòn de tus objetos.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Modificar etiquetas existentes en función del resultado de operaciones.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s-419" u="none" cap="none" strike="noStrike"/>
                        <a:t>&gt;&gt;</a:t>
                      </a:r>
                      <a:r>
                        <a:rPr b="1" lang="es-419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Archivo JS, referenciado en el HTML por etiqueta &lt;script src="js/miarchivo.js"&gt;&lt;/script&gt;, que incluya la definición de un algoritmo en JavaScript que opere sobre el DOM, modificando, agregando o eliminado elementos.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u="none" cap="none" strike="noStrike"/>
                        <a:t>&gt;&gt;Ejemplo:</a:t>
                      </a:r>
                      <a:endParaRPr b="1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Podemos crear elementos HTML en función del listado de nuestros objetos identificados en la clase 6.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Establecer un mensaje de bienvenida aleatorio usando un array de mensajes.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Capturar una o màs entradas por promp() y mostrarlas en el HTML, modificando el DOM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88" name="Google Shape;48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77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s-419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s-419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s-419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s-419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s-419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s-419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01" name="Google Shape;501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9"/>
          <p:cNvSpPr txBox="1"/>
          <p:nvPr/>
        </p:nvSpPr>
        <p:spPr>
          <a:xfrm>
            <a:off x="1260150" y="450163"/>
            <a:ext cx="6623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¡DESCUENTO EXCLUSIVO!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7" name="Google Shape;507;p79"/>
          <p:cNvSpPr/>
          <p:nvPr/>
        </p:nvSpPr>
        <p:spPr>
          <a:xfrm>
            <a:off x="3436038" y="4125438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action="ppaction://hlinkshowjump?jump=nextslide"/>
              </a:rPr>
              <a:t>Quiero saber más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8" name="Google Shape;508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375" y="1420184"/>
            <a:ext cx="3524260" cy="2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0"/>
          <p:cNvSpPr txBox="1"/>
          <p:nvPr/>
        </p:nvSpPr>
        <p:spPr>
          <a:xfrm>
            <a:off x="545550" y="1175400"/>
            <a:ext cx="80529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¡Completa tu carrera y potencia tu desarrollo profesional! </a:t>
            </a:r>
            <a:endParaRPr i="1" sz="24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Ingresando el cupón </a:t>
            </a:r>
            <a:r>
              <a:rPr b="1" i="1" lang="es-419" sz="24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CONTINUATUCARRERA</a:t>
            </a:r>
            <a:r>
              <a:rPr i="1" lang="es-419" sz="24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tendrás un descuento para inscribirte en el próximo nivel. Puedes acceder directamente desde la plataforma, entrando en la sección </a:t>
            </a:r>
            <a:r>
              <a:rPr i="1" lang="es-419" sz="24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"Cursos y Carreras"</a:t>
            </a:r>
            <a:r>
              <a:rPr i="1" lang="es-419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4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1"/>
          <p:cNvSpPr txBox="1"/>
          <p:nvPr/>
        </p:nvSpPr>
        <p:spPr>
          <a:xfrm>
            <a:off x="1000475" y="1008325"/>
            <a:ext cx="7241700" cy="3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300" lvl="0" marL="189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Ejemplos interactivos: DOM | </a:t>
            </a:r>
            <a:b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s-419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Árbol del Modelo de Objetos del Documento (DOM)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b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s-419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Recorriendo el DOM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s-419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Propiedades de los nodos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24300" lvl="0" marL="18900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s-419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Documentación DOM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9" name="Google Shape;519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81"/>
          <p:cNvSpPr/>
          <p:nvPr/>
        </p:nvSpPr>
        <p:spPr>
          <a:xfrm>
            <a:off x="1145200" y="593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1"/>
          <p:cNvSpPr txBox="1"/>
          <p:nvPr/>
        </p:nvSpPr>
        <p:spPr>
          <a:xfrm>
            <a:off x="2455275" y="356025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RECURSOS: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3" name="Google Shape;523;p8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08034" y="2886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81"/>
          <p:cNvSpPr txBox="1"/>
          <p:nvPr/>
        </p:nvSpPr>
        <p:spPr>
          <a:xfrm>
            <a:off x="8827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lang="es-419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0"/>
              </a:rPr>
              <a:t>nuestro repositorio</a:t>
            </a:r>
            <a:r>
              <a:rPr lang="es-419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2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0" name="Google Shape;530;p82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DOM: definición y uso.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Árbol de nodos.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s-419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los elementos, crear y eliminar nodos.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3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36" name="Google Shape;536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2" name="Google Shape;54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/>
          <p:nvPr/>
        </p:nvSpPr>
        <p:spPr>
          <a:xfrm>
            <a:off x="483500" y="1009175"/>
            <a:ext cx="39807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Storage o almacenamiento: </a:t>
            </a:r>
            <a:r>
              <a:rPr lang="es-419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permite almacenar datos de manera local en el navegador, sin necesidad de realizar alguna conexión con el servidor.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Hay dos tipos de almacenamiento: localStorage y sessionStorage. Uno es indefinido en el navegador, y otro es temporal, hasta cerrar la pestaña.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Object Notation (JSON); </a:t>
            </a:r>
            <a:r>
              <a:rPr lang="es-419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 formato basado en texto plano, para representar datos estructurados en la sintaxis de objetos de JavaScript. Es comúnmente utilizado para transmitir datos en aplicaciones web.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41"/>
          <p:cNvSpPr txBox="1"/>
          <p:nvPr/>
        </p:nvSpPr>
        <p:spPr>
          <a:xfrm>
            <a:off x="196487" y="-2332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Clase 7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5" name="Google Shape;1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1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41"/>
          <p:cNvSpPr txBox="1"/>
          <p:nvPr/>
        </p:nvSpPr>
        <p:spPr>
          <a:xfrm>
            <a:off x="4572000" y="1009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3" name="Google Shape;1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8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9" name="Google Shape;18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43"/>
          <p:cNvCxnSpPr/>
          <p:nvPr/>
        </p:nvCxnSpPr>
        <p:spPr>
          <a:xfrm>
            <a:off x="1344950" y="1755378"/>
            <a:ext cx="0" cy="1537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2" name="Google Shape;192;p43"/>
          <p:cNvSpPr/>
          <p:nvPr/>
        </p:nvSpPr>
        <p:spPr>
          <a:xfrm>
            <a:off x="618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43"/>
          <p:cNvSpPr/>
          <p:nvPr/>
        </p:nvSpPr>
        <p:spPr>
          <a:xfrm>
            <a:off x="618500" y="32931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Nodos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4" name="Google Shape;194;p43"/>
          <p:cNvCxnSpPr/>
          <p:nvPr/>
        </p:nvCxnSpPr>
        <p:spPr>
          <a:xfrm>
            <a:off x="2076075" y="1485513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5" name="Google Shape;195;p43"/>
          <p:cNvSpPr/>
          <p:nvPr/>
        </p:nvSpPr>
        <p:spPr>
          <a:xfrm>
            <a:off x="3034400" y="1320213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6" name="Google Shape;196;p43"/>
          <p:cNvCxnSpPr/>
          <p:nvPr/>
        </p:nvCxnSpPr>
        <p:spPr>
          <a:xfrm>
            <a:off x="2076075" y="1485513"/>
            <a:ext cx="958200" cy="4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97" name="Google Shape;197;p43"/>
          <p:cNvSpPr/>
          <p:nvPr/>
        </p:nvSpPr>
        <p:spPr>
          <a:xfrm>
            <a:off x="3034400" y="1753063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Funcionamiento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8" name="Google Shape;198;p43"/>
          <p:cNvCxnSpPr>
            <a:endCxn id="199" idx="1"/>
          </p:cNvCxnSpPr>
          <p:nvPr/>
        </p:nvCxnSpPr>
        <p:spPr>
          <a:xfrm>
            <a:off x="2071400" y="1485413"/>
            <a:ext cx="969300" cy="8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99" name="Google Shape;199;p43"/>
          <p:cNvSpPr/>
          <p:nvPr/>
        </p:nvSpPr>
        <p:spPr>
          <a:xfrm>
            <a:off x="3040700" y="2185913"/>
            <a:ext cx="15357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0" name="Google Shape;200;p43"/>
          <p:cNvCxnSpPr/>
          <p:nvPr/>
        </p:nvCxnSpPr>
        <p:spPr>
          <a:xfrm>
            <a:off x="2071400" y="1486913"/>
            <a:ext cx="967800" cy="129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01" name="Google Shape;201;p43"/>
          <p:cNvSpPr/>
          <p:nvPr/>
        </p:nvSpPr>
        <p:spPr>
          <a:xfrm>
            <a:off x="3040100" y="2620163"/>
            <a:ext cx="15357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a DOM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2" name="Google Shape;202;p43"/>
          <p:cNvCxnSpPr/>
          <p:nvPr/>
        </p:nvCxnSpPr>
        <p:spPr>
          <a:xfrm>
            <a:off x="2076075" y="358888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3" name="Google Shape;203;p43"/>
          <p:cNvSpPr/>
          <p:nvPr/>
        </p:nvSpPr>
        <p:spPr>
          <a:xfrm>
            <a:off x="3034400" y="3423588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4" name="Google Shape;204;p43"/>
          <p:cNvCxnSpPr/>
          <p:nvPr/>
        </p:nvCxnSpPr>
        <p:spPr>
          <a:xfrm>
            <a:off x="2076075" y="3588888"/>
            <a:ext cx="958200" cy="4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05" name="Google Shape;205;p43"/>
          <p:cNvSpPr/>
          <p:nvPr/>
        </p:nvSpPr>
        <p:spPr>
          <a:xfrm>
            <a:off x="3034400" y="3856438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Agregarlos o quitarlos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/>
          <p:nvPr/>
        </p:nvSpPr>
        <p:spPr>
          <a:xfrm>
            <a:off x="35710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4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4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44"/>
          <p:cNvSpPr txBox="1"/>
          <p:nvPr/>
        </p:nvSpPr>
        <p:spPr>
          <a:xfrm>
            <a:off x="37611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5" name="Google Shape;215;p44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44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44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44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4"/>
          <p:cNvSpPr/>
          <p:nvPr/>
        </p:nvSpPr>
        <p:spPr>
          <a:xfrm>
            <a:off x="120890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4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1377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Storage y JSON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4" name="Google Shape;224;p44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44"/>
          <p:cNvCxnSpPr/>
          <p:nvPr/>
        </p:nvCxnSpPr>
        <p:spPr>
          <a:xfrm>
            <a:off x="1377600" y="28780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44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44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8" name="Google Shape;22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4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4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6144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Eventos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3" name="Google Shape;233;p44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44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44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44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7" name="Google Shape;23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4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9" name="Google Shape;239;p44"/>
          <p:cNvSpPr txBox="1"/>
          <p:nvPr/>
        </p:nvSpPr>
        <p:spPr>
          <a:xfrm>
            <a:off x="1770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0" name="Google Shape;24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4000" y="2947700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4"/>
          <p:cNvSpPr txBox="1"/>
          <p:nvPr/>
        </p:nvSpPr>
        <p:spPr>
          <a:xfrm>
            <a:off x="1802548" y="303515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EJERCITAR JSON Y STORAGE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4056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5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4"/>
          <p:cNvSpPr txBox="1"/>
          <p:nvPr/>
        </p:nvSpPr>
        <p:spPr>
          <a:xfrm>
            <a:off x="66475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3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4"/>
          <p:cNvSpPr txBox="1"/>
          <p:nvPr/>
        </p:nvSpPr>
        <p:spPr>
          <a:xfrm>
            <a:off x="6688913" y="337332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44"/>
          <p:cNvSpPr txBox="1"/>
          <p:nvPr/>
        </p:nvSpPr>
        <p:spPr>
          <a:xfrm>
            <a:off x="4127988" y="28950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INTERACTUAR CON HTML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9" name="Google Shape;249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32388" y="300982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4"/>
          <p:cNvSpPr txBox="1"/>
          <p:nvPr/>
        </p:nvSpPr>
        <p:spPr>
          <a:xfrm>
            <a:off x="6718788" y="28950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s-419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INCORPORAR EVENTOS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1" name="Google Shape;251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3188" y="3009825"/>
            <a:ext cx="307150" cy="3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/>
        </p:nvSpPr>
        <p:spPr>
          <a:xfrm>
            <a:off x="809550" y="1679275"/>
            <a:ext cx="75249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HERRAMIENTAS DE LA CLASE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1500">
                <a:latin typeface="Helvetica Neue"/>
                <a:ea typeface="Helvetica Neue"/>
                <a:cs typeface="Helvetica Neue"/>
                <a:sym typeface="Helvetica Neue"/>
              </a:rPr>
              <a:t>Les compartimos algunos recursos para acompañar la clase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7" name="Google Shape;25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4927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5"/>
          <p:cNvSpPr txBox="1"/>
          <p:nvPr/>
        </p:nvSpPr>
        <p:spPr>
          <a:xfrm>
            <a:off x="2668050" y="2927625"/>
            <a:ext cx="380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 de clase Nº 8  </a:t>
            </a: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aquí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Quizz de clase Nº 8 </a:t>
            </a:r>
            <a:r>
              <a:rPr lang="es-419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Booklet de Javascript </a:t>
            </a:r>
            <a:r>
              <a:rPr lang="es-419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FAQs de Javascript </a:t>
            </a:r>
            <a:r>
              <a:rPr lang="es-419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