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nton"/>
      <p:regular r:id="rId44"/>
    </p:embeddedFont>
    <p:embeddedFont>
      <p:font typeface="Lato"/>
      <p:regular r:id="rId45"/>
      <p:bold r:id="rId46"/>
      <p:italic r:id="rId47"/>
      <p:boldItalic r:id="rId48"/>
    </p:embeddedFont>
    <p:embeddedFont>
      <p:font typeface="Lato Light"/>
      <p:regular r:id="rId49"/>
      <p:bold r:id="rId50"/>
      <p:italic r:id="rId51"/>
      <p:boldItalic r:id="rId52"/>
    </p:embeddedFont>
    <p:embeddedFont>
      <p:font typeface="Didact Gothic"/>
      <p:regular r:id="rId53"/>
    </p:embeddedFont>
    <p:embeddedFont>
      <p:font typeface="Helvetica Neue"/>
      <p:regular r:id="rId54"/>
      <p:bold r:id="rId55"/>
      <p:italic r:id="rId56"/>
      <p:boldItalic r:id="rId57"/>
    </p:embeddedFont>
    <p:embeddedFont>
      <p:font typeface="Helvetica Neue Ligh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1DAB3B-9984-4C79-B326-45A30C63CF1C}">
  <a:tblStyle styleId="{051DAB3B-9984-4C79-B326-45A30C63CF1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Anton-regular.fntdata"/><Relationship Id="rId43" Type="http://schemas.openxmlformats.org/officeDocument/2006/relationships/slide" Target="slides/slide37.xml"/><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Lato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HelveticaNeue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Ligh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Light-italic.fntdata"/><Relationship Id="rId50" Type="http://schemas.openxmlformats.org/officeDocument/2006/relationships/font" Target="fonts/LatoLight-bold.fntdata"/><Relationship Id="rId53" Type="http://schemas.openxmlformats.org/officeDocument/2006/relationships/font" Target="fonts/DidactGothic-regular.fntdata"/><Relationship Id="rId52" Type="http://schemas.openxmlformats.org/officeDocument/2006/relationships/font" Target="fonts/LatoLight-boldItalic.fntdata"/><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59" Type="http://schemas.openxmlformats.org/officeDocument/2006/relationships/font" Target="fonts/HelveticaNeueLight-bold.fntdata"/><Relationship Id="rId14" Type="http://schemas.openxmlformats.org/officeDocument/2006/relationships/slide" Target="slides/slide8.xml"/><Relationship Id="rId58" Type="http://schemas.openxmlformats.org/officeDocument/2006/relationships/font" Target="fonts/HelveticaNeue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882fd33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9882fd33c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9882fd33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9882fd33c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4e7e483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4e7e483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2c32326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2c32326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5876b9c1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5876b9c1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9e889c1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9e889c1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8368579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8368579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73455bf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73455bf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9882fd33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a9882fd33c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Mostrar lo explicado con el editor de texto</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a176e1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aa176e1a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9e889c1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b9e889c1d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882fd33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9882fd33c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9e889c1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9e889c1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9e889c1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9e889c1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9e889c1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9e889c1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9e889c1d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9e889c1d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5876b9c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5876b9c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9e889c1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b9e889c1d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73455bf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73455bf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5876b9c1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5876b9c1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9e889c1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b9e889c1d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Mostrar lo explicado con el editor de texto</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9882fd33c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a9882fd33c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882fd33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a9882fd33c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9882fd33c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a9882fd33c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ca57556b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bca57556b7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Light"/>
                <a:ea typeface="Helvetica Neue Light"/>
                <a:cs typeface="Helvetica Neue Light"/>
                <a:sym typeface="Helvetica Neue Light"/>
              </a:rPr>
              <a:t>Ejemplo modelo de cómo comunicar una Actividad recomendada (desafío extra). </a:t>
            </a:r>
            <a:endParaRPr sz="10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ca57556b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bca57556b7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9882fd33c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a9882fd33c_0_5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ca57556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bca57556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a57556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ca57556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9882fd33c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a9882fd33c_0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9882fd33c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a9882fd33c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9882fd33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a9882fd33c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882fd33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9882fd33c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9882fd33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a9882fd33c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9882fd3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9882fd33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334a18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b1334a18d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ec65c783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eec65c783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s://plataforma.coderhouse.com/video-tutoriales" TargetMode="External"/><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hyperlink" Target="https://developer.mozilla.org/es/docs/Web/Events#eventos_est%C3%A1nda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3.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www.sublimetext.com/3" TargetMode="External"/><Relationship Id="rId4" Type="http://schemas.openxmlformats.org/officeDocument/2006/relationships/hyperlink" Target="https://visualstudio.microsoft.com/es/downloads/?rr=https%3A%2F%2Fwww.google.com%2F" TargetMode="External"/><Relationship Id="rId5" Type="http://schemas.openxmlformats.org/officeDocument/2006/relationships/image" Target="../media/image33.png"/><Relationship Id="rId6"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es.javascript.info/introduction-browser-events" TargetMode="External"/><Relationship Id="rId4" Type="http://schemas.openxmlformats.org/officeDocument/2006/relationships/hyperlink" Target="https://es.javascript.info/default-browser-action" TargetMode="External"/><Relationship Id="rId11" Type="http://schemas.openxmlformats.org/officeDocument/2006/relationships/image" Target="../media/image36.png"/><Relationship Id="rId10" Type="http://schemas.openxmlformats.org/officeDocument/2006/relationships/image" Target="../media/image35.png"/><Relationship Id="rId12" Type="http://schemas.openxmlformats.org/officeDocument/2006/relationships/hyperlink" Target="https://www.notion.so/coderhouse/Repositorio-de-Contenidos-ba8d3057a1e34049944ee4ba3a575999" TargetMode="External"/><Relationship Id="rId9" Type="http://schemas.openxmlformats.org/officeDocument/2006/relationships/image" Target="../media/image31.png"/><Relationship Id="rId5" Type="http://schemas.openxmlformats.org/officeDocument/2006/relationships/hyperlink" Target="https://es.javascript.info/events-change-input" TargetMode="External"/><Relationship Id="rId6" Type="http://schemas.openxmlformats.org/officeDocument/2006/relationships/hyperlink" Target="https://es.javascript.info/forms-submit" TargetMode="External"/><Relationship Id="rId7" Type="http://schemas.openxmlformats.org/officeDocument/2006/relationships/hyperlink" Target="https://developer.mozilla.org/es/docs/Learn/JavaScript/Building_blocks/Eventos" TargetMode="External"/><Relationship Id="rId8" Type="http://schemas.openxmlformats.org/officeDocument/2006/relationships/hyperlink" Target="https://developer.mozilla.org/es/docs/Web/Event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hyperlink" Target="https://docs.google.com/document/d/1UqzhXDScYu0kOY2fYBUyIvL5Dqn881hC/edit?usp=sharing&amp;ouid=118038072515497498973&amp;rtpof=true&amp;sd=true" TargetMode="External"/><Relationship Id="rId6" Type="http://schemas.openxmlformats.org/officeDocument/2006/relationships/hyperlink" Target="https://forms.gle/GWneonWwL3QqJqUKA"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EVENTOS EN JS</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4527300" y="811475"/>
            <a:ext cx="4616700" cy="328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eventos son la manera que tenemos en Javascript de </a:t>
            </a:r>
            <a:r>
              <a:rPr lang="en-GB" sz="2000">
                <a:solidFill>
                  <a:schemeClr val="dk1"/>
                </a:solidFill>
                <a:highlight>
                  <a:srgbClr val="E0FF00"/>
                </a:highlight>
                <a:latin typeface="Helvetica Neue Light"/>
                <a:ea typeface="Helvetica Neue Light"/>
                <a:cs typeface="Helvetica Neue Light"/>
                <a:sym typeface="Helvetica Neue Light"/>
              </a:rPr>
              <a:t>controlar las acciones de los usuarios, y definir un comportamiento de la página o aplicación cuando se produzcan</a:t>
            </a:r>
            <a:r>
              <a:rPr b="1" lang="en-GB" sz="2000">
                <a:solidFill>
                  <a:schemeClr val="dk1"/>
                </a:solidFill>
                <a:highlight>
                  <a:srgbClr val="FFFFFF"/>
                </a:highlight>
                <a:latin typeface="Helvetica Neue"/>
                <a:ea typeface="Helvetica Neue"/>
                <a:cs typeface="Helvetica Neue"/>
                <a:sym typeface="Helvetica Neue"/>
              </a:rPr>
              <a:t>. </a:t>
            </a:r>
            <a:endParaRPr b="1"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Con Javascript podemos definir qué es lo que pasa cuando se produce un evento, cómo podría ser un clic en cierto elemento, o escribir en un campo.</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29" name="Google Shape;229;p35"/>
          <p:cNvSpPr txBox="1"/>
          <p:nvPr/>
        </p:nvSpPr>
        <p:spPr>
          <a:xfrm>
            <a:off x="4390375" y="123900"/>
            <a:ext cx="47070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¿QUÉ ES UN EVENTO?</a:t>
            </a:r>
            <a:endParaRPr i="1" sz="2600">
              <a:latin typeface="Anton"/>
              <a:ea typeface="Anton"/>
              <a:cs typeface="Anton"/>
              <a:sym typeface="Anton"/>
            </a:endParaRPr>
          </a:p>
        </p:txBody>
      </p:sp>
      <p:pic>
        <p:nvPicPr>
          <p:cNvPr id="230" name="Google Shape;230;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1" name="Google Shape;231;p35"/>
          <p:cNvPicPr preferRelativeResize="0"/>
          <p:nvPr/>
        </p:nvPicPr>
        <p:blipFill>
          <a:blip r:embed="rId4">
            <a:alphaModFix/>
          </a:blip>
          <a:stretch>
            <a:fillRect/>
          </a:stretch>
        </p:blipFill>
        <p:spPr>
          <a:xfrm>
            <a:off x="0" y="0"/>
            <a:ext cx="439037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nvSpPr>
        <p:spPr>
          <a:xfrm>
            <a:off x="0" y="1630300"/>
            <a:ext cx="9144000" cy="255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JavaScript permite </a:t>
            </a:r>
            <a:r>
              <a:rPr lang="en-GB" sz="2000">
                <a:solidFill>
                  <a:schemeClr val="dk1"/>
                </a:solidFill>
                <a:highlight>
                  <a:srgbClr val="E0FF00"/>
                </a:highlight>
                <a:latin typeface="Helvetica Neue Light"/>
                <a:ea typeface="Helvetica Neue Light"/>
                <a:cs typeface="Helvetica Neue Light"/>
                <a:sym typeface="Helvetica Neue Light"/>
              </a:rPr>
              <a:t>asignar una función a cada uno de los eventos</a:t>
            </a:r>
            <a:r>
              <a:rPr lang="en-GB" sz="2000">
                <a:solidFill>
                  <a:schemeClr val="dk1"/>
                </a:solidFill>
                <a:highlight>
                  <a:srgbClr val="FFFFFF"/>
                </a:highlight>
                <a:latin typeface="Helvetica Neue Light"/>
                <a:ea typeface="Helvetica Neue Light"/>
                <a:cs typeface="Helvetica Neue Light"/>
                <a:sym typeface="Helvetica Neue Light"/>
              </a:rPr>
              <a:t>. </a:t>
            </a:r>
            <a:br>
              <a:rPr lang="en-GB" sz="2000">
                <a:solidFill>
                  <a:schemeClr val="dk1"/>
                </a:solidFill>
                <a:highlight>
                  <a:srgbClr val="FFFFFF"/>
                </a:highlight>
                <a:latin typeface="Helvetica Neue Light"/>
                <a:ea typeface="Helvetica Neue Light"/>
                <a:cs typeface="Helvetica Neue Light"/>
                <a:sym typeface="Helvetica Neue Light"/>
              </a:rPr>
            </a:br>
            <a:r>
              <a:rPr lang="en-GB" sz="2000">
                <a:solidFill>
                  <a:schemeClr val="dk1"/>
                </a:solidFill>
                <a:highlight>
                  <a:srgbClr val="FFFFFF"/>
                </a:highlight>
                <a:latin typeface="Helvetica Neue Light"/>
                <a:ea typeface="Helvetica Neue Light"/>
                <a:cs typeface="Helvetica Neue Light"/>
                <a:sym typeface="Helvetica Neue Light"/>
              </a:rPr>
              <a:t>De esta forma, cuando se produce cualquier evento, JavaScript ejecuta su función asociada. Este tipo de funciones se denominan </a:t>
            </a:r>
            <a:r>
              <a:rPr i="1" lang="en-GB" sz="2000">
                <a:solidFill>
                  <a:schemeClr val="dk1"/>
                </a:solidFill>
                <a:highlight>
                  <a:srgbClr val="FFFFFF"/>
                </a:highlight>
                <a:latin typeface="Helvetica Neue Light"/>
                <a:ea typeface="Helvetica Neue Light"/>
                <a:cs typeface="Helvetica Neue Light"/>
                <a:sym typeface="Helvetica Neue Light"/>
              </a:rPr>
              <a:t>event handlers</a:t>
            </a:r>
            <a:r>
              <a:rPr lang="en-GB" sz="2000">
                <a:solidFill>
                  <a:schemeClr val="dk1"/>
                </a:solidFill>
                <a:highlight>
                  <a:srgbClr val="FFFFFF"/>
                </a:highlight>
                <a:latin typeface="Helvetica Neue Light"/>
                <a:ea typeface="Helvetica Neue Light"/>
                <a:cs typeface="Helvetica Neue Light"/>
                <a:sym typeface="Helvetica Neue Light"/>
              </a:rPr>
              <a:t> en inglés, y en castellano por "manejadores de eventos".</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Los eventos se asocian a cada elemento al cual se lo quiere "escuchar".</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237" name="Google Shape;237;p36"/>
          <p:cNvSpPr txBox="1"/>
          <p:nvPr/>
        </p:nvSpPr>
        <p:spPr>
          <a:xfrm>
            <a:off x="1671825" y="64119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¿CÓMO FUNCIONA?</a:t>
            </a:r>
            <a:endParaRPr i="1" sz="4500">
              <a:latin typeface="Anton"/>
              <a:ea typeface="Anton"/>
              <a:cs typeface="Anton"/>
              <a:sym typeface="Anton"/>
            </a:endParaRPr>
          </a:p>
        </p:txBody>
      </p:sp>
      <p:pic>
        <p:nvPicPr>
          <p:cNvPr id="238" name="Google Shape;238;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9" name="Google Shape;239;p36"/>
          <p:cNvPicPr preferRelativeResize="0"/>
          <p:nvPr/>
        </p:nvPicPr>
        <p:blipFill>
          <a:blip r:embed="rId4">
            <a:alphaModFix/>
          </a:blip>
          <a:stretch>
            <a:fillRect/>
          </a:stretch>
        </p:blipFill>
        <p:spPr>
          <a:xfrm>
            <a:off x="3349875" y="3616025"/>
            <a:ext cx="2444250" cy="137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3" name="Shape 243"/>
        <p:cNvGrpSpPr/>
        <p:nvPr/>
      </p:nvGrpSpPr>
      <p:grpSpPr>
        <a:xfrm>
          <a:off x="0" y="0"/>
          <a:ext cx="0" cy="0"/>
          <a:chOff x="0" y="0"/>
          <a:chExt cx="0" cy="0"/>
        </a:xfrm>
      </p:grpSpPr>
      <p:sp>
        <p:nvSpPr>
          <p:cNvPr id="244" name="Google Shape;244;p37"/>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45" name="Google Shape;245;p37"/>
          <p:cNvSpPr txBox="1"/>
          <p:nvPr/>
        </p:nvSpPr>
        <p:spPr>
          <a:xfrm>
            <a:off x="0" y="78275"/>
            <a:ext cx="9144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DEFINIR EVENTOS:</a:t>
            </a:r>
            <a:r>
              <a:rPr i="1" lang="en-GB" sz="4000">
                <a:solidFill>
                  <a:schemeClr val="dk1"/>
                </a:solidFill>
                <a:latin typeface="Anton"/>
                <a:ea typeface="Anton"/>
                <a:cs typeface="Anton"/>
                <a:sym typeface="Anton"/>
              </a:rPr>
              <a:t> OPCIÓN 1</a:t>
            </a:r>
            <a:endParaRPr i="1" sz="4000">
              <a:latin typeface="Anton"/>
              <a:ea typeface="Anton"/>
              <a:cs typeface="Anton"/>
              <a:sym typeface="Anton"/>
            </a:endParaRPr>
          </a:p>
        </p:txBody>
      </p:sp>
      <p:sp>
        <p:nvSpPr>
          <p:cNvPr id="246" name="Google Shape;246;p37"/>
          <p:cNvSpPr txBox="1"/>
          <p:nvPr/>
        </p:nvSpPr>
        <p:spPr>
          <a:xfrm>
            <a:off x="5428325" y="1197525"/>
            <a:ext cx="3646200" cy="3222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highlight>
                  <a:srgbClr val="E0FF00"/>
                </a:highlight>
                <a:latin typeface="Helvetica Neue Light"/>
                <a:ea typeface="Helvetica Neue Light"/>
                <a:cs typeface="Helvetica Neue Light"/>
                <a:sym typeface="Helvetica Neue Light"/>
              </a:rPr>
              <a:t>El método addEventListener()</a:t>
            </a:r>
            <a:r>
              <a:rPr lang="en-GB" sz="2000">
                <a:highlight>
                  <a:srgbClr val="E0FF00"/>
                </a:highlight>
                <a:latin typeface="Helvetica Neue Light"/>
                <a:ea typeface="Helvetica Neue Light"/>
                <a:cs typeface="Helvetica Neue Light"/>
                <a:sym typeface="Helvetica Neue Light"/>
              </a:rPr>
              <a:t> permite definir qué evento escuchar sobre cualquier elemento en el código HTML</a:t>
            </a:r>
            <a:r>
              <a:rPr lang="en-GB" sz="2000">
                <a:latin typeface="Helvetica Neue Light"/>
                <a:ea typeface="Helvetica Neue Light"/>
                <a:cs typeface="Helvetica Neue Light"/>
                <a:sym typeface="Helvetica Neue Light"/>
              </a:rPr>
              <a:t>.</a:t>
            </a:r>
            <a:br>
              <a:rPr lang="en-GB" sz="2000">
                <a:latin typeface="Helvetica Neue Light"/>
                <a:ea typeface="Helvetica Neue Light"/>
                <a:cs typeface="Helvetica Neue Light"/>
                <a:sym typeface="Helvetica Neue Light"/>
              </a:rPr>
            </a:br>
            <a:r>
              <a:rPr lang="en-GB" sz="2000">
                <a:latin typeface="Helvetica Neue Light"/>
                <a:ea typeface="Helvetica Neue Light"/>
                <a:cs typeface="Helvetica Neue Light"/>
                <a:sym typeface="Helvetica Neue Light"/>
              </a:rPr>
              <a:t>El primer parámetro corresponde al nombre del evento y el segundo a la función de respuesta.</a:t>
            </a:r>
            <a:endParaRPr i="1" sz="2000">
              <a:latin typeface="Helvetica Neue Light"/>
              <a:ea typeface="Helvetica Neue Light"/>
              <a:cs typeface="Helvetica Neue Light"/>
              <a:sym typeface="Helvetica Neue Light"/>
            </a:endParaRPr>
          </a:p>
        </p:txBody>
      </p:sp>
      <p:pic>
        <p:nvPicPr>
          <p:cNvPr id="247" name="Google Shape;247;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8" name="Google Shape;248;p37"/>
          <p:cNvSpPr txBox="1"/>
          <p:nvPr/>
        </p:nvSpPr>
        <p:spPr>
          <a:xfrm>
            <a:off x="85925" y="943175"/>
            <a:ext cx="5342400" cy="4085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&lt;!</a:t>
            </a:r>
            <a:r>
              <a:rPr lang="en-GB" sz="1100">
                <a:solidFill>
                  <a:srgbClr val="FF79C6"/>
                </a:solidFill>
                <a:latin typeface="Courier New"/>
                <a:ea typeface="Courier New"/>
                <a:cs typeface="Courier New"/>
                <a:sym typeface="Courier New"/>
              </a:rPr>
              <a:t>DOCTYPE</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html</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&lt;</a:t>
            </a:r>
            <a:r>
              <a:rPr lang="en-GB" sz="1100">
                <a:solidFill>
                  <a:srgbClr val="FF79C6"/>
                </a:solidFill>
                <a:latin typeface="Courier New"/>
                <a:ea typeface="Courier New"/>
                <a:cs typeface="Courier New"/>
                <a:sym typeface="Courier New"/>
              </a:rPr>
              <a:t>html</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head</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title</a:t>
            </a:r>
            <a:r>
              <a:rPr lang="en-GB" sz="1100">
                <a:solidFill>
                  <a:srgbClr val="F8F8F2"/>
                </a:solidFill>
                <a:latin typeface="Courier New"/>
                <a:ea typeface="Courier New"/>
                <a:cs typeface="Courier New"/>
                <a:sym typeface="Courier New"/>
              </a:rPr>
              <a:t>&gt;Mi primer App&lt;/</a:t>
            </a:r>
            <a:r>
              <a:rPr lang="en-GB" sz="1100">
                <a:solidFill>
                  <a:srgbClr val="FF79C6"/>
                </a:solidFill>
                <a:latin typeface="Courier New"/>
                <a:ea typeface="Courier New"/>
                <a:cs typeface="Courier New"/>
                <a:sym typeface="Courier New"/>
              </a:rPr>
              <a:t>title</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head</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body</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h2</a:t>
            </a:r>
            <a:r>
              <a:rPr lang="en-GB" sz="1100">
                <a:solidFill>
                  <a:srgbClr val="F8F8F2"/>
                </a:solidFill>
                <a:latin typeface="Courier New"/>
                <a:ea typeface="Courier New"/>
                <a:cs typeface="Courier New"/>
                <a:sym typeface="Courier New"/>
              </a:rPr>
              <a:t>&gt;Coder House&lt;/</a:t>
            </a:r>
            <a:r>
              <a:rPr lang="en-GB" sz="1100">
                <a:solidFill>
                  <a:srgbClr val="FF79C6"/>
                </a:solidFill>
                <a:latin typeface="Courier New"/>
                <a:ea typeface="Courier New"/>
                <a:cs typeface="Courier New"/>
                <a:sym typeface="Courier New"/>
              </a:rPr>
              <a:t>h2</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button</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id</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btnPrincipal</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&gt;CLICK&lt;/</a:t>
            </a:r>
            <a:r>
              <a:rPr lang="en-GB" sz="1100">
                <a:solidFill>
                  <a:srgbClr val="FF79C6"/>
                </a:solidFill>
                <a:latin typeface="Courier New"/>
                <a:ea typeface="Courier New"/>
                <a:cs typeface="Courier New"/>
                <a:sym typeface="Courier New"/>
              </a:rPr>
              <a:t>button</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script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boton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document.</a:t>
            </a:r>
            <a:r>
              <a:rPr lang="en-GB" sz="1100">
                <a:solidFill>
                  <a:srgbClr val="50FA7B"/>
                </a:solidFill>
                <a:latin typeface="Courier New"/>
                <a:ea typeface="Courier New"/>
                <a:cs typeface="Courier New"/>
                <a:sym typeface="Courier New"/>
              </a:rPr>
              <a:t>getElementById</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btnPrincipal</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boton.</a:t>
            </a:r>
            <a:r>
              <a:rPr lang="en-GB" sz="1100">
                <a:solidFill>
                  <a:srgbClr val="50FA7B"/>
                </a:solidFill>
                <a:latin typeface="Courier New"/>
                <a:ea typeface="Courier New"/>
                <a:cs typeface="Courier New"/>
                <a:sym typeface="Courier New"/>
              </a:rPr>
              <a:t>addEventListener</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click</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respuestaClick</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FF79C6"/>
                </a:solidFill>
                <a:latin typeface="Courier New"/>
                <a:ea typeface="Courier New"/>
                <a:cs typeface="Courier New"/>
                <a:sym typeface="Courier New"/>
              </a:rPr>
              <a:t>function</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respuestaClick</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console.</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Respuesta evento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script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body</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&lt;/</a:t>
            </a:r>
            <a:r>
              <a:rPr lang="en-GB" sz="1100">
                <a:solidFill>
                  <a:srgbClr val="FF79C6"/>
                </a:solidFill>
                <a:latin typeface="Courier New"/>
                <a:ea typeface="Courier New"/>
                <a:cs typeface="Courier New"/>
                <a:sym typeface="Courier New"/>
              </a:rPr>
              <a:t>html</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2" name="Shape 252"/>
        <p:cNvGrpSpPr/>
        <p:nvPr/>
      </p:nvGrpSpPr>
      <p:grpSpPr>
        <a:xfrm>
          <a:off x="0" y="0"/>
          <a:ext cx="0" cy="0"/>
          <a:chOff x="0" y="0"/>
          <a:chExt cx="0" cy="0"/>
        </a:xfrm>
      </p:grpSpPr>
      <p:sp>
        <p:nvSpPr>
          <p:cNvPr id="253" name="Google Shape;253;p38"/>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54" name="Google Shape;254;p38"/>
          <p:cNvSpPr txBox="1"/>
          <p:nvPr/>
        </p:nvSpPr>
        <p:spPr>
          <a:xfrm>
            <a:off x="150" y="131850"/>
            <a:ext cx="9144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DEFINIR EVENTOS: OPCIÓN 2</a:t>
            </a:r>
            <a:endParaRPr i="1" sz="4000">
              <a:latin typeface="Anton"/>
              <a:ea typeface="Anton"/>
              <a:cs typeface="Anton"/>
              <a:sym typeface="Anton"/>
            </a:endParaRPr>
          </a:p>
        </p:txBody>
      </p:sp>
      <p:sp>
        <p:nvSpPr>
          <p:cNvPr id="255" name="Google Shape;255;p38"/>
          <p:cNvSpPr txBox="1"/>
          <p:nvPr/>
        </p:nvSpPr>
        <p:spPr>
          <a:xfrm>
            <a:off x="5497950" y="1151575"/>
            <a:ext cx="3646200" cy="3222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highlight>
                  <a:srgbClr val="E0FF00"/>
                </a:highlight>
                <a:latin typeface="Helvetica Neue Light"/>
                <a:ea typeface="Helvetica Neue Light"/>
                <a:cs typeface="Helvetica Neue Light"/>
                <a:sym typeface="Helvetica Neue Light"/>
              </a:rPr>
              <a:t>Emplear una </a:t>
            </a:r>
            <a:r>
              <a:rPr lang="en-GB" sz="2000">
                <a:highlight>
                  <a:srgbClr val="E0FF00"/>
                </a:highlight>
                <a:latin typeface="Helvetica Neue Light"/>
                <a:ea typeface="Helvetica Neue Light"/>
                <a:cs typeface="Helvetica Neue Light"/>
                <a:sym typeface="Helvetica Neue Light"/>
              </a:rPr>
              <a:t>propiedad del nodo </a:t>
            </a:r>
            <a:r>
              <a:rPr lang="en-GB" sz="2000">
                <a:highlight>
                  <a:srgbClr val="E0FF00"/>
                </a:highlight>
                <a:latin typeface="Helvetica Neue Light"/>
                <a:ea typeface="Helvetica Neue Light"/>
                <a:cs typeface="Helvetica Neue Light"/>
                <a:sym typeface="Helvetica Neue Light"/>
              </a:rPr>
              <a:t>para definir la respuesta al evento</a:t>
            </a:r>
            <a:r>
              <a:rPr lang="en-GB" sz="2000">
                <a:latin typeface="Helvetica Neue Light"/>
                <a:ea typeface="Helvetica Neue Light"/>
                <a:cs typeface="Helvetica Neue Light"/>
                <a:sym typeface="Helvetica Neue Light"/>
              </a:rPr>
              <a:t>. Las propiedades se </a:t>
            </a:r>
            <a:r>
              <a:rPr lang="en-GB" sz="2000">
                <a:latin typeface="Helvetica Neue Light"/>
                <a:ea typeface="Helvetica Neue Light"/>
                <a:cs typeface="Helvetica Neue Light"/>
                <a:sym typeface="Helvetica Neue Light"/>
              </a:rPr>
              <a:t>identifican</a:t>
            </a:r>
            <a:r>
              <a:rPr lang="en-GB" sz="2000">
                <a:latin typeface="Helvetica Neue Light"/>
                <a:ea typeface="Helvetica Neue Light"/>
                <a:cs typeface="Helvetica Neue Light"/>
                <a:sym typeface="Helvetica Neue Light"/>
              </a:rPr>
              <a:t> con el nombre del evento</a:t>
            </a:r>
            <a:r>
              <a:rPr lang="en-GB" sz="2000">
                <a:solidFill>
                  <a:schemeClr val="dk1"/>
                </a:solidFill>
                <a:latin typeface="Helvetica Neue Light"/>
                <a:ea typeface="Helvetica Neue Light"/>
                <a:cs typeface="Helvetica Neue Light"/>
                <a:sym typeface="Helvetica Neue Light"/>
              </a:rPr>
              <a:t> y el prefijo </a:t>
            </a:r>
            <a:r>
              <a:rPr i="1" lang="en-GB" sz="2000">
                <a:solidFill>
                  <a:schemeClr val="dk1"/>
                </a:solidFill>
                <a:latin typeface="Helvetica Neue Light"/>
                <a:ea typeface="Helvetica Neue Light"/>
                <a:cs typeface="Helvetica Neue Light"/>
                <a:sym typeface="Helvetica Neue Light"/>
              </a:rPr>
              <a:t>on.</a:t>
            </a:r>
            <a:r>
              <a:rPr lang="en-GB" sz="2000">
                <a:latin typeface="Helvetica Neue Light"/>
                <a:ea typeface="Helvetica Neue Light"/>
                <a:cs typeface="Helvetica Neue Light"/>
                <a:sym typeface="Helvetica Neue Light"/>
              </a:rPr>
              <a:t>También</a:t>
            </a:r>
            <a:r>
              <a:rPr lang="en-GB" sz="2000">
                <a:latin typeface="Helvetica Neue Light"/>
                <a:ea typeface="Helvetica Neue Light"/>
                <a:cs typeface="Helvetica Neue Light"/>
                <a:sym typeface="Helvetica Neue Light"/>
              </a:rPr>
              <a:t> es posible emplear funciones </a:t>
            </a:r>
            <a:r>
              <a:rPr lang="en-GB" sz="2000">
                <a:latin typeface="Helvetica Neue Light"/>
                <a:ea typeface="Helvetica Neue Light"/>
                <a:cs typeface="Helvetica Neue Light"/>
                <a:sym typeface="Helvetica Neue Light"/>
              </a:rPr>
              <a:t>anónimas</a:t>
            </a:r>
            <a:r>
              <a:rPr lang="en-GB" sz="2000">
                <a:latin typeface="Helvetica Neue Light"/>
                <a:ea typeface="Helvetica Neue Light"/>
                <a:cs typeface="Helvetica Neue Light"/>
                <a:sym typeface="Helvetica Neue Light"/>
              </a:rPr>
              <a:t> para definir los manejadores de eventos.</a:t>
            </a:r>
            <a:endParaRPr i="1" sz="2000">
              <a:latin typeface="Helvetica Neue Light"/>
              <a:ea typeface="Helvetica Neue Light"/>
              <a:cs typeface="Helvetica Neue Light"/>
              <a:sym typeface="Helvetica Neue Light"/>
            </a:endParaRPr>
          </a:p>
        </p:txBody>
      </p:sp>
      <p:pic>
        <p:nvPicPr>
          <p:cNvPr id="256" name="Google Shape;256;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8"/>
          <p:cNvSpPr txBox="1"/>
          <p:nvPr/>
        </p:nvSpPr>
        <p:spPr>
          <a:xfrm>
            <a:off x="155550" y="1186525"/>
            <a:ext cx="5342400" cy="3473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&lt;!</a:t>
            </a:r>
            <a:r>
              <a:rPr lang="en-GB" sz="1100">
                <a:solidFill>
                  <a:srgbClr val="FF79C6"/>
                </a:solidFill>
                <a:latin typeface="Courier New"/>
                <a:ea typeface="Courier New"/>
                <a:cs typeface="Courier New"/>
                <a:sym typeface="Courier New"/>
              </a:rPr>
              <a:t>DOCTYPE</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html</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&lt;</a:t>
            </a:r>
            <a:r>
              <a:rPr lang="en-GB" sz="1100">
                <a:solidFill>
                  <a:srgbClr val="FF79C6"/>
                </a:solidFill>
                <a:latin typeface="Courier New"/>
                <a:ea typeface="Courier New"/>
                <a:cs typeface="Courier New"/>
                <a:sym typeface="Courier New"/>
              </a:rPr>
              <a:t>html</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head</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title</a:t>
            </a:r>
            <a:r>
              <a:rPr lang="en-GB" sz="1100">
                <a:solidFill>
                  <a:srgbClr val="F8F8F2"/>
                </a:solidFill>
                <a:latin typeface="Courier New"/>
                <a:ea typeface="Courier New"/>
                <a:cs typeface="Courier New"/>
                <a:sym typeface="Courier New"/>
              </a:rPr>
              <a:t>&gt;Mi primer App&lt;/</a:t>
            </a:r>
            <a:r>
              <a:rPr lang="en-GB" sz="1100">
                <a:solidFill>
                  <a:srgbClr val="FF79C6"/>
                </a:solidFill>
                <a:latin typeface="Courier New"/>
                <a:ea typeface="Courier New"/>
                <a:cs typeface="Courier New"/>
                <a:sym typeface="Courier New"/>
              </a:rPr>
              <a:t>title</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head</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body</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h2</a:t>
            </a:r>
            <a:r>
              <a:rPr lang="en-GB" sz="1100">
                <a:solidFill>
                  <a:srgbClr val="F8F8F2"/>
                </a:solidFill>
                <a:latin typeface="Courier New"/>
                <a:ea typeface="Courier New"/>
                <a:cs typeface="Courier New"/>
                <a:sym typeface="Courier New"/>
              </a:rPr>
              <a:t>&gt;Coder House&lt;/</a:t>
            </a:r>
            <a:r>
              <a:rPr lang="en-GB" sz="1100">
                <a:solidFill>
                  <a:srgbClr val="FF79C6"/>
                </a:solidFill>
                <a:latin typeface="Courier New"/>
                <a:ea typeface="Courier New"/>
                <a:cs typeface="Courier New"/>
                <a:sym typeface="Courier New"/>
              </a:rPr>
              <a:t>h2</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button</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id</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btnPrincipal</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&gt;CLICK&lt;/</a:t>
            </a:r>
            <a:r>
              <a:rPr lang="en-GB" sz="1100">
                <a:solidFill>
                  <a:srgbClr val="FF79C6"/>
                </a:solidFill>
                <a:latin typeface="Courier New"/>
                <a:ea typeface="Courier New"/>
                <a:cs typeface="Courier New"/>
                <a:sym typeface="Courier New"/>
              </a:rPr>
              <a:t>button</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script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boton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document.</a:t>
            </a:r>
            <a:r>
              <a:rPr lang="en-GB" sz="1100">
                <a:solidFill>
                  <a:srgbClr val="50FA7B"/>
                </a:solidFill>
                <a:latin typeface="Courier New"/>
                <a:ea typeface="Courier New"/>
                <a:cs typeface="Courier New"/>
                <a:sym typeface="Courier New"/>
              </a:rPr>
              <a:t>getElementById</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btnPrincipal</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boton.onclick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 </a:t>
            </a:r>
            <a:r>
              <a:rPr lang="en-GB" sz="1100">
                <a:solidFill>
                  <a:srgbClr val="FF79C6"/>
                </a:solidFill>
                <a:latin typeface="Courier New"/>
                <a:ea typeface="Courier New"/>
                <a:cs typeface="Courier New"/>
                <a:sym typeface="Courier New"/>
              </a:rPr>
              <a:t>=&gt;</a:t>
            </a:r>
            <a:r>
              <a:rPr lang="en-GB" sz="1100">
                <a:solidFill>
                  <a:srgbClr val="F8F8F2"/>
                </a:solidFill>
                <a:latin typeface="Courier New"/>
                <a:ea typeface="Courier New"/>
                <a:cs typeface="Courier New"/>
                <a:sym typeface="Courier New"/>
              </a:rPr>
              <a:t>{console.</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Respuesta 2</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script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body</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&lt;/</a:t>
            </a:r>
            <a:r>
              <a:rPr lang="en-GB" sz="1100">
                <a:solidFill>
                  <a:srgbClr val="FF79C6"/>
                </a:solidFill>
                <a:latin typeface="Courier New"/>
                <a:ea typeface="Courier New"/>
                <a:cs typeface="Courier New"/>
                <a:sym typeface="Courier New"/>
              </a:rPr>
              <a:t>html</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1" name="Shape 261"/>
        <p:cNvGrpSpPr/>
        <p:nvPr/>
      </p:nvGrpSpPr>
      <p:grpSpPr>
        <a:xfrm>
          <a:off x="0" y="0"/>
          <a:ext cx="0" cy="0"/>
          <a:chOff x="0" y="0"/>
          <a:chExt cx="0" cy="0"/>
        </a:xfrm>
      </p:grpSpPr>
      <p:sp>
        <p:nvSpPr>
          <p:cNvPr id="262" name="Google Shape;262;p39"/>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63" name="Google Shape;263;p39"/>
          <p:cNvSpPr txBox="1"/>
          <p:nvPr/>
        </p:nvSpPr>
        <p:spPr>
          <a:xfrm>
            <a:off x="1871288" y="236900"/>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OPCIÓN 3</a:t>
            </a:r>
            <a:endParaRPr i="1" sz="4000">
              <a:latin typeface="Anton"/>
              <a:ea typeface="Anton"/>
              <a:cs typeface="Anton"/>
              <a:sym typeface="Anton"/>
            </a:endParaRPr>
          </a:p>
        </p:txBody>
      </p:sp>
      <p:sp>
        <p:nvSpPr>
          <p:cNvPr id="264" name="Google Shape;264;p39"/>
          <p:cNvSpPr txBox="1"/>
          <p:nvPr/>
        </p:nvSpPr>
        <p:spPr>
          <a:xfrm>
            <a:off x="777450" y="1027750"/>
            <a:ext cx="7726500" cy="1615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Determinar el evento especificando el manejador de evento en el atributo de una etiqueta HTML. La </a:t>
            </a:r>
            <a:r>
              <a:rPr lang="en-GB" sz="2000">
                <a:latin typeface="Helvetica Neue Light"/>
                <a:ea typeface="Helvetica Neue Light"/>
                <a:cs typeface="Helvetica Neue Light"/>
                <a:sym typeface="Helvetica Neue Light"/>
              </a:rPr>
              <a:t>denominación</a:t>
            </a:r>
            <a:r>
              <a:rPr lang="en-GB" sz="2000">
                <a:latin typeface="Helvetica Neue Light"/>
                <a:ea typeface="Helvetica Neue Light"/>
                <a:cs typeface="Helvetica Neue Light"/>
                <a:sym typeface="Helvetica Neue Light"/>
              </a:rPr>
              <a:t> del atributo es </a:t>
            </a:r>
            <a:r>
              <a:rPr lang="en-GB" sz="2000">
                <a:latin typeface="Helvetica Neue Light"/>
                <a:ea typeface="Helvetica Neue Light"/>
                <a:cs typeface="Helvetica Neue Light"/>
                <a:sym typeface="Helvetica Neue Light"/>
              </a:rPr>
              <a:t>idéntica</a:t>
            </a:r>
            <a:r>
              <a:rPr lang="en-GB" sz="2000">
                <a:latin typeface="Helvetica Neue Light"/>
                <a:ea typeface="Helvetica Neue Light"/>
                <a:cs typeface="Helvetica Neue Light"/>
                <a:sym typeface="Helvetica Neue Light"/>
              </a:rPr>
              <a:t> al de la propiedad de la </a:t>
            </a:r>
            <a:r>
              <a:rPr lang="en-GB" sz="2000">
                <a:latin typeface="Helvetica Neue Light"/>
                <a:ea typeface="Helvetica Neue Light"/>
                <a:cs typeface="Helvetica Neue Light"/>
                <a:sym typeface="Helvetica Neue Light"/>
              </a:rPr>
              <a:t>opción</a:t>
            </a:r>
            <a:r>
              <a:rPr lang="en-GB" sz="2000">
                <a:latin typeface="Helvetica Neue Light"/>
                <a:ea typeface="Helvetica Neue Light"/>
                <a:cs typeface="Helvetica Neue Light"/>
                <a:sym typeface="Helvetica Neue Light"/>
              </a:rPr>
              <a:t> 2 (prefijo </a:t>
            </a:r>
            <a:r>
              <a:rPr i="1" lang="en-GB" sz="2000">
                <a:latin typeface="Helvetica Neue Light"/>
                <a:ea typeface="Helvetica Neue Light"/>
                <a:cs typeface="Helvetica Neue Light"/>
                <a:sym typeface="Helvetica Neue Light"/>
              </a:rPr>
              <a:t>on</a:t>
            </a:r>
            <a:r>
              <a:rPr lang="en-GB" sz="2000">
                <a:latin typeface="Helvetica Neue Light"/>
                <a:ea typeface="Helvetica Neue Light"/>
                <a:cs typeface="Helvetica Neue Light"/>
                <a:sym typeface="Helvetica Neue Light"/>
              </a:rPr>
              <a:t>)</a:t>
            </a:r>
            <a:endParaRPr b="1" i="1" sz="2000">
              <a:latin typeface="Helvetica Neue"/>
              <a:ea typeface="Helvetica Neue"/>
              <a:cs typeface="Helvetica Neue"/>
              <a:sym typeface="Helvetica Neue"/>
            </a:endParaRPr>
          </a:p>
        </p:txBody>
      </p:sp>
      <p:pic>
        <p:nvPicPr>
          <p:cNvPr id="265" name="Google Shape;265;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6" name="Google Shape;266;p39"/>
          <p:cNvSpPr txBox="1"/>
          <p:nvPr/>
        </p:nvSpPr>
        <p:spPr>
          <a:xfrm>
            <a:off x="377725" y="2643550"/>
            <a:ext cx="8526000" cy="605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ctr">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&lt;</a:t>
            </a:r>
            <a:r>
              <a:rPr lang="en-GB" sz="1450">
                <a:solidFill>
                  <a:srgbClr val="FF79C6"/>
                </a:solidFill>
                <a:latin typeface="Courier New"/>
                <a:ea typeface="Courier New"/>
                <a:cs typeface="Courier New"/>
                <a:sym typeface="Courier New"/>
              </a:rPr>
              <a:t>input</a:t>
            </a:r>
            <a:r>
              <a:rPr lang="en-GB" sz="1450">
                <a:solidFill>
                  <a:srgbClr val="F8F8F2"/>
                </a:solidFill>
                <a:latin typeface="Courier New"/>
                <a:ea typeface="Courier New"/>
                <a:cs typeface="Courier New"/>
                <a:sym typeface="Courier New"/>
              </a:rPr>
              <a:t> </a:t>
            </a:r>
            <a:r>
              <a:rPr i="1" lang="en-GB" sz="1450">
                <a:solidFill>
                  <a:srgbClr val="50FA7B"/>
                </a:solidFill>
                <a:latin typeface="Courier New"/>
                <a:ea typeface="Courier New"/>
                <a:cs typeface="Courier New"/>
                <a:sym typeface="Courier New"/>
              </a:rPr>
              <a:t>type</a:t>
            </a:r>
            <a:r>
              <a:rPr lang="en-GB" sz="1450">
                <a:solidFill>
                  <a:srgbClr val="FF79C6"/>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button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50FA7B"/>
                </a:solidFill>
                <a:latin typeface="Courier New"/>
                <a:ea typeface="Courier New"/>
                <a:cs typeface="Courier New"/>
                <a:sym typeface="Courier New"/>
              </a:rPr>
              <a:t>value</a:t>
            </a:r>
            <a:r>
              <a:rPr lang="en-GB" sz="1450">
                <a:solidFill>
                  <a:srgbClr val="FF79C6"/>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CLICK2</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50FA7B"/>
                </a:solidFill>
                <a:latin typeface="Courier New"/>
                <a:ea typeface="Courier New"/>
                <a:cs typeface="Courier New"/>
                <a:sym typeface="Courier New"/>
              </a:rPr>
              <a:t>onclick</a:t>
            </a:r>
            <a:r>
              <a:rPr lang="en-GB" sz="1450">
                <a:solidFill>
                  <a:srgbClr val="FF79C6"/>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alert</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Respuesta 3</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/&gt;</a:t>
            </a:r>
            <a:endParaRPr sz="14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267" name="Google Shape;267;p39"/>
          <p:cNvSpPr txBox="1"/>
          <p:nvPr/>
        </p:nvSpPr>
        <p:spPr>
          <a:xfrm>
            <a:off x="899225" y="3319825"/>
            <a:ext cx="7726500" cy="1339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La función puede </a:t>
            </a:r>
            <a:r>
              <a:rPr lang="en-GB" sz="2000">
                <a:latin typeface="Helvetica Neue Light"/>
                <a:ea typeface="Helvetica Neue Light"/>
                <a:cs typeface="Helvetica Neue Light"/>
                <a:sym typeface="Helvetica Neue Light"/>
              </a:rPr>
              <a:t>declararse</a:t>
            </a:r>
            <a:r>
              <a:rPr lang="en-GB" sz="2000">
                <a:latin typeface="Helvetica Neue Light"/>
                <a:ea typeface="Helvetica Neue Light"/>
                <a:cs typeface="Helvetica Neue Light"/>
                <a:sym typeface="Helvetica Neue Light"/>
              </a:rPr>
              <a:t> entre la comillas  o bien tomarse una referencia existen en el script.</a:t>
            </a:r>
            <a:endParaRPr i="1" sz="2000">
              <a:highlight>
                <a:srgbClr val="E0FF00"/>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1671825" y="64119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¿Y CUÁL CONVIENE USAR?</a:t>
            </a:r>
            <a:endParaRPr i="1" sz="4500">
              <a:latin typeface="Anton"/>
              <a:ea typeface="Anton"/>
              <a:cs typeface="Anton"/>
              <a:sym typeface="Anton"/>
            </a:endParaRPr>
          </a:p>
        </p:txBody>
      </p:sp>
      <p:pic>
        <p:nvPicPr>
          <p:cNvPr id="273" name="Google Shape;273;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4" name="Google Shape;274;p40"/>
          <p:cNvSpPr txBox="1"/>
          <p:nvPr/>
        </p:nvSpPr>
        <p:spPr>
          <a:xfrm>
            <a:off x="0" y="1630300"/>
            <a:ext cx="9144000" cy="255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Las opciones 1 y 2 son las recomendadas</a:t>
            </a:r>
            <a:r>
              <a:rPr lang="en-GB" sz="2000">
                <a:solidFill>
                  <a:schemeClr val="dk1"/>
                </a:solidFill>
                <a:highlight>
                  <a:srgbClr val="FFFFFF"/>
                </a:highlight>
                <a:latin typeface="Helvetica Neue Light"/>
                <a:ea typeface="Helvetica Neue Light"/>
                <a:cs typeface="Helvetica Neue Light"/>
                <a:sym typeface="Helvetica Neue Light"/>
              </a:rPr>
              <a:t>, si bien se pueden presentar casos de </a:t>
            </a:r>
            <a:r>
              <a:rPr lang="en-GB" sz="2000">
                <a:solidFill>
                  <a:schemeClr val="dk1"/>
                </a:solidFill>
                <a:highlight>
                  <a:srgbClr val="FFFFFF"/>
                </a:highlight>
                <a:latin typeface="Helvetica Neue Light"/>
                <a:ea typeface="Helvetica Neue Light"/>
                <a:cs typeface="Helvetica Neue Light"/>
                <a:sym typeface="Helvetica Neue Light"/>
              </a:rPr>
              <a:t>aplicación</a:t>
            </a:r>
            <a:r>
              <a:rPr lang="en-GB" sz="2000">
                <a:solidFill>
                  <a:schemeClr val="dk1"/>
                </a:solidFill>
                <a:highlight>
                  <a:srgbClr val="FFFFFF"/>
                </a:highlight>
                <a:latin typeface="Helvetica Neue Light"/>
                <a:ea typeface="Helvetica Neue Light"/>
                <a:cs typeface="Helvetica Neue Light"/>
                <a:sym typeface="Helvetica Neue Light"/>
              </a:rPr>
              <a:t> </a:t>
            </a:r>
            <a:r>
              <a:rPr lang="en-GB" sz="2000">
                <a:solidFill>
                  <a:schemeClr val="dk1"/>
                </a:solidFill>
                <a:highlight>
                  <a:srgbClr val="FFFFFF"/>
                </a:highlight>
                <a:latin typeface="Helvetica Neue Light"/>
                <a:ea typeface="Helvetica Neue Light"/>
                <a:cs typeface="Helvetica Neue Light"/>
                <a:sym typeface="Helvetica Neue Light"/>
              </a:rPr>
              <a:t>específico (por ejemplo, en la opción 1 el nombre del evento puede venir de una variable </a:t>
            </a:r>
            <a:r>
              <a:rPr lang="en-GB" sz="2000">
                <a:solidFill>
                  <a:schemeClr val="dk1"/>
                </a:solidFill>
                <a:highlight>
                  <a:schemeClr val="lt1"/>
                </a:highlight>
                <a:latin typeface="Helvetica Neue Light"/>
                <a:ea typeface="Helvetica Neue Light"/>
                <a:cs typeface="Helvetica Neue Light"/>
                <a:sym typeface="Helvetica Neue Light"/>
              </a:rPr>
              <a:t>al usar la propiedad</a:t>
            </a:r>
            <a:r>
              <a:rPr lang="en-GB" sz="2000">
                <a:solidFill>
                  <a:schemeClr val="dk1"/>
                </a:solidFill>
                <a:highlight>
                  <a:srgbClr val="FFFFFF"/>
                </a:highlight>
                <a:latin typeface="Helvetica Neue Light"/>
                <a:ea typeface="Helvetica Neue Light"/>
                <a:cs typeface="Helvetica Neue Light"/>
                <a:sym typeface="Helvetica Neue Light"/>
              </a:rPr>
              <a:t>, y esto no puede hacerse en la 2), </a:t>
            </a:r>
            <a:r>
              <a:rPr lang="en-GB" sz="2000">
                <a:solidFill>
                  <a:schemeClr val="dk1"/>
                </a:solidFill>
                <a:highlight>
                  <a:srgbClr val="E0FF00"/>
                </a:highlight>
                <a:latin typeface="Helvetica Neue Light"/>
                <a:ea typeface="Helvetica Neue Light"/>
                <a:cs typeface="Helvetica Neue Light"/>
                <a:sym typeface="Helvetica Neue Light"/>
              </a:rPr>
              <a:t>se identifican como formas de definición de evento equivalentes.</a:t>
            </a:r>
            <a:r>
              <a:rPr lang="en-GB" sz="2000">
                <a:solidFill>
                  <a:schemeClr val="dk1"/>
                </a:solidFill>
                <a:highlight>
                  <a:srgbClr val="E0FF00"/>
                </a:highlight>
                <a:latin typeface="Helvetica Neue Light"/>
                <a:ea typeface="Helvetica Neue Light"/>
                <a:cs typeface="Helvetica Neue Light"/>
                <a:sym typeface="Helvetica Neue Light"/>
              </a:rPr>
              <a:t> </a:t>
            </a:r>
            <a:endParaRPr sz="2000">
              <a:solidFill>
                <a:schemeClr val="dk1"/>
              </a:solidFill>
              <a:highlight>
                <a:srgbClr val="E0FF00"/>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E0FF00"/>
                </a:highlight>
                <a:latin typeface="Helvetica Neue Light"/>
                <a:ea typeface="Helvetica Neue Light"/>
                <a:cs typeface="Helvetica Neue Light"/>
                <a:sym typeface="Helvetica Neue Light"/>
              </a:rPr>
              <a:t>La opción 3, aunque es de </a:t>
            </a:r>
            <a:r>
              <a:rPr lang="en-GB" sz="2000">
                <a:solidFill>
                  <a:schemeClr val="dk1"/>
                </a:solidFill>
                <a:highlight>
                  <a:srgbClr val="E0FF00"/>
                </a:highlight>
                <a:latin typeface="Helvetica Neue Light"/>
                <a:ea typeface="Helvetica Neue Light"/>
                <a:cs typeface="Helvetica Neue Light"/>
                <a:sym typeface="Helvetica Neue Light"/>
              </a:rPr>
              <a:t>fácil</a:t>
            </a:r>
            <a:r>
              <a:rPr lang="en-GB" sz="2000">
                <a:solidFill>
                  <a:schemeClr val="dk1"/>
                </a:solidFill>
                <a:highlight>
                  <a:srgbClr val="E0FF00"/>
                </a:highlight>
                <a:latin typeface="Helvetica Neue Light"/>
                <a:ea typeface="Helvetica Neue Light"/>
                <a:cs typeface="Helvetica Neue Light"/>
                <a:sym typeface="Helvetica Neue Light"/>
              </a:rPr>
              <a:t> implementación, no es recomendada para proyectos en producción </a:t>
            </a:r>
            <a:r>
              <a:rPr lang="en-GB" sz="2000">
                <a:solidFill>
                  <a:schemeClr val="dk1"/>
                </a:solidFill>
                <a:latin typeface="Helvetica Neue Light"/>
                <a:ea typeface="Helvetica Neue Light"/>
                <a:cs typeface="Helvetica Neue Light"/>
                <a:sym typeface="Helvetica Neue Light"/>
              </a:rPr>
              <a:t>ya que no es </a:t>
            </a:r>
            <a:r>
              <a:rPr lang="en-GB" sz="2000">
                <a:solidFill>
                  <a:schemeClr val="dk1"/>
                </a:solidFill>
                <a:latin typeface="Helvetica Neue Light"/>
                <a:ea typeface="Helvetica Neue Light"/>
                <a:cs typeface="Helvetica Neue Light"/>
                <a:sym typeface="Helvetica Neue Light"/>
              </a:rPr>
              <a:t>considerada</a:t>
            </a:r>
            <a:r>
              <a:rPr lang="en-GB" sz="2000">
                <a:solidFill>
                  <a:schemeClr val="dk1"/>
                </a:solidFill>
                <a:latin typeface="Helvetica Neue Light"/>
                <a:ea typeface="Helvetica Neue Light"/>
                <a:cs typeface="Helvetica Neue Light"/>
                <a:sym typeface="Helvetica Neue Light"/>
              </a:rPr>
              <a:t> un buena </a:t>
            </a:r>
            <a:r>
              <a:rPr lang="en-GB" sz="2000">
                <a:solidFill>
                  <a:schemeClr val="dk1"/>
                </a:solidFill>
                <a:latin typeface="Helvetica Neue Light"/>
                <a:ea typeface="Helvetica Neue Light"/>
                <a:cs typeface="Helvetica Neue Light"/>
                <a:sym typeface="Helvetica Neue Light"/>
              </a:rPr>
              <a:t>práctica</a:t>
            </a:r>
            <a:r>
              <a:rPr lang="en-GB" sz="2000">
                <a:solidFill>
                  <a:schemeClr val="dk1"/>
                </a:solidFill>
                <a:latin typeface="Helvetica Neue Light"/>
                <a:ea typeface="Helvetica Neue Light"/>
                <a:cs typeface="Helvetica Neue Light"/>
                <a:sym typeface="Helvetica Neue Light"/>
              </a:rPr>
              <a:t> declarar funciones y </a:t>
            </a:r>
            <a:r>
              <a:rPr lang="en-GB" sz="2000">
                <a:solidFill>
                  <a:schemeClr val="dk1"/>
                </a:solidFill>
                <a:latin typeface="Helvetica Neue Light"/>
                <a:ea typeface="Helvetica Neue Light"/>
                <a:cs typeface="Helvetica Neue Light"/>
                <a:sym typeface="Helvetica Neue Light"/>
              </a:rPr>
              <a:t>código</a:t>
            </a:r>
            <a:r>
              <a:rPr lang="en-GB" sz="2000">
                <a:solidFill>
                  <a:schemeClr val="dk1"/>
                </a:solidFill>
                <a:latin typeface="Helvetica Neue Light"/>
                <a:ea typeface="Helvetica Neue Light"/>
                <a:cs typeface="Helvetica Neue Light"/>
                <a:sym typeface="Helvetica Neue Light"/>
              </a:rPr>
              <a:t> JavaScript dentro del HTML.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78" name="Shape 278"/>
        <p:cNvGrpSpPr/>
        <p:nvPr/>
      </p:nvGrpSpPr>
      <p:grpSpPr>
        <a:xfrm>
          <a:off x="0" y="0"/>
          <a:ext cx="0" cy="0"/>
          <a:chOff x="0" y="0"/>
          <a:chExt cx="0" cy="0"/>
        </a:xfrm>
      </p:grpSpPr>
      <p:sp>
        <p:nvSpPr>
          <p:cNvPr id="279" name="Google Shape;279;p41"/>
          <p:cNvSpPr txBox="1"/>
          <p:nvPr/>
        </p:nvSpPr>
        <p:spPr>
          <a:xfrm>
            <a:off x="1794450" y="2077200"/>
            <a:ext cx="5555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280" name="Google Shape;280;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1" name="Google Shape;281;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42"/>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43"/>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EVENTOS MÁS COMUNES</a:t>
            </a:r>
            <a:endParaRPr i="1" sz="36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5" name="Shape 295"/>
        <p:cNvGrpSpPr/>
        <p:nvPr/>
      </p:nvGrpSpPr>
      <p:grpSpPr>
        <a:xfrm>
          <a:off x="0" y="0"/>
          <a:ext cx="0" cy="0"/>
          <a:chOff x="0" y="0"/>
          <a:chExt cx="0" cy="0"/>
        </a:xfrm>
      </p:grpSpPr>
      <p:sp>
        <p:nvSpPr>
          <p:cNvPr id="296" name="Google Shape;296;p44"/>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97" name="Google Shape;297;p44"/>
          <p:cNvSpPr txBox="1"/>
          <p:nvPr/>
        </p:nvSpPr>
        <p:spPr>
          <a:xfrm>
            <a:off x="150" y="131850"/>
            <a:ext cx="9144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EVENTOS DEL MOUSE</a:t>
            </a:r>
            <a:endParaRPr i="1" sz="4000">
              <a:latin typeface="Anton"/>
              <a:ea typeface="Anton"/>
              <a:cs typeface="Anton"/>
              <a:sym typeface="Anton"/>
            </a:endParaRPr>
          </a:p>
        </p:txBody>
      </p:sp>
      <p:sp>
        <p:nvSpPr>
          <p:cNvPr id="298" name="Google Shape;298;p44"/>
          <p:cNvSpPr txBox="1"/>
          <p:nvPr/>
        </p:nvSpPr>
        <p:spPr>
          <a:xfrm>
            <a:off x="298500" y="998500"/>
            <a:ext cx="8845500" cy="190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800">
                <a:highlight>
                  <a:srgbClr val="E0FF00"/>
                </a:highlight>
                <a:latin typeface="Helvetica Neue Light"/>
                <a:ea typeface="Helvetica Neue Light"/>
                <a:cs typeface="Helvetica Neue Light"/>
                <a:sym typeface="Helvetica Neue Light"/>
              </a:rPr>
              <a:t>Los eventos del mouse o </a:t>
            </a:r>
            <a:r>
              <a:rPr lang="en-GB" sz="1800">
                <a:highlight>
                  <a:srgbClr val="E0FF00"/>
                </a:highlight>
                <a:latin typeface="Helvetica Neue Light"/>
                <a:ea typeface="Helvetica Neue Light"/>
                <a:cs typeface="Helvetica Neue Light"/>
                <a:sym typeface="Helvetica Neue Light"/>
              </a:rPr>
              <a:t>MouseEvent son aquellos que se producen por la interacción del usuario con el mouse</a:t>
            </a:r>
            <a:r>
              <a:rPr lang="en-GB" sz="1800">
                <a:latin typeface="Helvetica Neue Light"/>
                <a:ea typeface="Helvetica Neue Light"/>
                <a:cs typeface="Helvetica Neue Light"/>
                <a:sym typeface="Helvetica Neue Light"/>
              </a:rPr>
              <a:t>. Entre ellos destacamos:</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solidFill>
                  <a:srgbClr val="8215BC"/>
                </a:solidFill>
                <a:latin typeface="Helvetica Neue Light"/>
                <a:ea typeface="Helvetica Neue Light"/>
                <a:cs typeface="Helvetica Neue Light"/>
                <a:sym typeface="Helvetica Neue Light"/>
              </a:rPr>
              <a:t>mousedown/mouseup: </a:t>
            </a:r>
            <a:r>
              <a:rPr lang="en-GB" sz="1800">
                <a:latin typeface="Helvetica Neue Light"/>
                <a:ea typeface="Helvetica Neue Light"/>
                <a:cs typeface="Helvetica Neue Light"/>
                <a:sym typeface="Helvetica Neue Light"/>
              </a:rPr>
              <a:t>Se oprime/suelta el botón del ratón sobre un elemento.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solidFill>
                  <a:srgbClr val="8215BC"/>
                </a:solidFill>
                <a:latin typeface="Helvetica Neue Light"/>
                <a:ea typeface="Helvetica Neue Light"/>
                <a:cs typeface="Helvetica Neue Light"/>
                <a:sym typeface="Helvetica Neue Light"/>
              </a:rPr>
              <a:t>mouseover/mouseout:  </a:t>
            </a:r>
            <a:r>
              <a:rPr lang="en-GB" sz="1800">
                <a:latin typeface="Helvetica Neue Light"/>
                <a:ea typeface="Helvetica Neue Light"/>
                <a:cs typeface="Helvetica Neue Light"/>
                <a:sym typeface="Helvetica Neue Light"/>
              </a:rPr>
              <a:t>El puntero del mouse se mueve sobre/sale del elemento.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solidFill>
                  <a:srgbClr val="8215BC"/>
                </a:solidFill>
                <a:latin typeface="Helvetica Neue Light"/>
                <a:ea typeface="Helvetica Neue Light"/>
                <a:cs typeface="Helvetica Neue Light"/>
                <a:sym typeface="Helvetica Neue Light"/>
              </a:rPr>
              <a:t>mousemove: </a:t>
            </a:r>
            <a:r>
              <a:rPr lang="en-GB" sz="1800">
                <a:latin typeface="Helvetica Neue Light"/>
                <a:ea typeface="Helvetica Neue Light"/>
                <a:cs typeface="Helvetica Neue Light"/>
                <a:sym typeface="Helvetica Neue Light"/>
              </a:rPr>
              <a:t>El movimiento del mouse sobre el elemento activa el evento.</a:t>
            </a:r>
            <a:endParaRPr sz="1800">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SzPts val="1800"/>
              <a:buFont typeface="Helvetica Neue Light"/>
              <a:buChar char="●"/>
            </a:pPr>
            <a:r>
              <a:rPr lang="en-GB" sz="1800">
                <a:solidFill>
                  <a:srgbClr val="8215BC"/>
                </a:solidFill>
                <a:latin typeface="Helvetica Neue Light"/>
                <a:ea typeface="Helvetica Neue Light"/>
                <a:cs typeface="Helvetica Neue Light"/>
                <a:sym typeface="Helvetica Neue Light"/>
              </a:rPr>
              <a:t>click: </a:t>
            </a:r>
            <a:r>
              <a:rPr lang="en-GB" sz="1800">
                <a:latin typeface="Helvetica Neue Light"/>
                <a:ea typeface="Helvetica Neue Light"/>
                <a:cs typeface="Helvetica Neue Light"/>
                <a:sym typeface="Helvetica Neue Light"/>
              </a:rPr>
              <a:t>Se activa después de </a:t>
            </a:r>
            <a:r>
              <a:rPr lang="en-GB" sz="1800">
                <a:solidFill>
                  <a:srgbClr val="8215BC"/>
                </a:solidFill>
                <a:latin typeface="Helvetica Neue Light"/>
                <a:ea typeface="Helvetica Neue Light"/>
                <a:cs typeface="Helvetica Neue Light"/>
                <a:sym typeface="Helvetica Neue Light"/>
              </a:rPr>
              <a:t>mousedown</a:t>
            </a:r>
            <a:r>
              <a:rPr lang="en-GB" sz="1800">
                <a:latin typeface="Helvetica Neue Light"/>
                <a:ea typeface="Helvetica Neue Light"/>
                <a:cs typeface="Helvetica Neue Light"/>
                <a:sym typeface="Helvetica Neue Light"/>
              </a:rPr>
              <a:t> o </a:t>
            </a:r>
            <a:r>
              <a:rPr lang="en-GB" sz="1800">
                <a:solidFill>
                  <a:srgbClr val="8215BC"/>
                </a:solidFill>
                <a:latin typeface="Helvetica Neue Light"/>
                <a:ea typeface="Helvetica Neue Light"/>
                <a:cs typeface="Helvetica Neue Light"/>
                <a:sym typeface="Helvetica Neue Light"/>
              </a:rPr>
              <a:t>mouseup</a:t>
            </a:r>
            <a:r>
              <a:rPr lang="en-GB" sz="1800">
                <a:latin typeface="Helvetica Neue Light"/>
                <a:ea typeface="Helvetica Neue Light"/>
                <a:cs typeface="Helvetica Neue Light"/>
                <a:sym typeface="Helvetica Neue Light"/>
              </a:rPr>
              <a:t> sobre un elemento válido.</a:t>
            </a:r>
            <a:endParaRPr sz="1800">
              <a:latin typeface="Helvetica Neue Light"/>
              <a:ea typeface="Helvetica Neue Light"/>
              <a:cs typeface="Helvetica Neue Light"/>
              <a:sym typeface="Helvetica Neue Light"/>
            </a:endParaRPr>
          </a:p>
        </p:txBody>
      </p:sp>
      <p:sp>
        <p:nvSpPr>
          <p:cNvPr id="299" name="Google Shape;299;p44"/>
          <p:cNvSpPr txBox="1"/>
          <p:nvPr/>
        </p:nvSpPr>
        <p:spPr>
          <a:xfrm>
            <a:off x="812100" y="3084500"/>
            <a:ext cx="7596900" cy="1902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rgbClr val="000000"/>
              </a:buClr>
              <a:buSzPts val="1100"/>
              <a:buFont typeface="Arial"/>
              <a:buNone/>
            </a:pPr>
            <a:r>
              <a:rPr lang="en-GB" sz="1450">
                <a:solidFill>
                  <a:srgbClr val="666666"/>
                </a:solidFill>
                <a:latin typeface="Courier New"/>
                <a:ea typeface="Courier New"/>
                <a:cs typeface="Courier New"/>
                <a:sym typeface="Courier New"/>
              </a:rPr>
              <a:t>//CODIGO HTML DE REFERENCIA</a:t>
            </a:r>
            <a:endParaRPr sz="145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&lt;</a:t>
            </a:r>
            <a:r>
              <a:rPr lang="en-GB" sz="1450">
                <a:solidFill>
                  <a:srgbClr val="FF79C6"/>
                </a:solidFill>
                <a:latin typeface="Courier New"/>
                <a:ea typeface="Courier New"/>
                <a:cs typeface="Courier New"/>
                <a:sym typeface="Courier New"/>
              </a:rPr>
              <a:t>button</a:t>
            </a:r>
            <a:r>
              <a:rPr lang="en-GB" sz="1450">
                <a:solidFill>
                  <a:srgbClr val="F8F8F2"/>
                </a:solidFill>
                <a:latin typeface="Courier New"/>
                <a:ea typeface="Courier New"/>
                <a:cs typeface="Courier New"/>
                <a:sym typeface="Courier New"/>
              </a:rPr>
              <a:t> </a:t>
            </a:r>
            <a:r>
              <a:rPr i="1" lang="en-GB" sz="1450">
                <a:solidFill>
                  <a:srgbClr val="50FA7B"/>
                </a:solidFill>
                <a:latin typeface="Courier New"/>
                <a:ea typeface="Courier New"/>
                <a:cs typeface="Courier New"/>
                <a:sym typeface="Courier New"/>
              </a:rPr>
              <a:t>id</a:t>
            </a:r>
            <a:r>
              <a:rPr lang="en-GB" sz="1450">
                <a:solidFill>
                  <a:srgbClr val="FF79C6"/>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btnMain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&gt;CLICK&lt;/</a:t>
            </a:r>
            <a:r>
              <a:rPr lang="en-GB" sz="1450">
                <a:solidFill>
                  <a:srgbClr val="FF79C6"/>
                </a:solidFill>
                <a:latin typeface="Courier New"/>
                <a:ea typeface="Courier New"/>
                <a:cs typeface="Courier New"/>
                <a:sym typeface="Courier New"/>
              </a:rPr>
              <a:t>button</a:t>
            </a:r>
            <a:r>
              <a:rPr lang="en-GB" sz="1450">
                <a:solidFill>
                  <a:srgbClr val="F8F8F2"/>
                </a:solidFill>
                <a:latin typeface="Courier New"/>
                <a:ea typeface="Courier New"/>
                <a:cs typeface="Courier New"/>
                <a:sym typeface="Courier New"/>
              </a:rPr>
              <a:t>&gt;</a:t>
            </a:r>
            <a:endParaRPr sz="14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450">
                <a:solidFill>
                  <a:srgbClr val="666666"/>
                </a:solidFill>
                <a:latin typeface="Courier New"/>
                <a:ea typeface="Courier New"/>
                <a:cs typeface="Courier New"/>
                <a:sym typeface="Courier New"/>
              </a:rPr>
              <a:t>//CODIGO JS</a:t>
            </a:r>
            <a:br>
              <a:rPr lang="en-GB" sz="1450">
                <a:solidFill>
                  <a:srgbClr val="8215BC"/>
                </a:solidFill>
                <a:latin typeface="Courier New"/>
                <a:ea typeface="Courier New"/>
                <a:cs typeface="Courier New"/>
                <a:sym typeface="Courier New"/>
              </a:rPr>
            </a:b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boton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document</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getElementById</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btnMain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boton.</a:t>
            </a:r>
            <a:r>
              <a:rPr lang="en-GB" sz="1450">
                <a:solidFill>
                  <a:srgbClr val="50FA7B"/>
                </a:solidFill>
                <a:latin typeface="Courier New"/>
                <a:ea typeface="Courier New"/>
                <a:cs typeface="Courier New"/>
                <a:sym typeface="Courier New"/>
              </a:rPr>
              <a:t>onclick</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a:t>
            </a:r>
            <a:r>
              <a:rPr lang="en-GB" sz="1450">
                <a:solidFill>
                  <a:srgbClr val="FF79C6"/>
                </a:solidFill>
                <a:latin typeface="Courier New"/>
                <a:ea typeface="Courier New"/>
                <a:cs typeface="Courier New"/>
                <a:sym typeface="Courier New"/>
              </a:rPr>
              <a:t>=&gt;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Click</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boton.</a:t>
            </a:r>
            <a:r>
              <a:rPr lang="en-GB" sz="1450">
                <a:solidFill>
                  <a:srgbClr val="50FA7B"/>
                </a:solidFill>
                <a:latin typeface="Courier New"/>
                <a:ea typeface="Courier New"/>
                <a:cs typeface="Courier New"/>
                <a:sym typeface="Courier New"/>
              </a:rPr>
              <a:t>onmousemove</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 </a:t>
            </a:r>
            <a:r>
              <a:rPr lang="en-GB" sz="1450">
                <a:solidFill>
                  <a:srgbClr val="FF79C6"/>
                </a:solidFill>
                <a:latin typeface="Courier New"/>
                <a:ea typeface="Courier New"/>
                <a:cs typeface="Courier New"/>
                <a:sym typeface="Courier New"/>
              </a:rPr>
              <a:t>=&gt;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Move</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8215BC"/>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00" name="Google Shape;300;p44"/>
          <p:cNvPicPr preferRelativeResize="0"/>
          <p:nvPr/>
        </p:nvPicPr>
        <p:blipFill>
          <a:blip r:embed="rId3">
            <a:alphaModFix/>
          </a:blip>
          <a:stretch>
            <a:fillRect/>
          </a:stretch>
        </p:blipFill>
        <p:spPr>
          <a:xfrm>
            <a:off x="7851125" y="4766800"/>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4" name="Shape 304"/>
        <p:cNvGrpSpPr/>
        <p:nvPr/>
      </p:nvGrpSpPr>
      <p:grpSpPr>
        <a:xfrm>
          <a:off x="0" y="0"/>
          <a:ext cx="0" cy="0"/>
          <a:chOff x="0" y="0"/>
          <a:chExt cx="0" cy="0"/>
        </a:xfrm>
      </p:grpSpPr>
      <p:sp>
        <p:nvSpPr>
          <p:cNvPr id="305" name="Google Shape;305;p45"/>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06" name="Google Shape;306;p45"/>
          <p:cNvSpPr txBox="1"/>
          <p:nvPr/>
        </p:nvSpPr>
        <p:spPr>
          <a:xfrm>
            <a:off x="0" y="62975"/>
            <a:ext cx="9144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EVENTOS DE TECLADO</a:t>
            </a:r>
            <a:endParaRPr i="1" sz="4000">
              <a:latin typeface="Anton"/>
              <a:ea typeface="Anton"/>
              <a:cs typeface="Anton"/>
              <a:sym typeface="Anton"/>
            </a:endParaRPr>
          </a:p>
        </p:txBody>
      </p:sp>
      <p:sp>
        <p:nvSpPr>
          <p:cNvPr id="307" name="Google Shape;307;p45"/>
          <p:cNvSpPr txBox="1"/>
          <p:nvPr/>
        </p:nvSpPr>
        <p:spPr>
          <a:xfrm>
            <a:off x="252650" y="1340050"/>
            <a:ext cx="8822700" cy="859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800">
                <a:highlight>
                  <a:srgbClr val="E0FF00"/>
                </a:highlight>
                <a:latin typeface="Helvetica Neue Light"/>
                <a:ea typeface="Helvetica Neue Light"/>
                <a:cs typeface="Helvetica Neue Light"/>
                <a:sym typeface="Helvetica Neue Light"/>
              </a:rPr>
              <a:t>Los eventos de teclado o </a:t>
            </a:r>
            <a:r>
              <a:rPr lang="en-GB" sz="1800">
                <a:highlight>
                  <a:srgbClr val="E0FF00"/>
                </a:highlight>
                <a:latin typeface="Helvetica Neue Light"/>
                <a:ea typeface="Helvetica Neue Light"/>
                <a:cs typeface="Helvetica Neue Light"/>
                <a:sym typeface="Helvetica Neue Light"/>
              </a:rPr>
              <a:t>KeyboardEvent describen una interacción del usuario con el teclado </a:t>
            </a:r>
            <a:r>
              <a:rPr lang="en-GB" sz="1800">
                <a:solidFill>
                  <a:schemeClr val="dk1"/>
                </a:solidFill>
                <a:highlight>
                  <a:srgbClr val="E0FF00"/>
                </a:highlight>
                <a:latin typeface="Helvetica Neue Light"/>
                <a:ea typeface="Helvetica Neue Light"/>
                <a:cs typeface="Helvetica Neue Light"/>
                <a:sym typeface="Helvetica Neue Light"/>
              </a:rPr>
              <a:t>son aquellos que se producen por la interacción del usuario con el teclado</a:t>
            </a:r>
            <a:r>
              <a:rPr lang="en-GB" sz="1800">
                <a:highlight>
                  <a:srgbClr val="E0FF00"/>
                </a:highlight>
                <a:latin typeface="Helvetica Neue Light"/>
                <a:ea typeface="Helvetica Neue Light"/>
                <a:cs typeface="Helvetica Neue Light"/>
                <a:sym typeface="Helvetica Neue Light"/>
              </a:rPr>
              <a:t>. </a:t>
            </a:r>
            <a:r>
              <a:rPr lang="en-GB" sz="1800">
                <a:solidFill>
                  <a:schemeClr val="dk1"/>
                </a:solidFill>
                <a:latin typeface="Helvetica Neue Light"/>
                <a:ea typeface="Helvetica Neue Light"/>
                <a:cs typeface="Helvetica Neue Light"/>
                <a:sym typeface="Helvetica Neue Light"/>
              </a:rPr>
              <a:t>Entre ellos destacamos: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rgbClr val="8215BC"/>
                </a:solidFill>
                <a:latin typeface="Helvetica Neue Light"/>
                <a:ea typeface="Helvetica Neue Light"/>
                <a:cs typeface="Helvetica Neue Light"/>
                <a:sym typeface="Helvetica Neue Light"/>
              </a:rPr>
              <a:t>keydown: </a:t>
            </a:r>
            <a:r>
              <a:rPr lang="en-GB" sz="1800">
                <a:solidFill>
                  <a:schemeClr val="dk1"/>
                </a:solidFill>
                <a:latin typeface="Helvetica Neue Light"/>
                <a:ea typeface="Helvetica Neue Light"/>
                <a:cs typeface="Helvetica Neue Light"/>
                <a:sym typeface="Helvetica Neue Light"/>
              </a:rPr>
              <a:t>Cuando se presiona.</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rgbClr val="8215BC"/>
                </a:solidFill>
                <a:latin typeface="Helvetica Neue Light"/>
                <a:ea typeface="Helvetica Neue Light"/>
                <a:cs typeface="Helvetica Neue Light"/>
                <a:sym typeface="Helvetica Neue Light"/>
              </a:rPr>
              <a:t>keyup</a:t>
            </a:r>
            <a:r>
              <a:rPr lang="en-GB" sz="1800">
                <a:solidFill>
                  <a:schemeClr val="dk1"/>
                </a:solidFill>
                <a:latin typeface="Helvetica Neue Light"/>
                <a:ea typeface="Helvetica Neue Light"/>
                <a:cs typeface="Helvetica Neue Light"/>
                <a:sym typeface="Helvetica Neue Light"/>
              </a:rPr>
              <a:t>: Cuando se suelta una tecla.</a:t>
            </a:r>
            <a:endParaRPr sz="18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1800">
              <a:highlight>
                <a:srgbClr val="E0FF00"/>
              </a:highlight>
              <a:latin typeface="Helvetica Neue Light"/>
              <a:ea typeface="Helvetica Neue Light"/>
              <a:cs typeface="Helvetica Neue Light"/>
              <a:sym typeface="Helvetica Neue Light"/>
            </a:endParaRPr>
          </a:p>
        </p:txBody>
      </p:sp>
      <p:sp>
        <p:nvSpPr>
          <p:cNvPr id="308" name="Google Shape;308;p45"/>
          <p:cNvSpPr txBox="1"/>
          <p:nvPr/>
        </p:nvSpPr>
        <p:spPr>
          <a:xfrm>
            <a:off x="865550" y="2572975"/>
            <a:ext cx="7596900" cy="2417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rgbClr val="000000"/>
              </a:buClr>
              <a:buSzPts val="1100"/>
              <a:buFont typeface="Arial"/>
              <a:buNone/>
            </a:pPr>
            <a:r>
              <a:rPr lang="en-GB" sz="1200">
                <a:solidFill>
                  <a:srgbClr val="666666"/>
                </a:solidFill>
                <a:latin typeface="Courier New"/>
                <a:ea typeface="Courier New"/>
                <a:cs typeface="Courier New"/>
                <a:sym typeface="Courier New"/>
              </a:rPr>
              <a:t>//CODIGO HTML DE REFERENCIA</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a:solidFill>
                  <a:srgbClr val="F8F8F2"/>
                </a:solidFill>
                <a:latin typeface="Courier New"/>
                <a:ea typeface="Courier New"/>
                <a:cs typeface="Courier New"/>
                <a:sym typeface="Courier New"/>
              </a:rPr>
              <a:t>&lt;</a:t>
            </a:r>
            <a:r>
              <a:rPr lang="en-GB">
                <a:solidFill>
                  <a:srgbClr val="FF79C6"/>
                </a:solidFill>
                <a:latin typeface="Courier New"/>
                <a:ea typeface="Courier New"/>
                <a:cs typeface="Courier New"/>
                <a:sym typeface="Courier New"/>
              </a:rPr>
              <a:t>input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id</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nombre</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type</a:t>
            </a:r>
            <a:r>
              <a:rPr lang="en-GB">
                <a:solidFill>
                  <a:srgbClr val="FF79C6"/>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text</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&gt;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a:solidFill>
                  <a:srgbClr val="F8F8F2"/>
                </a:solidFill>
                <a:latin typeface="Courier New"/>
                <a:ea typeface="Courier New"/>
                <a:cs typeface="Courier New"/>
                <a:sym typeface="Courier New"/>
              </a:rPr>
              <a:t>&lt;</a:t>
            </a:r>
            <a:r>
              <a:rPr lang="en-GB">
                <a:solidFill>
                  <a:srgbClr val="FF79C6"/>
                </a:solidFill>
                <a:latin typeface="Courier New"/>
                <a:ea typeface="Courier New"/>
                <a:cs typeface="Courier New"/>
                <a:sym typeface="Courier New"/>
              </a:rPr>
              <a:t>input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id</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edad</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type</a:t>
            </a:r>
            <a:r>
              <a:rPr lang="en-GB">
                <a:solidFill>
                  <a:srgbClr val="FF79C6"/>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number</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&gt;</a:t>
            </a:r>
            <a:endParaRPr>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200">
                <a:solidFill>
                  <a:srgbClr val="666666"/>
                </a:solidFill>
                <a:latin typeface="Courier New"/>
                <a:ea typeface="Courier New"/>
                <a:cs typeface="Courier New"/>
                <a:sym typeface="Courier New"/>
              </a:rPr>
              <a:t>//CODIGO JS</a:t>
            </a:r>
            <a:br>
              <a:rPr lang="en-GB" sz="1200">
                <a:solidFill>
                  <a:srgbClr val="8215BC"/>
                </a:solidFill>
                <a:latin typeface="Courier New"/>
                <a:ea typeface="Courier New"/>
                <a:cs typeface="Courier New"/>
                <a:sym typeface="Courier New"/>
              </a:rPr>
            </a:b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input1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document</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getElementById</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nombre</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urier New"/>
                <a:ea typeface="Courier New"/>
                <a:cs typeface="Courier New"/>
                <a:sym typeface="Courier New"/>
              </a:rPr>
              <a:t>let</a:t>
            </a:r>
            <a:r>
              <a:rPr lang="en-GB">
                <a:solidFill>
                  <a:srgbClr val="F8F8F2"/>
                </a:solidFill>
                <a:latin typeface="Courier New"/>
                <a:ea typeface="Courier New"/>
                <a:cs typeface="Courier New"/>
                <a:sym typeface="Courier New"/>
              </a:rPr>
              <a:t> input2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document</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getElementById</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edad</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input1.</a:t>
            </a:r>
            <a:r>
              <a:rPr lang="en-GB">
                <a:solidFill>
                  <a:srgbClr val="50FA7B"/>
                </a:solidFill>
                <a:latin typeface="Courier New"/>
                <a:ea typeface="Courier New"/>
                <a:cs typeface="Courier New"/>
                <a:sym typeface="Courier New"/>
              </a:rPr>
              <a:t>onkeyup</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=&gt;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keyUp</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input2.</a:t>
            </a:r>
            <a:r>
              <a:rPr lang="en-GB">
                <a:solidFill>
                  <a:srgbClr val="50FA7B"/>
                </a:solidFill>
                <a:latin typeface="Courier New"/>
                <a:ea typeface="Courier New"/>
                <a:cs typeface="Courier New"/>
                <a:sym typeface="Courier New"/>
              </a:rPr>
              <a:t>onkeydown</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 </a:t>
            </a:r>
            <a:r>
              <a:rPr lang="en-GB">
                <a:solidFill>
                  <a:srgbClr val="FF79C6"/>
                </a:solidFill>
                <a:latin typeface="Courier New"/>
                <a:ea typeface="Courier New"/>
                <a:cs typeface="Courier New"/>
                <a:sym typeface="Courier New"/>
              </a:rPr>
              <a:t>=&gt;</a:t>
            </a:r>
            <a:r>
              <a:rPr lang="en-GB">
                <a:solidFill>
                  <a:srgbClr val="F8F8F2"/>
                </a:solidFill>
                <a:latin typeface="Courier New"/>
                <a:ea typeface="Courier New"/>
                <a:cs typeface="Courier New"/>
                <a:sym typeface="Courier New"/>
              </a:rPr>
              <a:t> {</a:t>
            </a:r>
            <a:r>
              <a:rPr lang="en-GB">
                <a:solidFill>
                  <a:srgbClr val="BD93F9"/>
                </a:solidFill>
                <a:latin typeface="Courier New"/>
                <a:ea typeface="Courier New"/>
                <a:cs typeface="Courier New"/>
                <a:sym typeface="Courier New"/>
              </a:rPr>
              <a:t>console</a:t>
            </a:r>
            <a:r>
              <a:rPr lang="en-GB">
                <a:solidFill>
                  <a:srgbClr val="F8F8F2"/>
                </a:solidFill>
                <a:latin typeface="Courier New"/>
                <a:ea typeface="Courier New"/>
                <a:cs typeface="Courier New"/>
                <a:sym typeface="Courier New"/>
              </a:rPr>
              <a:t>.</a:t>
            </a:r>
            <a:r>
              <a:rPr lang="en-GB">
                <a:solidFill>
                  <a:srgbClr val="50FA7B"/>
                </a:solidFill>
                <a:latin typeface="Courier New"/>
                <a:ea typeface="Courier New"/>
                <a:cs typeface="Courier New"/>
                <a:sym typeface="Courier New"/>
              </a:rPr>
              <a:t>log</a:t>
            </a:r>
            <a:r>
              <a:rPr lang="en-GB">
                <a:solidFill>
                  <a:srgbClr val="F8F8F2"/>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keyDown</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a:t>
            </a:r>
            <a:endParaRPr>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09" name="Google Shape;309;p45"/>
          <p:cNvPicPr preferRelativeResize="0"/>
          <p:nvPr/>
        </p:nvPicPr>
        <p:blipFill>
          <a:blip r:embed="rId3">
            <a:alphaModFix/>
          </a:blip>
          <a:stretch>
            <a:fillRect/>
          </a:stretch>
        </p:blipFill>
        <p:spPr>
          <a:xfrm>
            <a:off x="7728675" y="48128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3" name="Shape 313"/>
        <p:cNvGrpSpPr/>
        <p:nvPr/>
      </p:nvGrpSpPr>
      <p:grpSpPr>
        <a:xfrm>
          <a:off x="0" y="0"/>
          <a:ext cx="0" cy="0"/>
          <a:chOff x="0" y="0"/>
          <a:chExt cx="0" cy="0"/>
        </a:xfrm>
      </p:grpSpPr>
      <p:sp>
        <p:nvSpPr>
          <p:cNvPr id="314" name="Google Shape;314;p46"/>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15" name="Google Shape;315;p46"/>
          <p:cNvSpPr txBox="1"/>
          <p:nvPr/>
        </p:nvSpPr>
        <p:spPr>
          <a:xfrm>
            <a:off x="0" y="40000"/>
            <a:ext cx="9144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EVENTO CHANGE</a:t>
            </a:r>
            <a:endParaRPr i="1" sz="4000">
              <a:latin typeface="Anton"/>
              <a:ea typeface="Anton"/>
              <a:cs typeface="Anton"/>
              <a:sym typeface="Anton"/>
            </a:endParaRPr>
          </a:p>
        </p:txBody>
      </p:sp>
      <p:sp>
        <p:nvSpPr>
          <p:cNvPr id="316" name="Google Shape;316;p46"/>
          <p:cNvSpPr txBox="1"/>
          <p:nvPr/>
        </p:nvSpPr>
        <p:spPr>
          <a:xfrm>
            <a:off x="405675" y="1312325"/>
            <a:ext cx="8702700" cy="654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800">
                <a:highlight>
                  <a:srgbClr val="E0FF00"/>
                </a:highlight>
                <a:latin typeface="Helvetica Neue Light"/>
                <a:ea typeface="Helvetica Neue Light"/>
                <a:cs typeface="Helvetica Neue Light"/>
                <a:sym typeface="Helvetica Neue Light"/>
              </a:rPr>
              <a:t>El evento </a:t>
            </a:r>
            <a:r>
              <a:rPr lang="en-GB" sz="1800">
                <a:solidFill>
                  <a:srgbClr val="8215BC"/>
                </a:solidFill>
                <a:highlight>
                  <a:srgbClr val="E0FF00"/>
                </a:highlight>
                <a:latin typeface="Helvetica Neue Light"/>
                <a:ea typeface="Helvetica Neue Light"/>
                <a:cs typeface="Helvetica Neue Light"/>
                <a:sym typeface="Helvetica Neue Light"/>
              </a:rPr>
              <a:t>change</a:t>
            </a:r>
            <a:r>
              <a:rPr lang="en-GB" sz="1800">
                <a:highlight>
                  <a:srgbClr val="E0FF00"/>
                </a:highlight>
                <a:latin typeface="Helvetica Neue Light"/>
                <a:ea typeface="Helvetica Neue Light"/>
                <a:cs typeface="Helvetica Neue Light"/>
                <a:sym typeface="Helvetica Neue Light"/>
              </a:rPr>
              <a:t> se activa cuando se detecta un cambio en el valor del elemento. </a:t>
            </a:r>
            <a:endParaRPr sz="1800">
              <a:highlight>
                <a:srgbClr val="E0FF00"/>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 Por ejemplo, mientras estamos escribiendo en un input de tipo texto, no hay evento change, pero cuando pasamos a otra </a:t>
            </a:r>
            <a:r>
              <a:rPr lang="en-GB" sz="1800">
                <a:latin typeface="Helvetica Neue Light"/>
                <a:ea typeface="Helvetica Neue Light"/>
                <a:cs typeface="Helvetica Neue Light"/>
                <a:sym typeface="Helvetica Neue Light"/>
              </a:rPr>
              <a:t>sección</a:t>
            </a:r>
            <a:r>
              <a:rPr lang="en-GB" sz="1800">
                <a:latin typeface="Helvetica Neue Light"/>
                <a:ea typeface="Helvetica Neue Light"/>
                <a:cs typeface="Helvetica Neue Light"/>
                <a:sym typeface="Helvetica Neue Light"/>
              </a:rPr>
              <a:t> de la aplicación entonces ocurre el evento </a:t>
            </a:r>
            <a:r>
              <a:rPr i="1" lang="en-GB" sz="1800">
                <a:latin typeface="Helvetica Neue Light"/>
                <a:ea typeface="Helvetica Neue Light"/>
                <a:cs typeface="Helvetica Neue Light"/>
                <a:sym typeface="Helvetica Neue Light"/>
              </a:rPr>
              <a:t>change.</a:t>
            </a:r>
            <a:endParaRPr i="1" sz="1800">
              <a:latin typeface="Helvetica Neue Light"/>
              <a:ea typeface="Helvetica Neue Light"/>
              <a:cs typeface="Helvetica Neue Light"/>
              <a:sym typeface="Helvetica Neue Light"/>
            </a:endParaRPr>
          </a:p>
        </p:txBody>
      </p:sp>
      <p:sp>
        <p:nvSpPr>
          <p:cNvPr id="317" name="Google Shape;317;p46"/>
          <p:cNvSpPr txBox="1"/>
          <p:nvPr/>
        </p:nvSpPr>
        <p:spPr>
          <a:xfrm>
            <a:off x="920300" y="2403525"/>
            <a:ext cx="7596900" cy="2463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rgbClr val="000000"/>
              </a:buClr>
              <a:buSzPts val="1100"/>
              <a:buFont typeface="Arial"/>
              <a:buNone/>
            </a:pPr>
            <a:r>
              <a:rPr lang="en-GB" sz="1200">
                <a:solidFill>
                  <a:srgbClr val="666666"/>
                </a:solidFill>
                <a:latin typeface="Courier New"/>
                <a:ea typeface="Courier New"/>
                <a:cs typeface="Courier New"/>
                <a:sym typeface="Courier New"/>
              </a:rPr>
              <a:t>/</a:t>
            </a:r>
            <a:r>
              <a:rPr lang="en-GB" sz="1200">
                <a:solidFill>
                  <a:srgbClr val="666666"/>
                </a:solidFill>
                <a:latin typeface="Courier New"/>
                <a:ea typeface="Courier New"/>
                <a:cs typeface="Courier New"/>
                <a:sym typeface="Courier New"/>
              </a:rPr>
              <a:t>/CODIGO HTML DE REFERENCIA</a:t>
            </a:r>
            <a:endParaRPr sz="12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&lt;</a:t>
            </a:r>
            <a:r>
              <a:rPr lang="en-GB">
                <a:solidFill>
                  <a:srgbClr val="FF79C6"/>
                </a:solidFill>
                <a:latin typeface="Courier New"/>
                <a:ea typeface="Courier New"/>
                <a:cs typeface="Courier New"/>
                <a:sym typeface="Courier New"/>
              </a:rPr>
              <a:t>input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id</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nombre</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type</a:t>
            </a:r>
            <a:r>
              <a:rPr lang="en-GB">
                <a:solidFill>
                  <a:srgbClr val="FF79C6"/>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text</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&gt;</a:t>
            </a:r>
            <a:endParaRPr>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&lt;</a:t>
            </a:r>
            <a:r>
              <a:rPr lang="en-GB">
                <a:solidFill>
                  <a:srgbClr val="FF79C6"/>
                </a:solidFill>
                <a:latin typeface="Courier New"/>
                <a:ea typeface="Courier New"/>
                <a:cs typeface="Courier New"/>
                <a:sym typeface="Courier New"/>
              </a:rPr>
              <a:t>input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id</a:t>
            </a:r>
            <a:r>
              <a:rPr lang="en-GB">
                <a:solidFill>
                  <a:srgbClr val="F8F8F2"/>
                </a:solidFill>
                <a:latin typeface="Courier New"/>
                <a:ea typeface="Courier New"/>
                <a:cs typeface="Courier New"/>
                <a:sym typeface="Courier New"/>
              </a:rPr>
              <a:t> </a:t>
            </a:r>
            <a:r>
              <a:rPr lang="en-GB">
                <a:solidFill>
                  <a:srgbClr val="FF79C6"/>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edad</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   </a:t>
            </a:r>
            <a:r>
              <a:rPr i="1" lang="en-GB">
                <a:solidFill>
                  <a:srgbClr val="50FA7B"/>
                </a:solidFill>
                <a:latin typeface="Courier New"/>
                <a:ea typeface="Courier New"/>
                <a:cs typeface="Courier New"/>
                <a:sym typeface="Courier New"/>
              </a:rPr>
              <a:t>type</a:t>
            </a:r>
            <a:r>
              <a:rPr lang="en-GB">
                <a:solidFill>
                  <a:srgbClr val="FF79C6"/>
                </a:solidFill>
                <a:latin typeface="Courier New"/>
                <a:ea typeface="Courier New"/>
                <a:cs typeface="Courier New"/>
                <a:sym typeface="Courier New"/>
              </a:rPr>
              <a:t>=</a:t>
            </a:r>
            <a:r>
              <a:rPr lang="en-GB">
                <a:solidFill>
                  <a:srgbClr val="E9F284"/>
                </a:solidFill>
                <a:latin typeface="Courier New"/>
                <a:ea typeface="Courier New"/>
                <a:cs typeface="Courier New"/>
                <a:sym typeface="Courier New"/>
              </a:rPr>
              <a:t>"</a:t>
            </a:r>
            <a:r>
              <a:rPr lang="en-GB">
                <a:solidFill>
                  <a:srgbClr val="F1FA8C"/>
                </a:solidFill>
                <a:latin typeface="Courier New"/>
                <a:ea typeface="Courier New"/>
                <a:cs typeface="Courier New"/>
                <a:sym typeface="Courier New"/>
              </a:rPr>
              <a:t>number</a:t>
            </a:r>
            <a:r>
              <a:rPr lang="en-GB">
                <a:solidFill>
                  <a:srgbClr val="E9F284"/>
                </a:solidFill>
                <a:latin typeface="Courier New"/>
                <a:ea typeface="Courier New"/>
                <a:cs typeface="Courier New"/>
                <a:sym typeface="Courier New"/>
              </a:rPr>
              <a:t>"</a:t>
            </a:r>
            <a:r>
              <a:rPr lang="en-GB">
                <a:solidFill>
                  <a:srgbClr val="F8F8F2"/>
                </a:solidFill>
                <a:latin typeface="Courier New"/>
                <a:ea typeface="Courier New"/>
                <a:cs typeface="Courier New"/>
                <a:sym typeface="Courier New"/>
              </a:rPr>
              <a:t>&gt;</a:t>
            </a:r>
            <a:endParaRPr>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200">
                <a:solidFill>
                  <a:srgbClr val="666666"/>
                </a:solidFill>
                <a:latin typeface="Courier New"/>
                <a:ea typeface="Courier New"/>
                <a:cs typeface="Courier New"/>
                <a:sym typeface="Courier New"/>
              </a:rPr>
              <a:t>//CODIGO JS</a:t>
            </a:r>
            <a:br>
              <a:rPr lang="en-GB" sz="1200">
                <a:solidFill>
                  <a:srgbClr val="8215BC"/>
                </a:solidFill>
                <a:latin typeface="Courier New"/>
                <a:ea typeface="Courier New"/>
                <a:cs typeface="Courier New"/>
                <a:sym typeface="Courier New"/>
              </a:rPr>
            </a:b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input1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document</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getElementById</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input2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document</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getElementById</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edad</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input1.</a:t>
            </a:r>
            <a:r>
              <a:rPr lang="en-GB" sz="1600">
                <a:solidFill>
                  <a:srgbClr val="50FA7B"/>
                </a:solidFill>
                <a:latin typeface="Courier New"/>
                <a:ea typeface="Courier New"/>
                <a:cs typeface="Courier New"/>
                <a:sym typeface="Courier New"/>
              </a:rPr>
              <a:t>onchange</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valor1</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input2.</a:t>
            </a:r>
            <a:r>
              <a:rPr lang="en-GB" sz="1600">
                <a:solidFill>
                  <a:srgbClr val="50FA7B"/>
                </a:solidFill>
                <a:latin typeface="Courier New"/>
                <a:ea typeface="Courier New"/>
                <a:cs typeface="Courier New"/>
                <a:sym typeface="Courier New"/>
              </a:rPr>
              <a:t>onchange</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valor2</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18" name="Google Shape;318;p46"/>
          <p:cNvPicPr preferRelativeResize="0"/>
          <p:nvPr/>
        </p:nvPicPr>
        <p:blipFill>
          <a:blip r:embed="rId3">
            <a:alphaModFix/>
          </a:blip>
          <a:stretch>
            <a:fillRect/>
          </a:stretch>
        </p:blipFill>
        <p:spPr>
          <a:xfrm>
            <a:off x="7705700" y="4705550"/>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2" name="Shape 322"/>
        <p:cNvGrpSpPr/>
        <p:nvPr/>
      </p:nvGrpSpPr>
      <p:grpSpPr>
        <a:xfrm>
          <a:off x="0" y="0"/>
          <a:ext cx="0" cy="0"/>
          <a:chOff x="0" y="0"/>
          <a:chExt cx="0" cy="0"/>
        </a:xfrm>
      </p:grpSpPr>
      <p:sp>
        <p:nvSpPr>
          <p:cNvPr id="323" name="Google Shape;323;p47"/>
          <p:cNvSpPr txBox="1"/>
          <p:nvPr/>
        </p:nvSpPr>
        <p:spPr>
          <a:xfrm>
            <a:off x="852150" y="201107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24" name="Google Shape;324;p47"/>
          <p:cNvSpPr txBox="1"/>
          <p:nvPr/>
        </p:nvSpPr>
        <p:spPr>
          <a:xfrm>
            <a:off x="0" y="0"/>
            <a:ext cx="9144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EVENTO SUBMIT</a:t>
            </a:r>
            <a:endParaRPr i="1" sz="4000">
              <a:latin typeface="Anton"/>
              <a:ea typeface="Anton"/>
              <a:cs typeface="Anton"/>
              <a:sym typeface="Anton"/>
            </a:endParaRPr>
          </a:p>
        </p:txBody>
      </p:sp>
      <p:sp>
        <p:nvSpPr>
          <p:cNvPr id="325" name="Google Shape;325;p47"/>
          <p:cNvSpPr txBox="1"/>
          <p:nvPr/>
        </p:nvSpPr>
        <p:spPr>
          <a:xfrm>
            <a:off x="551075" y="814775"/>
            <a:ext cx="8496000" cy="1050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900">
                <a:highlight>
                  <a:srgbClr val="E0FF00"/>
                </a:highlight>
                <a:latin typeface="Helvetica Neue Light"/>
                <a:ea typeface="Helvetica Neue Light"/>
                <a:cs typeface="Helvetica Neue Light"/>
                <a:sym typeface="Helvetica Neue Light"/>
              </a:rPr>
              <a:t>El evento </a:t>
            </a:r>
            <a:r>
              <a:rPr lang="en-GB" sz="1900">
                <a:solidFill>
                  <a:srgbClr val="8215BC"/>
                </a:solidFill>
                <a:highlight>
                  <a:srgbClr val="E0FF00"/>
                </a:highlight>
                <a:latin typeface="Helvetica Neue Light"/>
                <a:ea typeface="Helvetica Neue Light"/>
                <a:cs typeface="Helvetica Neue Light"/>
                <a:sym typeface="Helvetica Neue Light"/>
              </a:rPr>
              <a:t>submit</a:t>
            </a:r>
            <a:r>
              <a:rPr lang="en-GB" sz="1900">
                <a:highlight>
                  <a:srgbClr val="E0FF00"/>
                </a:highlight>
                <a:latin typeface="Helvetica Neue Light"/>
                <a:ea typeface="Helvetica Neue Light"/>
                <a:cs typeface="Helvetica Neue Light"/>
                <a:sym typeface="Helvetica Neue Light"/>
              </a:rPr>
              <a:t> se activa cuando el </a:t>
            </a:r>
            <a:r>
              <a:rPr lang="en-GB" sz="1900">
                <a:highlight>
                  <a:srgbClr val="E0FF00"/>
                </a:highlight>
                <a:latin typeface="Helvetica Neue Light"/>
                <a:ea typeface="Helvetica Neue Light"/>
                <a:cs typeface="Helvetica Neue Light"/>
                <a:sym typeface="Helvetica Neue Light"/>
              </a:rPr>
              <a:t>formulario</a:t>
            </a:r>
            <a:r>
              <a:rPr lang="en-GB" sz="1900">
                <a:highlight>
                  <a:srgbClr val="E0FF00"/>
                </a:highlight>
                <a:latin typeface="Helvetica Neue Light"/>
                <a:ea typeface="Helvetica Neue Light"/>
                <a:cs typeface="Helvetica Neue Light"/>
                <a:sym typeface="Helvetica Neue Light"/>
              </a:rPr>
              <a:t> es enviado, </a:t>
            </a:r>
            <a:r>
              <a:rPr lang="en-GB" sz="1900">
                <a:latin typeface="Helvetica Neue Light"/>
                <a:ea typeface="Helvetica Neue Light"/>
                <a:cs typeface="Helvetica Neue Light"/>
                <a:sym typeface="Helvetica Neue Light"/>
              </a:rPr>
              <a:t>normalmente se utiliza para validar el formulario antes de ser enviado al servidor o bien para abortar el envío y procesarlo con JavaScript.</a:t>
            </a:r>
            <a:endParaRPr i="1" sz="1900">
              <a:latin typeface="Helvetica Neue Light"/>
              <a:ea typeface="Helvetica Neue Light"/>
              <a:cs typeface="Helvetica Neue Light"/>
              <a:sym typeface="Helvetica Neue Light"/>
            </a:endParaRPr>
          </a:p>
        </p:txBody>
      </p:sp>
      <p:sp>
        <p:nvSpPr>
          <p:cNvPr id="326" name="Google Shape;326;p47"/>
          <p:cNvSpPr txBox="1"/>
          <p:nvPr/>
        </p:nvSpPr>
        <p:spPr>
          <a:xfrm>
            <a:off x="905750" y="1865075"/>
            <a:ext cx="7596900" cy="3232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rgbClr val="000000"/>
              </a:buClr>
              <a:buSzPts val="1100"/>
              <a:buFont typeface="Arial"/>
              <a:buNone/>
            </a:pPr>
            <a:r>
              <a:rPr lang="en-GB" sz="1100">
                <a:solidFill>
                  <a:srgbClr val="666666"/>
                </a:solidFill>
                <a:latin typeface="Courier New"/>
                <a:ea typeface="Courier New"/>
                <a:cs typeface="Courier New"/>
                <a:sym typeface="Courier New"/>
              </a:rPr>
              <a:t>//CODIGO HTML DE REFERENCIA</a:t>
            </a:r>
            <a:endParaRPr sz="11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id</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text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number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value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Enviar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100">
                <a:solidFill>
                  <a:srgbClr val="666666"/>
                </a:solidFill>
                <a:latin typeface="Courier New"/>
                <a:ea typeface="Courier New"/>
                <a:cs typeface="Courier New"/>
                <a:sym typeface="Courier New"/>
              </a:rPr>
              <a:t>//CODIGO JS</a:t>
            </a:r>
            <a:br>
              <a:rPr lang="en-GB" sz="1100">
                <a:solidFill>
                  <a:srgbClr val="8215BC"/>
                </a:solidFill>
                <a:latin typeface="Courier New"/>
                <a:ea typeface="Courier New"/>
                <a:cs typeface="Courier New"/>
                <a:sym typeface="Courier New"/>
              </a:rPr>
            </a:b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miFormulario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document</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getElementById</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miFormulario.</a:t>
            </a:r>
            <a:r>
              <a:rPr lang="en-GB" sz="1100">
                <a:solidFill>
                  <a:srgbClr val="50FA7B"/>
                </a:solidFill>
                <a:latin typeface="Courier New"/>
                <a:ea typeface="Courier New"/>
                <a:cs typeface="Courier New"/>
                <a:sym typeface="Courier New"/>
              </a:rPr>
              <a:t>addEventListener</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F79C6"/>
                </a:solidFill>
                <a:latin typeface="Courier New"/>
                <a:ea typeface="Courier New"/>
                <a:cs typeface="Courier New"/>
                <a:sym typeface="Courier New"/>
              </a:rPr>
              <a:t>function</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preventDefault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console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 Enviado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5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pic>
        <p:nvPicPr>
          <p:cNvPr id="327" name="Google Shape;327;p47"/>
          <p:cNvPicPr preferRelativeResize="0"/>
          <p:nvPr/>
        </p:nvPicPr>
        <p:blipFill>
          <a:blip r:embed="rId3">
            <a:alphaModFix/>
          </a:blip>
          <a:stretch>
            <a:fillRect/>
          </a:stretch>
        </p:blipFill>
        <p:spPr>
          <a:xfrm>
            <a:off x="7860550" y="4766900"/>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3" name="Google Shape;333;p48"/>
          <p:cNvSpPr txBox="1"/>
          <p:nvPr/>
        </p:nvSpPr>
        <p:spPr>
          <a:xfrm>
            <a:off x="1671825" y="24114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OTROS EVENTOS</a:t>
            </a:r>
            <a:endParaRPr i="1" sz="4500">
              <a:latin typeface="Anton"/>
              <a:ea typeface="Anton"/>
              <a:cs typeface="Anton"/>
              <a:sym typeface="Anton"/>
            </a:endParaRPr>
          </a:p>
        </p:txBody>
      </p:sp>
      <p:sp>
        <p:nvSpPr>
          <p:cNvPr id="334" name="Google Shape;334;p48"/>
          <p:cNvSpPr txBox="1"/>
          <p:nvPr/>
        </p:nvSpPr>
        <p:spPr>
          <a:xfrm>
            <a:off x="505150" y="1269875"/>
            <a:ext cx="8496000" cy="313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Existen otros eventos que podemos utilizar. Algunos son eventos estándar definidos en las especificaciones oficiales, mientras que otros son eventos usados</a:t>
            </a:r>
            <a:r>
              <a:rPr lang="en-GB" sz="1800">
                <a:latin typeface="Helvetica Neue Light"/>
                <a:ea typeface="Helvetica Neue Light"/>
                <a:cs typeface="Helvetica Neue Light"/>
                <a:sym typeface="Helvetica Neue Light"/>
              </a:rPr>
              <a:t> i</a:t>
            </a:r>
            <a:r>
              <a:rPr lang="en-GB" sz="1800">
                <a:latin typeface="Helvetica Neue Light"/>
                <a:ea typeface="Helvetica Neue Light"/>
                <a:cs typeface="Helvetica Neue Light"/>
                <a:sym typeface="Helvetica Neue Light"/>
              </a:rPr>
              <a:t>nternamente por navegadores específicos.</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highlight>
                  <a:srgbClr val="E0FF00"/>
                </a:highlight>
                <a:latin typeface="Helvetica Neue Light"/>
                <a:ea typeface="Helvetica Neue Light"/>
                <a:cs typeface="Helvetica Neue Light"/>
                <a:sym typeface="Helvetica Neue Light"/>
              </a:rPr>
              <a:t>La forma de declararlos es </a:t>
            </a:r>
            <a:r>
              <a:rPr lang="en-GB" sz="1800">
                <a:highlight>
                  <a:srgbClr val="E0FF00"/>
                </a:highlight>
                <a:latin typeface="Helvetica Neue Light"/>
                <a:ea typeface="Helvetica Neue Light"/>
                <a:cs typeface="Helvetica Neue Light"/>
                <a:sym typeface="Helvetica Neue Light"/>
              </a:rPr>
              <a:t>similar</a:t>
            </a:r>
            <a:r>
              <a:rPr lang="en-GB" sz="1800">
                <a:highlight>
                  <a:srgbClr val="E0FF00"/>
                </a:highlight>
                <a:latin typeface="Helvetica Neue Light"/>
                <a:ea typeface="Helvetica Neue Light"/>
                <a:cs typeface="Helvetica Neue Light"/>
                <a:sym typeface="Helvetica Neue Light"/>
              </a:rPr>
              <a:t> a lo abordado en esta clase, lo que necesitamos aprender es</a:t>
            </a:r>
            <a:r>
              <a:rPr b="1" lang="en-GB" sz="1800">
                <a:highlight>
                  <a:srgbClr val="E0FF00"/>
                </a:highlight>
                <a:latin typeface="Helvetica Neue"/>
                <a:ea typeface="Helvetica Neue"/>
                <a:cs typeface="Helvetica Neue"/>
                <a:sym typeface="Helvetica Neue"/>
              </a:rPr>
              <a:t> bajo </a:t>
            </a:r>
            <a:r>
              <a:rPr b="1" lang="en-GB" sz="1800">
                <a:highlight>
                  <a:srgbClr val="E0FF00"/>
                </a:highlight>
                <a:latin typeface="Helvetica Neue"/>
                <a:ea typeface="Helvetica Neue"/>
                <a:cs typeface="Helvetica Neue"/>
                <a:sym typeface="Helvetica Neue"/>
              </a:rPr>
              <a:t>qué</a:t>
            </a:r>
            <a:r>
              <a:rPr b="1" lang="en-GB" sz="1800">
                <a:highlight>
                  <a:srgbClr val="E0FF00"/>
                </a:highlight>
                <a:latin typeface="Helvetica Neue"/>
                <a:ea typeface="Helvetica Neue"/>
                <a:cs typeface="Helvetica Neue"/>
                <a:sym typeface="Helvetica Neue"/>
              </a:rPr>
              <a:t> </a:t>
            </a:r>
            <a:r>
              <a:rPr b="1" lang="en-GB" sz="1800">
                <a:highlight>
                  <a:srgbClr val="E0FF00"/>
                </a:highlight>
                <a:latin typeface="Helvetica Neue"/>
                <a:ea typeface="Helvetica Neue"/>
                <a:cs typeface="Helvetica Neue"/>
                <a:sym typeface="Helvetica Neue"/>
              </a:rPr>
              <a:t>condición</a:t>
            </a:r>
            <a:r>
              <a:rPr b="1" lang="en-GB" sz="1800">
                <a:highlight>
                  <a:srgbClr val="E0FF00"/>
                </a:highlight>
                <a:latin typeface="Helvetica Neue"/>
                <a:ea typeface="Helvetica Neue"/>
                <a:cs typeface="Helvetica Neue"/>
                <a:sym typeface="Helvetica Neue"/>
              </a:rPr>
              <a:t> se disparan los eventos que buscamos implementar</a:t>
            </a:r>
            <a:r>
              <a:rPr lang="en-GB"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Para conocer más eventos se recomienda verificar la </a:t>
            </a:r>
            <a:r>
              <a:rPr lang="en-GB" sz="1800" u="sng">
                <a:solidFill>
                  <a:schemeClr val="hlink"/>
                </a:solidFill>
                <a:latin typeface="Helvetica Neue Light"/>
                <a:ea typeface="Helvetica Neue Light"/>
                <a:cs typeface="Helvetica Neue Light"/>
                <a:sym typeface="Helvetica Neue Light"/>
                <a:hlinkClick r:id="rId4"/>
              </a:rPr>
              <a:t>referencia de eventos</a:t>
            </a:r>
            <a:r>
              <a:rPr lang="en-GB" sz="1800">
                <a:latin typeface="Helvetica Neue Light"/>
                <a:ea typeface="Helvetica Neue Light"/>
                <a:cs typeface="Helvetica Neue Light"/>
                <a:sym typeface="Helvetica Neue Light"/>
              </a:rPr>
              <a:t> en la documentación.</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900">
              <a:highlight>
                <a:srgbClr val="E0FF00"/>
              </a:highlight>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4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INFORMACIÓN DEL EVENTO</a:t>
            </a:r>
            <a:endParaRPr i="1" sz="3600">
              <a:solidFill>
                <a:srgbClr val="E0FF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nvSpPr>
        <p:spPr>
          <a:xfrm>
            <a:off x="840550" y="186025"/>
            <a:ext cx="7328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INFORMACIÓN DEL EVENTO</a:t>
            </a:r>
            <a:endParaRPr i="1" sz="4500">
              <a:latin typeface="Anton"/>
              <a:ea typeface="Anton"/>
              <a:cs typeface="Anton"/>
              <a:sym typeface="Anton"/>
            </a:endParaRPr>
          </a:p>
        </p:txBody>
      </p:sp>
      <p:sp>
        <p:nvSpPr>
          <p:cNvPr id="345" name="Google Shape;345;p50"/>
          <p:cNvSpPr txBox="1"/>
          <p:nvPr/>
        </p:nvSpPr>
        <p:spPr>
          <a:xfrm>
            <a:off x="358925" y="1129225"/>
            <a:ext cx="8364900" cy="317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En algunos casos</a:t>
            </a:r>
            <a:r>
              <a:rPr lang="en-GB" sz="1900">
                <a:solidFill>
                  <a:schemeClr val="dk1"/>
                </a:solidFill>
                <a:highlight>
                  <a:srgbClr val="FFFFFF"/>
                </a:highlight>
                <a:latin typeface="Helvetica Neue Light"/>
                <a:ea typeface="Helvetica Neue Light"/>
                <a:cs typeface="Helvetica Neue Light"/>
                <a:sym typeface="Helvetica Neue Light"/>
              </a:rPr>
              <a:t>, necesitamos obtener </a:t>
            </a:r>
            <a:r>
              <a:rPr b="1" lang="en-GB" sz="1900">
                <a:solidFill>
                  <a:schemeClr val="dk1"/>
                </a:solidFill>
                <a:highlight>
                  <a:srgbClr val="FFFFFF"/>
                </a:highlight>
                <a:latin typeface="Helvetica Neue"/>
                <a:ea typeface="Helvetica Neue"/>
                <a:cs typeface="Helvetica Neue"/>
                <a:sym typeface="Helvetica Neue"/>
              </a:rPr>
              <a:t>información contextual</a:t>
            </a:r>
            <a:r>
              <a:rPr lang="en-GB" sz="1900">
                <a:solidFill>
                  <a:schemeClr val="dk1"/>
                </a:solidFill>
                <a:highlight>
                  <a:srgbClr val="FFFFFF"/>
                </a:highlight>
                <a:latin typeface="Helvetica Neue Light"/>
                <a:ea typeface="Helvetica Neue Light"/>
                <a:cs typeface="Helvetica Neue Light"/>
                <a:sym typeface="Helvetica Neue Light"/>
              </a:rPr>
              <a:t> del evento para poder realizar acciones. Por ejemplo, ante el evento </a:t>
            </a:r>
            <a:r>
              <a:rPr lang="en-GB" sz="1900">
                <a:solidFill>
                  <a:schemeClr val="dk1"/>
                </a:solidFill>
                <a:highlight>
                  <a:srgbClr val="FFFFFF"/>
                </a:highlight>
                <a:latin typeface="Helvetica Neue Light"/>
                <a:ea typeface="Helvetica Neue Light"/>
                <a:cs typeface="Helvetica Neue Light"/>
                <a:sym typeface="Helvetica Neue Light"/>
              </a:rPr>
              <a:t>submit</a:t>
            </a:r>
            <a:r>
              <a:rPr lang="en-GB" sz="1900">
                <a:solidFill>
                  <a:schemeClr val="dk1"/>
                </a:solidFill>
                <a:highlight>
                  <a:srgbClr val="FFFFFF"/>
                </a:highlight>
                <a:latin typeface="Helvetica Neue Light"/>
                <a:ea typeface="Helvetica Neue Light"/>
                <a:cs typeface="Helvetica Neue Light"/>
                <a:sym typeface="Helvetica Neue Light"/>
              </a:rPr>
              <a:t> necesitamos prevenir el comportamiento por defecto para operar correctamente. </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Para esto existe en JavaScript el objeto </a:t>
            </a:r>
            <a:r>
              <a:rPr i="1" lang="en-GB" sz="1900">
                <a:solidFill>
                  <a:schemeClr val="dk1"/>
                </a:solidFill>
                <a:highlight>
                  <a:srgbClr val="E0FF00"/>
                </a:highlight>
                <a:latin typeface="Helvetica Neue Light"/>
                <a:ea typeface="Helvetica Neue Light"/>
                <a:cs typeface="Helvetica Neue Light"/>
                <a:sym typeface="Helvetica Neue Light"/>
              </a:rPr>
              <a:t>event</a:t>
            </a:r>
            <a:r>
              <a:rPr i="1" lang="en-GB" sz="1900">
                <a:solidFill>
                  <a:schemeClr val="dk1"/>
                </a:solidFill>
                <a:highlight>
                  <a:srgbClr val="FFFFFF"/>
                </a:highlight>
                <a:latin typeface="Helvetica Neue Light"/>
                <a:ea typeface="Helvetica Neue Light"/>
                <a:cs typeface="Helvetica Neue Light"/>
                <a:sym typeface="Helvetica Neue Light"/>
              </a:rPr>
              <a:t>.</a:t>
            </a:r>
            <a:endParaRPr i="1" sz="19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0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En todos los navegadores modernos se </a:t>
            </a:r>
            <a:r>
              <a:rPr b="1" lang="en-GB" sz="1900">
                <a:solidFill>
                  <a:schemeClr val="dk1"/>
                </a:solidFill>
                <a:highlight>
                  <a:schemeClr val="lt1"/>
                </a:highlight>
                <a:latin typeface="Helvetica Neue"/>
                <a:ea typeface="Helvetica Neue"/>
                <a:cs typeface="Helvetica Neue"/>
                <a:sym typeface="Helvetica Neue"/>
              </a:rPr>
              <a:t>crea de forma automática</a:t>
            </a:r>
            <a:r>
              <a:rPr lang="en-GB" sz="1900">
                <a:solidFill>
                  <a:schemeClr val="dk1"/>
                </a:solidFill>
                <a:highlight>
                  <a:schemeClr val="lt1"/>
                </a:highlight>
                <a:latin typeface="Helvetica Neue Light"/>
                <a:ea typeface="Helvetica Neue Light"/>
                <a:cs typeface="Helvetica Neue Light"/>
                <a:sym typeface="Helvetica Neue Light"/>
              </a:rPr>
              <a:t> un parámetro que se pasa a la función manejadora, por lo que no es necesario incluirlo en la llamada.</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Ese parámetro puede o no usarse en el evento, pero siempre estará disponible en la llamada.</a:t>
            </a:r>
            <a:endParaRPr i="1" sz="19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346" name="Google Shape;346;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nvSpPr>
        <p:spPr>
          <a:xfrm>
            <a:off x="6015900" y="254300"/>
            <a:ext cx="3128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700">
                <a:latin typeface="Anton"/>
                <a:ea typeface="Anton"/>
                <a:cs typeface="Anton"/>
                <a:sym typeface="Anton"/>
              </a:rPr>
              <a:t>EJEMPLO APLICADO: </a:t>
            </a:r>
            <a:endParaRPr i="1" sz="3700">
              <a:latin typeface="Anton"/>
              <a:ea typeface="Anton"/>
              <a:cs typeface="Anton"/>
              <a:sym typeface="Anton"/>
            </a:endParaRPr>
          </a:p>
          <a:p>
            <a:pPr indent="0" lvl="0" marL="0" rtl="0" algn="ctr">
              <a:spcBef>
                <a:spcPts val="0"/>
              </a:spcBef>
              <a:spcAft>
                <a:spcPts val="0"/>
              </a:spcAft>
              <a:buNone/>
            </a:pPr>
            <a:r>
              <a:rPr i="1" lang="en-GB" sz="3700">
                <a:latin typeface="Anton"/>
                <a:ea typeface="Anton"/>
                <a:cs typeface="Anton"/>
                <a:sym typeface="Anton"/>
              </a:rPr>
              <a:t>DATOS DEL FORMULARIO USANDO EVENT</a:t>
            </a:r>
            <a:endParaRPr i="1" sz="3700">
              <a:latin typeface="Anton"/>
              <a:ea typeface="Anton"/>
              <a:cs typeface="Anton"/>
              <a:sym typeface="Anton"/>
            </a:endParaRPr>
          </a:p>
        </p:txBody>
      </p:sp>
      <p:pic>
        <p:nvPicPr>
          <p:cNvPr id="352" name="Google Shape;352;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3" name="Google Shape;353;p51"/>
          <p:cNvSpPr txBox="1"/>
          <p:nvPr/>
        </p:nvSpPr>
        <p:spPr>
          <a:xfrm>
            <a:off x="99500" y="160800"/>
            <a:ext cx="6015900" cy="482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15000"/>
              </a:lnSpc>
              <a:spcBef>
                <a:spcPts val="0"/>
              </a:spcBef>
              <a:spcAft>
                <a:spcPts val="0"/>
              </a:spcAft>
              <a:buClr>
                <a:schemeClr val="dk1"/>
              </a:buClr>
              <a:buSzPts val="1100"/>
              <a:buFont typeface="Arial"/>
              <a:buNone/>
            </a:pPr>
            <a:r>
              <a:rPr lang="en-GB" sz="1100">
                <a:solidFill>
                  <a:srgbClr val="666666"/>
                </a:solidFill>
                <a:latin typeface="Courier New"/>
                <a:ea typeface="Courier New"/>
                <a:cs typeface="Courier New"/>
                <a:sym typeface="Courier New"/>
              </a:rPr>
              <a:t>//CODIGO HTML DE REFERENCIA</a:t>
            </a:r>
            <a:endParaRPr sz="1100">
              <a:solidFill>
                <a:srgbClr val="66666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id</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text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number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input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type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i="1" lang="en-GB" sz="1100">
                <a:solidFill>
                  <a:srgbClr val="50FA7B"/>
                </a:solidFill>
                <a:latin typeface="Courier New"/>
                <a:ea typeface="Courier New"/>
                <a:cs typeface="Courier New"/>
                <a:sym typeface="Courier New"/>
              </a:rPr>
              <a:t>value</a:t>
            </a:r>
            <a:r>
              <a:rPr lang="en-GB" sz="1100">
                <a:solidFill>
                  <a:srgbClr val="FF79C6"/>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Enviar</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&lt;/</a:t>
            </a:r>
            <a:r>
              <a:rPr lang="en-GB" sz="1100">
                <a:solidFill>
                  <a:srgbClr val="FF79C6"/>
                </a:solidFill>
                <a:latin typeface="Courier New"/>
                <a:ea typeface="Courier New"/>
                <a:cs typeface="Courier New"/>
                <a:sym typeface="Courier New"/>
              </a:rPr>
              <a:t>form</a:t>
            </a:r>
            <a:r>
              <a:rPr lang="en-GB" sz="1100">
                <a:solidFill>
                  <a:srgbClr val="F8F8F2"/>
                </a:solidFill>
                <a:latin typeface="Courier New"/>
                <a:ea typeface="Courier New"/>
                <a:cs typeface="Courier New"/>
                <a:sym typeface="Courier New"/>
              </a:rPr>
              <a:t>&gt;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100">
                <a:solidFill>
                  <a:srgbClr val="666666"/>
                </a:solidFill>
                <a:latin typeface="Courier New"/>
                <a:ea typeface="Courier New"/>
                <a:cs typeface="Courier New"/>
                <a:sym typeface="Courier New"/>
              </a:rPr>
              <a:t>//CODIGO JS</a:t>
            </a:r>
            <a:endParaRPr sz="110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miFormulario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document</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getElementById</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formulario</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miFormulario.</a:t>
            </a:r>
            <a:r>
              <a:rPr lang="en-GB" sz="1100">
                <a:solidFill>
                  <a:srgbClr val="50FA7B"/>
                </a:solidFill>
                <a:latin typeface="Courier New"/>
                <a:ea typeface="Courier New"/>
                <a:cs typeface="Courier New"/>
                <a:sym typeface="Courier New"/>
              </a:rPr>
              <a:t>addEventListener</a:t>
            </a:r>
            <a:r>
              <a:rPr lang="en-GB" sz="1100">
                <a:solidFill>
                  <a:srgbClr val="F8F8F2"/>
                </a:solidFill>
                <a:latin typeface="Courier New"/>
                <a:ea typeface="Courier New"/>
                <a:cs typeface="Courier New"/>
                <a:sym typeface="Courier New"/>
              </a:rPr>
              <a:t>(</a:t>
            </a:r>
            <a:r>
              <a:rPr lang="en-GB" sz="1100">
                <a:solidFill>
                  <a:srgbClr val="E9F284"/>
                </a:solidFill>
                <a:latin typeface="Courier New"/>
                <a:ea typeface="Courier New"/>
                <a:cs typeface="Courier New"/>
                <a:sym typeface="Courier New"/>
              </a:rPr>
              <a:t>"</a:t>
            </a:r>
            <a:r>
              <a:rPr lang="en-GB" sz="1100">
                <a:solidFill>
                  <a:srgbClr val="F1FA8C"/>
                </a:solidFill>
                <a:latin typeface="Courier New"/>
                <a:ea typeface="Courier New"/>
                <a:cs typeface="Courier New"/>
                <a:sym typeface="Courier New"/>
              </a:rPr>
              <a:t>submit</a:t>
            </a:r>
            <a:r>
              <a:rPr lang="en-GB" sz="1100">
                <a:solidFill>
                  <a:srgbClr val="E9F284"/>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F79C6"/>
                </a:solidFill>
                <a:latin typeface="Courier New"/>
                <a:ea typeface="Courier New"/>
                <a:cs typeface="Courier New"/>
                <a:sym typeface="Courier New"/>
              </a:rPr>
              <a:t>function</a:t>
            </a:r>
            <a:r>
              <a:rPr lang="en-GB" sz="1100">
                <a:solidFill>
                  <a:srgbClr val="F8F8F2"/>
                </a:solidFill>
                <a:latin typeface="Courier New"/>
                <a:ea typeface="Courier New"/>
                <a:cs typeface="Courier New"/>
                <a:sym typeface="Courier New"/>
              </a:rPr>
              <a:t> </a:t>
            </a:r>
            <a:r>
              <a:rPr lang="en-GB" sz="1100">
                <a:solidFill>
                  <a:srgbClr val="50FA7B"/>
                </a:solidFill>
                <a:latin typeface="Courier New"/>
                <a:ea typeface="Courier New"/>
                <a:cs typeface="Courier New"/>
                <a:sym typeface="Courier New"/>
              </a:rPr>
              <a:t>validarFormulario</a:t>
            </a:r>
            <a:r>
              <a:rPr lang="en-GB" sz="1100">
                <a:solidFill>
                  <a:srgbClr val="F8F8F2"/>
                </a:solidFill>
                <a:latin typeface="Courier New"/>
                <a:ea typeface="Courier New"/>
                <a:cs typeface="Courier New"/>
                <a:sym typeface="Courier New"/>
              </a:rPr>
              <a:t>(</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//Cancelamos el comportamiento del evento</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preventDefault</a:t>
            </a: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//Obtenemos el elemento desde el cual se </a:t>
            </a:r>
            <a:r>
              <a:rPr lang="en-GB" sz="1100">
                <a:solidFill>
                  <a:srgbClr val="6272A4"/>
                </a:solidFill>
                <a:latin typeface="Courier New"/>
                <a:ea typeface="Courier New"/>
                <a:cs typeface="Courier New"/>
                <a:sym typeface="Courier New"/>
              </a:rPr>
              <a:t>disparó</a:t>
            </a:r>
            <a:r>
              <a:rPr lang="en-GB" sz="1100">
                <a:solidFill>
                  <a:srgbClr val="6272A4"/>
                </a:solidFill>
                <a:latin typeface="Courier New"/>
                <a:ea typeface="Courier New"/>
                <a:cs typeface="Courier New"/>
                <a:sym typeface="Courier New"/>
              </a:rPr>
              <a:t> el evento</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FF79C6"/>
                </a:solidFill>
                <a:latin typeface="Courier New"/>
                <a:ea typeface="Courier New"/>
                <a:cs typeface="Courier New"/>
                <a:sym typeface="Courier New"/>
              </a:rPr>
              <a:t>let</a:t>
            </a:r>
            <a:r>
              <a:rPr lang="en-GB" sz="1100">
                <a:solidFill>
                  <a:srgbClr val="F8F8F2"/>
                </a:solidFill>
                <a:latin typeface="Courier New"/>
                <a:ea typeface="Courier New"/>
                <a:cs typeface="Courier New"/>
                <a:sym typeface="Courier New"/>
              </a:rPr>
              <a:t> formulario </a:t>
            </a:r>
            <a:r>
              <a:rPr lang="en-GB" sz="1100">
                <a:solidFill>
                  <a:srgbClr val="FF79C6"/>
                </a:solidFill>
                <a:latin typeface="Courier New"/>
                <a:ea typeface="Courier New"/>
                <a:cs typeface="Courier New"/>
                <a:sym typeface="Courier New"/>
              </a:rPr>
              <a:t>=</a:t>
            </a:r>
            <a:r>
              <a:rPr lang="en-GB" sz="1100">
                <a:solidFill>
                  <a:srgbClr val="F8F8F2"/>
                </a:solidFill>
                <a:latin typeface="Courier New"/>
                <a:ea typeface="Courier New"/>
                <a:cs typeface="Courier New"/>
                <a:sym typeface="Courier New"/>
              </a:rPr>
              <a:t> </a:t>
            </a:r>
            <a:r>
              <a:rPr i="1" lang="en-GB" sz="1100">
                <a:solidFill>
                  <a:srgbClr val="FFB86C"/>
                </a:solidFill>
                <a:latin typeface="Courier New"/>
                <a:ea typeface="Courier New"/>
                <a:cs typeface="Courier New"/>
                <a:sym typeface="Courier New"/>
              </a:rPr>
              <a:t>e</a:t>
            </a:r>
            <a:r>
              <a:rPr lang="en-GB" sz="1100">
                <a:solidFill>
                  <a:srgbClr val="F8F8F2"/>
                </a:solidFill>
                <a:latin typeface="Courier New"/>
                <a:ea typeface="Courier New"/>
                <a:cs typeface="Courier New"/>
                <a:sym typeface="Courier New"/>
              </a:rPr>
              <a:t>.target</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//Obtengo el valor del primero hijo &lt;input type="text"&gt;</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console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(formulario.children[</a:t>
            </a:r>
            <a:r>
              <a:rPr lang="en-GB" sz="1100">
                <a:solidFill>
                  <a:srgbClr val="BD93F9"/>
                </a:solidFill>
                <a:latin typeface="Courier New"/>
                <a:ea typeface="Courier New"/>
                <a:cs typeface="Courier New"/>
                <a:sym typeface="Courier New"/>
              </a:rPr>
              <a:t>0</a:t>
            </a:r>
            <a:r>
              <a:rPr lang="en-GB" sz="1100">
                <a:solidFill>
                  <a:srgbClr val="F8F8F2"/>
                </a:solidFill>
                <a:latin typeface="Courier New"/>
                <a:ea typeface="Courier New"/>
                <a:cs typeface="Courier New"/>
                <a:sym typeface="Courier New"/>
              </a:rPr>
              <a:t>].value);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6272A4"/>
                </a:solidFill>
                <a:latin typeface="Courier New"/>
                <a:ea typeface="Courier New"/>
                <a:cs typeface="Courier New"/>
                <a:sym typeface="Courier New"/>
              </a:rPr>
              <a:t>//Obtengo el valor del segundo hijo &lt;input type="number"&gt; </a:t>
            </a:r>
            <a:endParaRPr sz="11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    </a:t>
            </a:r>
            <a:r>
              <a:rPr lang="en-GB" sz="1100">
                <a:solidFill>
                  <a:srgbClr val="BD93F9"/>
                </a:solidFill>
                <a:latin typeface="Courier New"/>
                <a:ea typeface="Courier New"/>
                <a:cs typeface="Courier New"/>
                <a:sym typeface="Courier New"/>
              </a:rPr>
              <a:t>console</a:t>
            </a:r>
            <a:r>
              <a:rPr lang="en-GB" sz="1100">
                <a:solidFill>
                  <a:srgbClr val="F8F8F2"/>
                </a:solidFill>
                <a:latin typeface="Courier New"/>
                <a:ea typeface="Courier New"/>
                <a:cs typeface="Courier New"/>
                <a:sym typeface="Courier New"/>
              </a:rPr>
              <a:t>.</a:t>
            </a:r>
            <a:r>
              <a:rPr lang="en-GB" sz="1100">
                <a:solidFill>
                  <a:srgbClr val="50FA7B"/>
                </a:solidFill>
                <a:latin typeface="Courier New"/>
                <a:ea typeface="Courier New"/>
                <a:cs typeface="Courier New"/>
                <a:sym typeface="Courier New"/>
              </a:rPr>
              <a:t>log</a:t>
            </a:r>
            <a:r>
              <a:rPr lang="en-GB" sz="1100">
                <a:solidFill>
                  <a:srgbClr val="F8F8F2"/>
                </a:solidFill>
                <a:latin typeface="Courier New"/>
                <a:ea typeface="Courier New"/>
                <a:cs typeface="Courier New"/>
                <a:sym typeface="Courier New"/>
              </a:rPr>
              <a:t>(formulario.children[</a:t>
            </a:r>
            <a:r>
              <a:rPr lang="en-GB" sz="1100">
                <a:solidFill>
                  <a:srgbClr val="BD93F9"/>
                </a:solidFill>
                <a:latin typeface="Courier New"/>
                <a:ea typeface="Courier New"/>
                <a:cs typeface="Courier New"/>
                <a:sym typeface="Courier New"/>
              </a:rPr>
              <a:t>1</a:t>
            </a:r>
            <a:r>
              <a:rPr lang="en-GB" sz="1100">
                <a:solidFill>
                  <a:srgbClr val="F8F8F2"/>
                </a:solidFill>
                <a:latin typeface="Courier New"/>
                <a:ea typeface="Courier New"/>
                <a:cs typeface="Courier New"/>
                <a:sym typeface="Courier New"/>
              </a:rPr>
              <a:t>].value);  </a:t>
            </a:r>
            <a:endParaRPr sz="11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100">
                <a:solidFill>
                  <a:srgbClr val="F8F8F2"/>
                </a:solidFill>
                <a:latin typeface="Courier New"/>
                <a:ea typeface="Courier New"/>
                <a:cs typeface="Courier New"/>
                <a:sym typeface="Courier New"/>
              </a:rPr>
              <a:t>}</a:t>
            </a:r>
            <a:endParaRPr sz="11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7" name="Shape 357"/>
        <p:cNvGrpSpPr/>
        <p:nvPr/>
      </p:nvGrpSpPr>
      <p:grpSpPr>
        <a:xfrm>
          <a:off x="0" y="0"/>
          <a:ext cx="0" cy="0"/>
          <a:chOff x="0" y="0"/>
          <a:chExt cx="0" cy="0"/>
        </a:xfrm>
      </p:grpSpPr>
      <p:sp>
        <p:nvSpPr>
          <p:cNvPr id="358" name="Google Shape;358;p52"/>
          <p:cNvSpPr txBox="1"/>
          <p:nvPr/>
        </p:nvSpPr>
        <p:spPr>
          <a:xfrm>
            <a:off x="1830000" y="2077200"/>
            <a:ext cx="548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59" name="Google Shape;359;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0" name="Google Shape;360;p5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INCORPORAR EVENTOS</a:t>
            </a:r>
            <a:endParaRPr i="1" sz="4000">
              <a:latin typeface="Anton"/>
              <a:ea typeface="Anton"/>
              <a:cs typeface="Anton"/>
              <a:sym typeface="Anton"/>
            </a:endParaRPr>
          </a:p>
        </p:txBody>
      </p:sp>
      <p:sp>
        <p:nvSpPr>
          <p:cNvPr id="366" name="Google Shape;366;p53"/>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Con lo que vimos sobre DOM, ahora puedes sumarlo a tu proyecto, para interactuar entre los elementos HTML y JS.</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67" name="Google Shape;367;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8" name="Google Shape;368;p53"/>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69" name="Google Shape;369;p53"/>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8</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EVENTOS</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9</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aphicFrame>
        <p:nvGraphicFramePr>
          <p:cNvPr id="374" name="Google Shape;374;p54"/>
          <p:cNvGraphicFramePr/>
          <p:nvPr/>
        </p:nvGraphicFramePr>
        <p:xfrm>
          <a:off x="153263" y="344100"/>
          <a:ext cx="3000000" cy="3000000"/>
        </p:xfrm>
        <a:graphic>
          <a:graphicData uri="http://schemas.openxmlformats.org/drawingml/2006/table">
            <a:tbl>
              <a:tblPr>
                <a:noFill/>
                <a:tableStyleId>{051DAB3B-9984-4C79-B326-45A30C63CF1C}</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INCORPORAR EVENTOS</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estudiante en el nombre de archivo comprimido por “claseApellido”</a:t>
                      </a:r>
                      <a:endParaRPr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latin typeface="Helvetica Neue Light"/>
                          <a:ea typeface="Helvetica Neue Light"/>
                          <a:cs typeface="Helvetica Neue Light"/>
                          <a:sym typeface="Helvetica Neue Light"/>
                        </a:rPr>
                        <a:t>Es posible asociar más de un evento a un elemento y se pueden emplear funciòn comunes, anónimas y arrow para los manejadores de eventos.</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u="none" cap="none" strike="noStrike">
                          <a:solidFill>
                            <a:srgbClr val="4D5156"/>
                          </a:solidFill>
                        </a:rPr>
                      </a:b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Con lo que vimos sobre DOM, ahora puedes sumarlo a tu proyecto, para interactuar entre los elementos HTML y JS. Es decir, asociar eventos que buscamos controlar sobre los elementos  de la interfaz de nuestro simulador</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que opere sobre el DOM manejando eventos.</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t>&gt;&gt;Ejemplo:</a:t>
                      </a:r>
                      <a:endParaRPr b="1" u="none" cap="none" strike="noStrike"/>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Cuando el usuario completa algún dato, por ejemplo cantidad de cuotas, se captura ese dato y se agregan elementos al DOM mediante JS.</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Capturar la tecla ENTER para confirmar alguna acción.</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75" name="Google Shape;375;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6" name="Google Shape;376;p54"/>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380" name="Shape 380"/>
        <p:cNvGrpSpPr/>
        <p:nvPr/>
      </p:nvGrpSpPr>
      <p:grpSpPr>
        <a:xfrm>
          <a:off x="0" y="0"/>
          <a:ext cx="0" cy="0"/>
          <a:chOff x="0" y="0"/>
          <a:chExt cx="0" cy="0"/>
        </a:xfrm>
      </p:grpSpPr>
      <p:sp>
        <p:nvSpPr>
          <p:cNvPr id="381" name="Google Shape;381;p55"/>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GENERAR HTML</a:t>
            </a:r>
            <a:endParaRPr i="1" sz="4000">
              <a:solidFill>
                <a:schemeClr val="dk1"/>
              </a:solidFill>
              <a:latin typeface="Anton"/>
              <a:ea typeface="Anton"/>
              <a:cs typeface="Anton"/>
              <a:sym typeface="Anton"/>
            </a:endParaRPr>
          </a:p>
        </p:txBody>
      </p:sp>
      <p:sp>
        <p:nvSpPr>
          <p:cNvPr id="382" name="Google Shape;382;p55"/>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rPr lang="en-GB" sz="2000">
                <a:solidFill>
                  <a:schemeClr val="dk1"/>
                </a:solidFill>
                <a:latin typeface="Helvetica Neue Light"/>
                <a:ea typeface="Helvetica Neue Light"/>
                <a:cs typeface="Helvetica Neue Light"/>
                <a:sym typeface="Helvetica Neue Light"/>
              </a:rPr>
              <a:t>Codifica un script que utilice la información de un array de objetos, para generar elementos del DOM de forma procedural.</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83" name="Google Shape;383;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4" name="Google Shape;384;p55"/>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graphicFrame>
        <p:nvGraphicFramePr>
          <p:cNvPr id="389" name="Google Shape;389;p56"/>
          <p:cNvGraphicFramePr/>
          <p:nvPr/>
        </p:nvGraphicFramePr>
        <p:xfrm>
          <a:off x="209750" y="130400"/>
          <a:ext cx="3000000" cy="3000000"/>
        </p:xfrm>
        <a:graphic>
          <a:graphicData uri="http://schemas.openxmlformats.org/drawingml/2006/table">
            <a:tbl>
              <a:tblPr>
                <a:noFill/>
                <a:tableStyleId>{051DAB3B-9984-4C79-B326-45A30C63CF1C}</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300">
                          <a:solidFill>
                            <a:schemeClr val="dk1"/>
                          </a:solidFill>
                          <a:latin typeface="Anton"/>
                          <a:ea typeface="Anton"/>
                          <a:cs typeface="Anton"/>
                          <a:sym typeface="Anton"/>
                        </a:rPr>
                        <a:t>GENERAR HTML</a:t>
                      </a:r>
                      <a:endParaRPr i="1" sz="23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500" u="none" cap="none" strike="noStrike">
                          <a:latin typeface="Helvetica Neue"/>
                          <a:ea typeface="Helvetica Neue"/>
                          <a:cs typeface="Helvetica Neue"/>
                          <a:sym typeface="Helvetica Neue"/>
                        </a:rPr>
                        <a:t>Formato: </a:t>
                      </a:r>
                      <a:r>
                        <a:rPr lang="en-GB" sz="1500">
                          <a:solidFill>
                            <a:schemeClr val="dk1"/>
                          </a:solidFill>
                          <a:latin typeface="Helvetica Neue Light"/>
                          <a:ea typeface="Helvetica Neue Light"/>
                          <a:cs typeface="Helvetica Neue Light"/>
                          <a:sym typeface="Helvetica Neue Light"/>
                        </a:rPr>
                        <a:t>código fuente en JavaScript</a:t>
                      </a:r>
                      <a:endParaRPr sz="15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n-GB" sz="1500" u="sng">
                          <a:solidFill>
                            <a:schemeClr val="accent5"/>
                          </a:solidFill>
                          <a:latin typeface="Helvetica Neue Light"/>
                          <a:ea typeface="Helvetica Neue Light"/>
                          <a:cs typeface="Helvetica Neue Light"/>
                          <a:sym typeface="Helvetica Neue Light"/>
                          <a:hlinkClick r:id="rId3">
                            <a:extLst>
                              <a:ext uri="{A12FA001-AC4F-418D-AE19-62706E023703}">
                                <ahyp:hlinkClr val="tx"/>
                              </a:ext>
                            </a:extLst>
                          </a:hlinkClick>
                        </a:rPr>
                        <a:t>Sublime Text</a:t>
                      </a:r>
                      <a:r>
                        <a:rPr lang="en-GB" sz="1500">
                          <a:solidFill>
                            <a:schemeClr val="dk1"/>
                          </a:solidFill>
                          <a:latin typeface="Helvetica Neue Light"/>
                          <a:ea typeface="Helvetica Neue Light"/>
                          <a:cs typeface="Helvetica Neue Light"/>
                          <a:sym typeface="Helvetica Neue Light"/>
                        </a:rPr>
                        <a:t> o </a:t>
                      </a:r>
                      <a:r>
                        <a:rPr lang="en-GB" sz="1500" u="sng">
                          <a:solidFill>
                            <a:schemeClr val="accent5"/>
                          </a:solidFill>
                          <a:latin typeface="Helvetica Neue Light"/>
                          <a:ea typeface="Helvetica Neue Light"/>
                          <a:cs typeface="Helvetica Neue Light"/>
                          <a:sym typeface="Helvetica Neue Light"/>
                          <a:hlinkClick r:id="rId4">
                            <a:extLst>
                              <a:ext uri="{A12FA001-AC4F-418D-AE19-62706E023703}">
                                <ahyp:hlinkClr val="tx"/>
                              </a:ext>
                            </a:extLst>
                          </a:hlinkClick>
                        </a:rPr>
                        <a:t>VisualStudio</a:t>
                      </a:r>
                      <a:r>
                        <a:rPr lang="en-GB" sz="1500">
                          <a:solidFill>
                            <a:schemeClr val="dk1"/>
                          </a:solidFill>
                          <a:latin typeface="Helvetica Neue Light"/>
                          <a:ea typeface="Helvetica Neue Light"/>
                          <a:cs typeface="Helvetica Neue Light"/>
                          <a:sym typeface="Helvetica Neue Light"/>
                        </a:rPr>
                        <a:t>.  </a:t>
                      </a:r>
                      <a:r>
                        <a:rPr lang="en-GB" sz="1500" u="none" cap="none" strike="noStrike">
                          <a:solidFill>
                            <a:schemeClr val="dk1"/>
                          </a:solidFill>
                          <a:latin typeface="Helvetica Neue Light"/>
                          <a:ea typeface="Helvetica Neue Light"/>
                          <a:cs typeface="Helvetica Neue Light"/>
                          <a:sym typeface="Helvetica Neue Light"/>
                        </a:rPr>
                        <a:t> </a:t>
                      </a:r>
                      <a:endParaRPr sz="15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sz="1500" u="none" cap="none" strike="noStrike">
                          <a:latin typeface="Helvetica Neue"/>
                          <a:ea typeface="Helvetica Neue"/>
                          <a:cs typeface="Helvetica Neue"/>
                          <a:sym typeface="Helvetica Neue"/>
                        </a:rPr>
                        <a:t>Sugerencia:</a:t>
                      </a:r>
                      <a:r>
                        <a:rPr lang="en-GB" sz="1500">
                          <a:latin typeface="Helvetica Neue Light"/>
                          <a:ea typeface="Helvetica Neue Light"/>
                          <a:cs typeface="Helvetica Neue Light"/>
                          <a:sym typeface="Helvetica Neue Light"/>
                        </a:rPr>
                        <a:t> en esta actividad, </a:t>
                      </a:r>
                      <a:r>
                        <a:rPr lang="en-GB" sz="1500">
                          <a:solidFill>
                            <a:schemeClr val="dk1"/>
                          </a:solidFill>
                          <a:latin typeface="Helvetica Neue Light"/>
                          <a:ea typeface="Helvetica Neue Light"/>
                          <a:cs typeface="Helvetica Neue Light"/>
                          <a:sym typeface="Helvetica Neue Light"/>
                        </a:rPr>
                        <a:t>puedes </a:t>
                      </a:r>
                      <a:r>
                        <a:rPr lang="en-GB" sz="1500">
                          <a:latin typeface="Helvetica Neue Light"/>
                          <a:ea typeface="Helvetica Neue Light"/>
                          <a:cs typeface="Helvetica Neue Light"/>
                          <a:sym typeface="Helvetica Neue Light"/>
                        </a:rPr>
                        <a:t>generar los nuevos elementos del DOM mientras recorres un array de objetos, creando en cada iteración (con createElement) uno o más elemento html, agregándolos como hijos al body u otro nodo (con appendChild)</a:t>
                      </a:r>
                      <a:r>
                        <a:rPr lang="en-GB" sz="1500" u="none" cap="none" strike="noStrike">
                          <a:solidFill>
                            <a:schemeClr val="dk1"/>
                          </a:solidFill>
                          <a:latin typeface="Helvetica Neue Light"/>
                          <a:ea typeface="Helvetica Neue Light"/>
                          <a:cs typeface="Helvetica Neue Light"/>
                          <a:sym typeface="Helvetica Neue Light"/>
                        </a:rPr>
                        <a:t>.</a:t>
                      </a:r>
                      <a:endParaRPr sz="15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96325">
                <a:tc gridSpan="3">
                  <a:txBody>
                    <a:bodyPr/>
                    <a:lstStyle/>
                    <a:p>
                      <a:pPr indent="0" lvl="0" marL="0" marR="0" rtl="0" algn="l">
                        <a:lnSpc>
                          <a:spcPct val="100000"/>
                        </a:lnSpc>
                        <a:spcBef>
                          <a:spcPts val="0"/>
                        </a:spcBef>
                        <a:spcAft>
                          <a:spcPts val="0"/>
                        </a:spcAft>
                        <a:buClr>
                          <a:srgbClr val="000000"/>
                        </a:buClr>
                        <a:buSzPts val="1600"/>
                        <a:buFont typeface="Arial"/>
                        <a:buNone/>
                      </a:pPr>
                      <a:r>
                        <a:rPr b="1" lang="en-GB" sz="1500" u="none" cap="none" strike="noStrike">
                          <a:solidFill>
                            <a:schemeClr val="dk1"/>
                          </a:solidFill>
                          <a:highlight>
                            <a:srgbClr val="D9D9D9"/>
                          </a:highlight>
                          <a:latin typeface="Helvetica Neue"/>
                          <a:ea typeface="Helvetica Neue"/>
                          <a:cs typeface="Helvetica Neue"/>
                          <a:sym typeface="Helvetica Neue"/>
                        </a:rPr>
                        <a:t>&gt;&gt; Consigna: </a:t>
                      </a:r>
                      <a:r>
                        <a:rPr b="1" lang="en-GB" sz="1500">
                          <a:solidFill>
                            <a:schemeClr val="dk1"/>
                          </a:solidFill>
                          <a:highlight>
                            <a:srgbClr val="D9D9D9"/>
                          </a:highlight>
                          <a:latin typeface="Helvetica Neue"/>
                          <a:ea typeface="Helvetica Neue"/>
                          <a:cs typeface="Helvetica Neue"/>
                          <a:sym typeface="Helvetica Neue"/>
                        </a:rPr>
                        <a:t>codifica un script cuyas instrucciones permitan generar de forma dinámica una sección del HTML. Los valores que alimentan este proceso comprenden una array de objetos, cuyos datos deberán incluirse empleando métodos del DOM y elementos apropiados para su representación.</a:t>
                      </a:r>
                      <a:endParaRPr b="1" sz="1500">
                        <a:solidFill>
                          <a:schemeClr val="dk1"/>
                        </a:solidFill>
                        <a:highlight>
                          <a:srgbClr val="D9D9D9"/>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600" u="none" cap="none" strike="noStrike">
                          <a:solidFill>
                            <a:schemeClr val="dk1"/>
                          </a:solidFill>
                        </a:rPr>
                        <a:t>&gt;&gt;</a:t>
                      </a:r>
                      <a:r>
                        <a:rPr b="1" lang="en-GB" sz="1500" u="none" cap="none" strike="noStrike">
                          <a:solidFill>
                            <a:schemeClr val="dk1"/>
                          </a:solidFill>
                          <a:latin typeface="Helvetica Neue"/>
                          <a:ea typeface="Helvetica Neue"/>
                          <a:cs typeface="Helvetica Neue"/>
                          <a:sym typeface="Helvetica Neue"/>
                        </a:rPr>
                        <a:t>Aspectos a incluir en el entregable:</a:t>
                      </a:r>
                      <a:endParaRPr b="1" sz="15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sz="1500">
                          <a:solidFill>
                            <a:schemeClr val="dk1"/>
                          </a:solidFill>
                          <a:latin typeface="Helvetica Neue Light"/>
                          <a:ea typeface="Helvetica Neue Light"/>
                          <a:cs typeface="Helvetica Neue Light"/>
                          <a:sym typeface="Helvetica Neue Light"/>
                        </a:rPr>
                        <a:t>Archivo HTML y archivo JavaScript referenciado, que incluya la definición un array de objetos, la declaración y llamada de una función que genere proceduralmente una sección del HTML.</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n-GB" sz="1600">
                          <a:solidFill>
                            <a:schemeClr val="dk1"/>
                          </a:solidFill>
                        </a:rPr>
                        <a:t>&gt;&gt;</a:t>
                      </a:r>
                      <a:r>
                        <a:rPr b="1" lang="en-GB" sz="1500">
                          <a:solidFill>
                            <a:schemeClr val="dk1"/>
                          </a:solidFill>
                          <a:latin typeface="Helvetica Neue"/>
                          <a:ea typeface="Helvetica Neue"/>
                          <a:cs typeface="Helvetica Neue"/>
                          <a:sym typeface="Helvetica Neue"/>
                        </a:rPr>
                        <a:t>Ejemplo de estructura HTML resultante:</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sz="1500">
                          <a:solidFill>
                            <a:schemeClr val="dk1"/>
                          </a:solidFill>
                          <a:latin typeface="Helvetica Neue Light"/>
                          <a:ea typeface="Helvetica Neue Light"/>
                          <a:cs typeface="Helvetica Neue Light"/>
                          <a:sym typeface="Helvetica Neue Light"/>
                        </a:rPr>
                        <a:t>1) Generar títulos y párrafos a partir de un array de “Publicaciones”.</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sz="1500">
                          <a:solidFill>
                            <a:schemeClr val="dk1"/>
                          </a:solidFill>
                          <a:latin typeface="Helvetica Neue Light"/>
                          <a:ea typeface="Helvetica Neue Light"/>
                          <a:cs typeface="Helvetica Neue Light"/>
                          <a:sym typeface="Helvetica Neue Light"/>
                        </a:rPr>
                        <a:t>2) Generar cards y botones a partir de un array de “Productos”.</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600"/>
                        <a:buFont typeface="Arial"/>
                        <a:buNone/>
                      </a:pPr>
                      <a:r>
                        <a:rPr lang="en-GB" sz="1500">
                          <a:solidFill>
                            <a:schemeClr val="dk1"/>
                          </a:solidFill>
                          <a:latin typeface="Helvetica Neue Light"/>
                          <a:ea typeface="Helvetica Neue Light"/>
                          <a:cs typeface="Helvetica Neue Light"/>
                          <a:sym typeface="Helvetica Neue Light"/>
                        </a:rPr>
                        <a:t>3) Generar imágenes y badges a partir de un array de “Personas”.</a:t>
                      </a:r>
                      <a:endParaRPr sz="15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0" name="Google Shape;390;p56"/>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91" name="Google Shape;391;p56"/>
          <p:cNvPicPr preferRelativeResize="0"/>
          <p:nvPr/>
        </p:nvPicPr>
        <p:blipFill rotWithShape="1">
          <a:blip r:embed="rId6">
            <a:alphaModFix/>
          </a:blip>
          <a:srcRect b="0" l="0" r="0" t="0"/>
          <a:stretch/>
        </p:blipFill>
        <p:spPr>
          <a:xfrm>
            <a:off x="7120275" y="1263075"/>
            <a:ext cx="1634175" cy="64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5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97" name="Google Shape;397;p57"/>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1" name="Shape 401"/>
        <p:cNvGrpSpPr/>
        <p:nvPr/>
      </p:nvGrpSpPr>
      <p:grpSpPr>
        <a:xfrm>
          <a:off x="0" y="0"/>
          <a:ext cx="0" cy="0"/>
          <a:chOff x="0" y="0"/>
          <a:chExt cx="0" cy="0"/>
        </a:xfrm>
      </p:grpSpPr>
      <p:pic>
        <p:nvPicPr>
          <p:cNvPr id="402" name="Google Shape;402;p58"/>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403" name="Google Shape;403;p58"/>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nvSpPr>
        <p:spPr>
          <a:xfrm>
            <a:off x="717050" y="1214325"/>
            <a:ext cx="7241700" cy="36279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Ejemplos interactivos: Eventos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Introducción a eventos del navegador</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Acciones predeterminadas del navegador</a:t>
            </a:r>
            <a:endParaRPr sz="1800">
              <a:solidFill>
                <a:schemeClr val="dk1"/>
              </a:solidFill>
              <a:latin typeface="Helvetica Neue Light"/>
              <a:ea typeface="Helvetica Neue Light"/>
              <a:cs typeface="Helvetica Neue Light"/>
              <a:sym typeface="Helvetica Neue Light"/>
            </a:endParaRPr>
          </a:p>
          <a:p>
            <a:pPr indent="457200" lvl="0" marL="1371600" rtl="0" algn="l">
              <a:lnSpc>
                <a:spcPct val="100000"/>
              </a:lnSpc>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5"/>
              </a:rPr>
              <a:t>Eventos change, input, cut, copy, paste</a:t>
            </a:r>
            <a:endParaRPr sz="1800">
              <a:solidFill>
                <a:schemeClr val="dk1"/>
              </a:solidFill>
              <a:latin typeface="Helvetica Neue Light"/>
              <a:ea typeface="Helvetica Neue Light"/>
              <a:cs typeface="Helvetica Neue Light"/>
              <a:sym typeface="Helvetica Neue Light"/>
            </a:endParaRPr>
          </a:p>
          <a:p>
            <a:pPr indent="457200" lvl="0" marL="1371600" rtl="0" algn="l">
              <a:lnSpc>
                <a:spcPct val="100000"/>
              </a:lnSpc>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6"/>
              </a:rPr>
              <a:t>Formularios: evento y método submit</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Documentación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7"/>
              </a:rPr>
              <a:t>Documentación Eventos</a:t>
            </a:r>
            <a:endParaRPr/>
          </a:p>
          <a:p>
            <a:pPr indent="457200" lvl="0" marL="1371600" marR="0" rtl="0" algn="l">
              <a:lnSpc>
                <a:spcPct val="100000"/>
              </a:lnSpc>
              <a:spcBef>
                <a:spcPts val="1000"/>
              </a:spcBef>
              <a:spcAft>
                <a:spcPts val="1000"/>
              </a:spcAft>
              <a:buNone/>
            </a:pPr>
            <a:r>
              <a:rPr b="1" i="1" lang="en-GB" sz="1800" u="sng">
                <a:solidFill>
                  <a:schemeClr val="hlink"/>
                </a:solidFill>
                <a:latin typeface="Helvetica Neue"/>
                <a:ea typeface="Helvetica Neue"/>
                <a:cs typeface="Helvetica Neue"/>
                <a:sym typeface="Helvetica Neue"/>
                <a:hlinkClick r:id="rId8"/>
              </a:rPr>
              <a:t>Referencia de Eventos</a:t>
            </a:r>
            <a:endParaRPr sz="1800">
              <a:solidFill>
                <a:schemeClr val="dk1"/>
              </a:solidFill>
              <a:latin typeface="Helvetica Neue Light"/>
              <a:ea typeface="Helvetica Neue Light"/>
              <a:cs typeface="Helvetica Neue Light"/>
              <a:sym typeface="Helvetica Neue Light"/>
            </a:endParaRPr>
          </a:p>
        </p:txBody>
      </p:sp>
      <p:pic>
        <p:nvPicPr>
          <p:cNvPr id="409" name="Google Shape;409;p59"/>
          <p:cNvPicPr preferRelativeResize="0"/>
          <p:nvPr/>
        </p:nvPicPr>
        <p:blipFill>
          <a:blip r:embed="rId9">
            <a:alphaModFix/>
          </a:blip>
          <a:stretch>
            <a:fillRect/>
          </a:stretch>
        </p:blipFill>
        <p:spPr>
          <a:xfrm>
            <a:off x="7567925" y="4659625"/>
            <a:ext cx="1186526" cy="330675"/>
          </a:xfrm>
          <a:prstGeom prst="rect">
            <a:avLst/>
          </a:prstGeom>
          <a:noFill/>
          <a:ln>
            <a:noFill/>
          </a:ln>
        </p:spPr>
      </p:pic>
      <p:pic>
        <p:nvPicPr>
          <p:cNvPr id="410" name="Google Shape;410;p59"/>
          <p:cNvPicPr preferRelativeResize="0"/>
          <p:nvPr/>
        </p:nvPicPr>
        <p:blipFill rotWithShape="1">
          <a:blip r:embed="rId10">
            <a:alphaModFix/>
          </a:blip>
          <a:srcRect b="0" l="0" r="0" t="0"/>
          <a:stretch/>
        </p:blipFill>
        <p:spPr>
          <a:xfrm>
            <a:off x="7411525" y="127700"/>
            <a:ext cx="1634174" cy="639850"/>
          </a:xfrm>
          <a:prstGeom prst="rect">
            <a:avLst/>
          </a:prstGeom>
          <a:noFill/>
          <a:ln>
            <a:noFill/>
          </a:ln>
        </p:spPr>
      </p:pic>
      <p:sp>
        <p:nvSpPr>
          <p:cNvPr id="411" name="Google Shape;411;p59"/>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9"/>
          <p:cNvSpPr txBox="1"/>
          <p:nvPr/>
        </p:nvSpPr>
        <p:spPr>
          <a:xfrm>
            <a:off x="2384950" y="3641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413" name="Google Shape;413;p59"/>
          <p:cNvPicPr preferRelativeResize="0"/>
          <p:nvPr/>
        </p:nvPicPr>
        <p:blipFill>
          <a:blip r:embed="rId11">
            <a:alphaModFix/>
          </a:blip>
          <a:stretch>
            <a:fillRect/>
          </a:stretch>
        </p:blipFill>
        <p:spPr>
          <a:xfrm>
            <a:off x="1408034" y="593440"/>
            <a:ext cx="545131" cy="545131"/>
          </a:xfrm>
          <a:prstGeom prst="rect">
            <a:avLst/>
          </a:prstGeom>
          <a:noFill/>
          <a:ln>
            <a:noFill/>
          </a:ln>
        </p:spPr>
      </p:pic>
      <p:sp>
        <p:nvSpPr>
          <p:cNvPr id="414" name="Google Shape;414;p59"/>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2"/>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6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20" name="Google Shape;420;p60"/>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Eventos: qué son y para qué sirven.</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Tipos de eventos.</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Parámetro del evento.</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6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26" name="Google Shape;426;p61"/>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qué son los eventos y para qué sirven.</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Entender cómo escuchar un evento sobre el DOM. </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Conocer los eventos más comunes.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Font typeface="Helvetica Neue Light"/>
              <a:buChar char="●"/>
            </a:pPr>
            <a:r>
              <a:rPr lang="en-GB" sz="1800">
                <a:latin typeface="Helvetica Neue Light"/>
                <a:ea typeface="Helvetica Neue Light"/>
                <a:cs typeface="Helvetica Neue Light"/>
                <a:sym typeface="Helvetica Neue Light"/>
              </a:rPr>
              <a:t>Identificar </a:t>
            </a:r>
            <a:r>
              <a:rPr lang="en-GB" sz="1800">
                <a:latin typeface="Helvetica Neue Light"/>
                <a:ea typeface="Helvetica Neue Light"/>
                <a:cs typeface="Helvetica Neue Light"/>
                <a:sym typeface="Helvetica Neue Light"/>
              </a:rPr>
              <a:t>qué</a:t>
            </a:r>
            <a:r>
              <a:rPr lang="en-GB" sz="1800">
                <a:latin typeface="Helvetica Neue Light"/>
                <a:ea typeface="Helvetica Neue Light"/>
                <a:cs typeface="Helvetica Neue Light"/>
                <a:sym typeface="Helvetica Neue Light"/>
              </a:rPr>
              <a:t> es la información del evento.</a:t>
            </a:r>
            <a:endParaRPr sz="1800">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DOM o Modelo de Objetos del Documento:</a:t>
            </a:r>
            <a:r>
              <a:rPr lang="en-GB" sz="1250">
                <a:solidFill>
                  <a:schemeClr val="dk1"/>
                </a:solidFill>
                <a:latin typeface="Helvetica Neue Light"/>
                <a:ea typeface="Helvetica Neue Light"/>
                <a:cs typeface="Helvetica Neue Light"/>
                <a:sym typeface="Helvetica Neue Light"/>
              </a:rPr>
              <a:t> es lo que permite interactuar a JS con los diferentes elementos HTML de una web, como también poder operar sobre ellos y modificarlos.</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JavaScript Object Notation (JSON); </a:t>
            </a:r>
            <a:r>
              <a:rPr lang="en-GB" sz="1250">
                <a:solidFill>
                  <a:schemeClr val="dk1"/>
                </a:solidFill>
                <a:latin typeface="Helvetica Neue Light"/>
                <a:ea typeface="Helvetica Neue Light"/>
                <a:cs typeface="Helvetica Neue Light"/>
                <a:sym typeface="Helvetica Neue Light"/>
              </a:rPr>
              <a:t>es un formato basado en texto plano, para representar datos estructurados en la sintaxis de objetos de JavaScript. Es comúnmente utilizado para transmitir datos en aplicaciones web.</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8</a:t>
            </a:r>
            <a:endParaRPr i="1" sz="2000">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a:solidFill>
                <a:schemeClr val="dk1"/>
              </a:solidFill>
              <a:latin typeface="Helvetica Neue Light"/>
              <a:ea typeface="Helvetica Neue Light"/>
              <a:cs typeface="Helvetica Neue Light"/>
              <a:sym typeface="Helvetica Neue Light"/>
            </a:endParaRPr>
          </a:p>
        </p:txBody>
      </p:sp>
      <p:sp>
        <p:nvSpPr>
          <p:cNvPr id="132" name="Google Shape;132;p29"/>
          <p:cNvSpPr txBox="1"/>
          <p:nvPr/>
        </p:nvSpPr>
        <p:spPr>
          <a:xfrm>
            <a:off x="4572000" y="1009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6" name="Shape 136"/>
        <p:cNvGrpSpPr/>
        <p:nvPr/>
      </p:nvGrpSpPr>
      <p:grpSpPr>
        <a:xfrm>
          <a:off x="0" y="0"/>
          <a:ext cx="0" cy="0"/>
          <a:chOff x="0" y="0"/>
          <a:chExt cx="0" cy="0"/>
        </a:xfrm>
      </p:grpSpPr>
      <p:sp>
        <p:nvSpPr>
          <p:cNvPr id="137" name="Google Shape;137;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8" name="Google Shape;138;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9</a:t>
            </a:r>
            <a:endParaRPr i="1" sz="2000">
              <a:latin typeface="Anton"/>
              <a:ea typeface="Anton"/>
              <a:cs typeface="Anton"/>
              <a:sym typeface="Anton"/>
            </a:endParaRPr>
          </a:p>
        </p:txBody>
      </p:sp>
      <p:pic>
        <p:nvPicPr>
          <p:cNvPr id="144" name="Google Shape;144;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5" name="Google Shape;145;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6" name="Google Shape;146;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Evento en JS</a:t>
            </a:r>
            <a:endParaRPr b="0" i="0" sz="1100" u="none" cap="none" strike="noStrike">
              <a:solidFill>
                <a:srgbClr val="FFFFFF"/>
              </a:solidFill>
              <a:latin typeface="Helvetica Neue"/>
              <a:ea typeface="Helvetica Neue"/>
              <a:cs typeface="Helvetica Neue"/>
              <a:sym typeface="Helvetica Neue"/>
            </a:endParaRPr>
          </a:p>
        </p:txBody>
      </p:sp>
      <p:cxnSp>
        <p:nvCxnSpPr>
          <p:cNvPr id="147" name="Google Shape;147;p31"/>
          <p:cNvCxnSpPr/>
          <p:nvPr/>
        </p:nvCxnSpPr>
        <p:spPr>
          <a:xfrm>
            <a:off x="2076075" y="1485513"/>
            <a:ext cx="958200" cy="0"/>
          </a:xfrm>
          <a:prstGeom prst="straightConnector1">
            <a:avLst/>
          </a:prstGeom>
          <a:noFill/>
          <a:ln cap="flat" cmpd="sng" w="9525">
            <a:solidFill>
              <a:srgbClr val="CCCCCC"/>
            </a:solidFill>
            <a:prstDash val="solid"/>
            <a:round/>
            <a:headEnd len="med" w="med" type="oval"/>
            <a:tailEnd len="med" w="med" type="oval"/>
          </a:ln>
        </p:spPr>
      </p:cxnSp>
      <p:sp>
        <p:nvSpPr>
          <p:cNvPr id="148" name="Google Shape;148;p31"/>
          <p:cNvSpPr/>
          <p:nvPr/>
        </p:nvSpPr>
        <p:spPr>
          <a:xfrm>
            <a:off x="3034400" y="132021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49" name="Google Shape;149;p31"/>
          <p:cNvCxnSpPr/>
          <p:nvPr/>
        </p:nvCxnSpPr>
        <p:spPr>
          <a:xfrm>
            <a:off x="2076075" y="1485513"/>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0" name="Google Shape;150;p31"/>
          <p:cNvSpPr/>
          <p:nvPr/>
        </p:nvSpPr>
        <p:spPr>
          <a:xfrm>
            <a:off x="3034400" y="175306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Funcionamiento</a:t>
            </a:r>
            <a:endParaRPr b="0" i="0" sz="1100" u="none" cap="none" strike="noStrike">
              <a:solidFill>
                <a:srgbClr val="222222"/>
              </a:solidFill>
              <a:latin typeface="Helvetica Neue"/>
              <a:ea typeface="Helvetica Neue"/>
              <a:cs typeface="Helvetica Neue"/>
              <a:sym typeface="Helvetica Neue"/>
            </a:endParaRPr>
          </a:p>
        </p:txBody>
      </p:sp>
      <p:cxnSp>
        <p:nvCxnSpPr>
          <p:cNvPr id="151" name="Google Shape;151;p31"/>
          <p:cNvCxnSpPr>
            <a:endCxn id="152" idx="1"/>
          </p:cNvCxnSpPr>
          <p:nvPr/>
        </p:nvCxnSpPr>
        <p:spPr>
          <a:xfrm>
            <a:off x="2071400" y="1485413"/>
            <a:ext cx="969300" cy="865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2" name="Google Shape;152;p31"/>
          <p:cNvSpPr/>
          <p:nvPr/>
        </p:nvSpPr>
        <p:spPr>
          <a:xfrm>
            <a:off x="3040700" y="2185913"/>
            <a:ext cx="1535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Sintaxis</a:t>
            </a:r>
            <a:endParaRPr b="0" i="0" sz="1100" u="none" cap="none" strike="noStrike">
              <a:solidFill>
                <a:srgbClr val="222222"/>
              </a:solidFill>
              <a:latin typeface="Helvetica Neue"/>
              <a:ea typeface="Helvetica Neue"/>
              <a:cs typeface="Helvetica Neue"/>
              <a:sym typeface="Helvetica Neue"/>
            </a:endParaRPr>
          </a:p>
        </p:txBody>
      </p:sp>
      <p:cxnSp>
        <p:nvCxnSpPr>
          <p:cNvPr id="153" name="Google Shape;153;p31"/>
          <p:cNvCxnSpPr/>
          <p:nvPr/>
        </p:nvCxnSpPr>
        <p:spPr>
          <a:xfrm>
            <a:off x="2071400" y="1486913"/>
            <a:ext cx="967800" cy="12996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4" name="Google Shape;154;p31"/>
          <p:cNvSpPr/>
          <p:nvPr/>
        </p:nvSpPr>
        <p:spPr>
          <a:xfrm>
            <a:off x="3040100" y="2620163"/>
            <a:ext cx="1535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Recepción de información</a:t>
            </a:r>
            <a:endParaRPr b="0" i="0" sz="1100" u="none" cap="none" strike="noStrike">
              <a:solidFill>
                <a:srgbClr val="222222"/>
              </a:solidFill>
              <a:latin typeface="Helvetica Neue"/>
              <a:ea typeface="Helvetica Neue"/>
              <a:cs typeface="Helvetica Neue"/>
              <a:sym typeface="Helvetica Neue"/>
            </a:endParaRPr>
          </a:p>
        </p:txBody>
      </p:sp>
      <p:sp>
        <p:nvSpPr>
          <p:cNvPr id="155" name="Google Shape;155;p31"/>
          <p:cNvSpPr/>
          <p:nvPr/>
        </p:nvSpPr>
        <p:spPr>
          <a:xfrm>
            <a:off x="541275" y="312702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Eventos Comunes</a:t>
            </a:r>
            <a:endParaRPr b="0" i="0" sz="1100" u="none" cap="none" strike="noStrike">
              <a:solidFill>
                <a:srgbClr val="FFFFFF"/>
              </a:solidFill>
              <a:latin typeface="Helvetica Neue"/>
              <a:ea typeface="Helvetica Neue"/>
              <a:cs typeface="Helvetica Neue"/>
              <a:sym typeface="Helvetica Neue"/>
            </a:endParaRPr>
          </a:p>
        </p:txBody>
      </p:sp>
      <p:cxnSp>
        <p:nvCxnSpPr>
          <p:cNvPr id="156" name="Google Shape;156;p31"/>
          <p:cNvCxnSpPr/>
          <p:nvPr/>
        </p:nvCxnSpPr>
        <p:spPr>
          <a:xfrm>
            <a:off x="1960575" y="3385013"/>
            <a:ext cx="958200" cy="0"/>
          </a:xfrm>
          <a:prstGeom prst="straightConnector1">
            <a:avLst/>
          </a:prstGeom>
          <a:noFill/>
          <a:ln cap="flat" cmpd="sng" w="9525">
            <a:solidFill>
              <a:srgbClr val="CCCCCC"/>
            </a:solidFill>
            <a:prstDash val="solid"/>
            <a:round/>
            <a:headEnd len="med" w="med" type="oval"/>
            <a:tailEnd len="med" w="med" type="oval"/>
          </a:ln>
        </p:spPr>
      </p:cxnSp>
      <p:sp>
        <p:nvSpPr>
          <p:cNvPr id="157" name="Google Shape;157;p31"/>
          <p:cNvSpPr/>
          <p:nvPr/>
        </p:nvSpPr>
        <p:spPr>
          <a:xfrm>
            <a:off x="2918900" y="321971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Click	</a:t>
            </a:r>
            <a:endParaRPr b="0" i="0" sz="1100" u="none" cap="none" strike="noStrike">
              <a:solidFill>
                <a:srgbClr val="222222"/>
              </a:solidFill>
              <a:latin typeface="Helvetica Neue"/>
              <a:ea typeface="Helvetica Neue"/>
              <a:cs typeface="Helvetica Neue"/>
              <a:sym typeface="Helvetica Neue"/>
            </a:endParaRPr>
          </a:p>
        </p:txBody>
      </p:sp>
      <p:cxnSp>
        <p:nvCxnSpPr>
          <p:cNvPr id="158" name="Google Shape;158;p31"/>
          <p:cNvCxnSpPr/>
          <p:nvPr/>
        </p:nvCxnSpPr>
        <p:spPr>
          <a:xfrm>
            <a:off x="1960575" y="3385013"/>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9" name="Google Shape;159;p31"/>
          <p:cNvSpPr/>
          <p:nvPr/>
        </p:nvSpPr>
        <p:spPr>
          <a:xfrm>
            <a:off x="2918900" y="365256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Change</a:t>
            </a:r>
            <a:endParaRPr b="0" i="0" sz="1100" u="none" cap="none" strike="noStrike">
              <a:solidFill>
                <a:srgbClr val="222222"/>
              </a:solidFill>
              <a:latin typeface="Helvetica Neue"/>
              <a:ea typeface="Helvetica Neue"/>
              <a:cs typeface="Helvetica Neue"/>
              <a:sym typeface="Helvetica Neue"/>
            </a:endParaRPr>
          </a:p>
        </p:txBody>
      </p:sp>
      <p:cxnSp>
        <p:nvCxnSpPr>
          <p:cNvPr id="160" name="Google Shape;160;p31"/>
          <p:cNvCxnSpPr>
            <a:endCxn id="161" idx="1"/>
          </p:cNvCxnSpPr>
          <p:nvPr/>
        </p:nvCxnSpPr>
        <p:spPr>
          <a:xfrm>
            <a:off x="1955900" y="3384913"/>
            <a:ext cx="969300" cy="865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61" name="Google Shape;161;p31"/>
          <p:cNvSpPr/>
          <p:nvPr/>
        </p:nvSpPr>
        <p:spPr>
          <a:xfrm>
            <a:off x="2925200" y="4085413"/>
            <a:ext cx="1535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Keypress</a:t>
            </a:r>
            <a:endParaRPr b="0" i="0" sz="1100" u="none" cap="none" strike="noStrike">
              <a:solidFill>
                <a:srgbClr val="222222"/>
              </a:solidFill>
              <a:latin typeface="Helvetica Neue"/>
              <a:ea typeface="Helvetica Neue"/>
              <a:cs typeface="Helvetica Neue"/>
              <a:sym typeface="Helvetica Neue"/>
            </a:endParaRPr>
          </a:p>
        </p:txBody>
      </p:sp>
      <p:cxnSp>
        <p:nvCxnSpPr>
          <p:cNvPr id="162" name="Google Shape;162;p31"/>
          <p:cNvCxnSpPr/>
          <p:nvPr/>
        </p:nvCxnSpPr>
        <p:spPr>
          <a:xfrm>
            <a:off x="1955900" y="3386413"/>
            <a:ext cx="967800" cy="12996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63" name="Google Shape;163;p31"/>
          <p:cNvSpPr/>
          <p:nvPr/>
        </p:nvSpPr>
        <p:spPr>
          <a:xfrm>
            <a:off x="2924600" y="4519663"/>
            <a:ext cx="15357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Submit</a:t>
            </a:r>
            <a:endParaRPr b="0" i="0" sz="1100" u="none" cap="none" strike="noStrike">
              <a:solidFill>
                <a:srgbClr val="222222"/>
              </a:solidFill>
              <a:latin typeface="Helvetica Neue"/>
              <a:ea typeface="Helvetica Neue"/>
              <a:cs typeface="Helvetica Neue"/>
              <a:sym typeface="Helvetica Neue"/>
            </a:endParaRPr>
          </a:p>
        </p:txBody>
      </p:sp>
      <p:sp>
        <p:nvSpPr>
          <p:cNvPr id="164" name="Google Shape;164;p31"/>
          <p:cNvSpPr/>
          <p:nvPr/>
        </p:nvSpPr>
        <p:spPr>
          <a:xfrm>
            <a:off x="541275" y="42897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Información del evento</a:t>
            </a:r>
            <a:endParaRPr b="0" i="0" sz="11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1" name="Google Shape;171;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sp>
        <p:nvSpPr>
          <p:cNvPr id="173" name="Google Shape;173;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Eventos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74" name="Google Shape;174;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5" name="Google Shape;175;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6" name="Google Shape;176;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7" name="Google Shape;177;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8" name="Google Shape;178;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9" name="Google Shape;179;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8</a:t>
            </a:r>
            <a:endParaRPr b="0" i="0" sz="1400" u="none" cap="none" strike="noStrike">
              <a:solidFill>
                <a:srgbClr val="000000"/>
              </a:solidFill>
              <a:latin typeface="Helvetica Neue"/>
              <a:ea typeface="Helvetica Neue"/>
              <a:cs typeface="Helvetica Neue"/>
              <a:sym typeface="Helvetica Neue"/>
            </a:endParaRPr>
          </a:p>
        </p:txBody>
      </p:sp>
      <p:sp>
        <p:nvSpPr>
          <p:cNvPr id="182" name="Google Shape;182;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DOM</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3" name="Google Shape;183;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4" name="Google Shape;184;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6" name="Google Shape;186;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7" name="Google Shape;187;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88" name="Google Shape;188;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91" name="Google Shape;191;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Workshop 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92" name="Google Shape;192;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3" name="Google Shape;193;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4" name="Google Shape;194;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5" name="Google Shape;195;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6" name="Google Shape;196;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97" name="Google Shape;197;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98" name="Google Shape;198;p32"/>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199" name="Google Shape;199;p32"/>
          <p:cNvPicPr preferRelativeResize="0"/>
          <p:nvPr/>
        </p:nvPicPr>
        <p:blipFill rotWithShape="1">
          <a:blip r:embed="rId5">
            <a:alphaModFix/>
          </a:blip>
          <a:srcRect b="0" l="0" r="0" t="0"/>
          <a:stretch/>
        </p:blipFill>
        <p:spPr>
          <a:xfrm>
            <a:off x="1449553" y="2472650"/>
            <a:ext cx="365625" cy="365625"/>
          </a:xfrm>
          <a:prstGeom prst="rect">
            <a:avLst/>
          </a:prstGeom>
          <a:noFill/>
          <a:ln>
            <a:noFill/>
          </a:ln>
        </p:spPr>
      </p:pic>
      <p:sp>
        <p:nvSpPr>
          <p:cNvPr id="200" name="Google Shape;200;p32"/>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01" name="Google Shape;201;p32"/>
          <p:cNvPicPr preferRelativeResize="0"/>
          <p:nvPr/>
        </p:nvPicPr>
        <p:blipFill rotWithShape="1">
          <a:blip r:embed="rId5">
            <a:alphaModFix/>
          </a:blip>
          <a:srcRect b="0" l="0" r="0" t="0"/>
          <a:stretch/>
        </p:blipFill>
        <p:spPr>
          <a:xfrm>
            <a:off x="3735553" y="2472650"/>
            <a:ext cx="365625" cy="365625"/>
          </a:xfrm>
          <a:prstGeom prst="rect">
            <a:avLst/>
          </a:prstGeom>
          <a:noFill/>
          <a:ln>
            <a:noFill/>
          </a:ln>
        </p:spPr>
      </p:pic>
      <p:sp>
        <p:nvSpPr>
          <p:cNvPr id="202" name="Google Shape;202;p32"/>
          <p:cNvSpPr txBox="1"/>
          <p:nvPr/>
        </p:nvSpPr>
        <p:spPr>
          <a:xfrm>
            <a:off x="6647550" y="2520400"/>
            <a:ext cx="13161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EJEMPLOS EN VIVO</a:t>
            </a:r>
            <a:endParaRPr sz="700">
              <a:solidFill>
                <a:schemeClr val="dk1"/>
              </a:solidFill>
              <a:latin typeface="Helvetica Neue"/>
              <a:ea typeface="Helvetica Neue"/>
              <a:cs typeface="Helvetica Neue"/>
              <a:sym typeface="Helvetica Neue"/>
            </a:endParaRPr>
          </a:p>
        </p:txBody>
      </p:sp>
      <p:pic>
        <p:nvPicPr>
          <p:cNvPr id="203" name="Google Shape;203;p32"/>
          <p:cNvPicPr preferRelativeResize="0"/>
          <p:nvPr/>
        </p:nvPicPr>
        <p:blipFill rotWithShape="1">
          <a:blip r:embed="rId5">
            <a:alphaModFix/>
          </a:blip>
          <a:srcRect b="0" l="0" r="0" t="0"/>
          <a:stretch/>
        </p:blipFill>
        <p:spPr>
          <a:xfrm>
            <a:off x="6326353" y="2472650"/>
            <a:ext cx="365625" cy="365625"/>
          </a:xfrm>
          <a:prstGeom prst="rect">
            <a:avLst/>
          </a:prstGeom>
          <a:noFill/>
          <a:ln>
            <a:noFill/>
          </a:ln>
        </p:spPr>
      </p:pic>
      <p:sp>
        <p:nvSpPr>
          <p:cNvPr id="204" name="Google Shape;204;p32"/>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05" name="Google Shape;205;p32"/>
          <p:cNvSpPr txBox="1"/>
          <p:nvPr/>
        </p:nvSpPr>
        <p:spPr>
          <a:xfrm>
            <a:off x="1841988" y="28950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INTERACTUAR CON HTML</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6" name="Google Shape;206;p32"/>
          <p:cNvPicPr preferRelativeResize="0"/>
          <p:nvPr/>
        </p:nvPicPr>
        <p:blipFill rotWithShape="1">
          <a:blip r:embed="rId6">
            <a:alphaModFix/>
          </a:blip>
          <a:srcRect b="0" l="0" r="0" t="0"/>
          <a:stretch/>
        </p:blipFill>
        <p:spPr>
          <a:xfrm>
            <a:off x="1546388" y="3009825"/>
            <a:ext cx="307150" cy="307150"/>
          </a:xfrm>
          <a:prstGeom prst="rect">
            <a:avLst/>
          </a:prstGeom>
          <a:noFill/>
          <a:ln>
            <a:noFill/>
          </a:ln>
        </p:spPr>
      </p:pic>
      <p:sp>
        <p:nvSpPr>
          <p:cNvPr id="207" name="Google Shape;207;p32"/>
          <p:cNvSpPr txBox="1"/>
          <p:nvPr/>
        </p:nvSpPr>
        <p:spPr>
          <a:xfrm>
            <a:off x="4127988" y="28950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INCORPORAR EVENTOS</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8" name="Google Shape;208;p32"/>
          <p:cNvPicPr preferRelativeResize="0"/>
          <p:nvPr/>
        </p:nvPicPr>
        <p:blipFill rotWithShape="1">
          <a:blip r:embed="rId6">
            <a:alphaModFix/>
          </a:blip>
          <a:srcRect b="0" l="0" r="0" t="0"/>
          <a:stretch/>
        </p:blipFill>
        <p:spPr>
          <a:xfrm>
            <a:off x="3832388" y="3009825"/>
            <a:ext cx="307150" cy="307150"/>
          </a:xfrm>
          <a:prstGeom prst="rect">
            <a:avLst/>
          </a:prstGeom>
          <a:noFill/>
          <a:ln>
            <a:noFill/>
          </a:ln>
        </p:spPr>
      </p:pic>
      <p:sp>
        <p:nvSpPr>
          <p:cNvPr id="209" name="Google Shape;209;p32"/>
          <p:cNvSpPr txBox="1"/>
          <p:nvPr/>
        </p:nvSpPr>
        <p:spPr>
          <a:xfrm>
            <a:off x="6736725" y="30204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SEGUNDA ENTREGA DEL PROYECTO FINAL</a:t>
            </a:r>
            <a:endParaRPr sz="700">
              <a:latin typeface="Helvetica Neue"/>
              <a:ea typeface="Helvetica Neue"/>
              <a:cs typeface="Helvetica Neue"/>
              <a:sym typeface="Helvetica Neue"/>
            </a:endParaRPr>
          </a:p>
        </p:txBody>
      </p:sp>
      <p:pic>
        <p:nvPicPr>
          <p:cNvPr id="210" name="Google Shape;210;p32"/>
          <p:cNvPicPr preferRelativeResize="0"/>
          <p:nvPr/>
        </p:nvPicPr>
        <p:blipFill rotWithShape="1">
          <a:blip r:embed="rId7">
            <a:alphaModFix/>
          </a:blip>
          <a:srcRect b="0" l="0" r="0" t="0"/>
          <a:stretch/>
        </p:blipFill>
        <p:spPr>
          <a:xfrm>
            <a:off x="6385350" y="2991512"/>
            <a:ext cx="306000" cy="3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4" name="Shape 214"/>
        <p:cNvGrpSpPr/>
        <p:nvPr/>
      </p:nvGrpSpPr>
      <p:grpSpPr>
        <a:xfrm>
          <a:off x="0" y="0"/>
          <a:ext cx="0" cy="0"/>
          <a:chOff x="0" y="0"/>
          <a:chExt cx="0" cy="0"/>
        </a:xfrm>
      </p:grpSpPr>
      <p:sp>
        <p:nvSpPr>
          <p:cNvPr id="215" name="Google Shape;215;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16" name="Google Shape;216;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217" name="Google Shape;217;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218" name="Google Shape;218;p33"/>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9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9 </a:t>
            </a:r>
            <a:r>
              <a:rPr lang="en-GB" sz="1800" u="sng">
                <a:solidFill>
                  <a:schemeClr val="hlink"/>
                </a:solidFill>
                <a:latin typeface="Helvetica Neue Light"/>
                <a:ea typeface="Helvetica Neue Light"/>
                <a:cs typeface="Helvetica Neue Light"/>
                <a:sym typeface="Helvetica Neue Light"/>
                <a:hlinkClick r:id="rId6"/>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