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9"/>
  </p:notesMasterIdLst>
  <p:handoutMasterIdLst>
    <p:handoutMasterId r:id="rId10"/>
  </p:handoutMasterIdLst>
  <p:sldIdLst>
    <p:sldId id="256" r:id="rId5"/>
    <p:sldId id="257" r:id="rId6"/>
    <p:sldId id="260" r:id="rId7"/>
    <p:sldId id="261" r:id="rId8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551" autoAdjust="0"/>
    <p:restoredTop sz="77885"/>
  </p:normalViewPr>
  <p:slideViewPr>
    <p:cSldViewPr snapToGrid="0" snapToObjects="1" showGuides="1">
      <p:cViewPr varScale="1">
        <p:scale>
          <a:sx n="69" d="100"/>
          <a:sy n="69" d="100"/>
        </p:scale>
        <p:origin x="51" y="537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50" d="100"/>
          <a:sy n="150" d="100"/>
        </p:scale>
        <p:origin x="6080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79B33-A94D-4C8C-88C2-619932967EF3}" type="datetimeFigureOut">
              <a:rPr lang="fr-CH" smtClean="0">
                <a:latin typeface="Arial" panose="020B0604020202020204" pitchFamily="34" charset="0"/>
              </a:rPr>
              <a:t>17.08.2025</a:t>
            </a:fld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H" dirty="0">
              <a:latin typeface="Arial" panose="020B0604020202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BF4AF0-8439-436D-BEF0-52070F19E1B6}" type="slidenum">
              <a:rPr lang="fr-CH" smtClean="0">
                <a:latin typeface="Arial" panose="020B0604020202020204" pitchFamily="34" charset="0"/>
              </a:rPr>
              <a:t>‹#›</a:t>
            </a:fld>
            <a:endParaRPr lang="fr-CH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49056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F8103E42-5239-1A40-AD33-3EE7E9DDF5FD}" type="datetimeFigureOut">
              <a:rPr lang="fr-FR" smtClean="0"/>
              <a:pPr/>
              <a:t>17/08/2025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4CF50783-AAED-1941-8BCC-9F6140F0A6B1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6742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643830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5BA80-36D3-6675-64A3-72B2C573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1FE812-9B90-3FA8-1147-7A09091E7B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10CD65-7BD2-C3EE-9FB5-71E2D492A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4FFBA-ADFB-8FA6-DA43-FA90DAB98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F50783-AAED-1941-8BCC-9F6140F0A6B1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26312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space réservé pour une image  11">
            <a:extLst>
              <a:ext uri="{FF2B5EF4-FFF2-40B4-BE49-F238E27FC236}">
                <a16:creationId xmlns:a16="http://schemas.microsoft.com/office/drawing/2014/main" id="{4CF6F629-51E7-9F40-939D-F50AE3925AD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31913" y="0"/>
            <a:ext cx="7812087" cy="4948238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5563" y="786535"/>
            <a:ext cx="2738437" cy="2338387"/>
          </a:xfrm>
          <a:solidFill>
            <a:schemeClr val="accent1"/>
          </a:solidFill>
        </p:spPr>
        <p:txBody>
          <a:bodyPr lIns="216000" anchor="ctr" anchorCtr="0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6763" y="3124922"/>
            <a:ext cx="1828800" cy="1568450"/>
          </a:xfrm>
          <a:solidFill>
            <a:schemeClr val="tx1"/>
          </a:solidFill>
        </p:spPr>
        <p:txBody>
          <a:bodyPr lIns="90000" anchor="ctr" anchorCtr="0">
            <a:normAutofit/>
          </a:bodyPr>
          <a:lstStyle>
            <a:lvl1pPr marL="0" indent="0" algn="ctr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pic>
        <p:nvPicPr>
          <p:cNvPr id="9" name="Image 8">
            <a:extLst>
              <a:ext uri="{FF2B5EF4-FFF2-40B4-BE49-F238E27FC236}">
                <a16:creationId xmlns:a16="http://schemas.microsoft.com/office/drawing/2014/main" id="{6535A482-EC85-1C41-A1E4-7882A0E39FF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2647" y="80283"/>
            <a:ext cx="1175301" cy="508655"/>
          </a:xfrm>
          <a:prstGeom prst="rect">
            <a:avLst/>
          </a:prstGeom>
        </p:spPr>
      </p:pic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01960462-6F28-0740-916D-499D3BEDB2B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00800" y="4683125"/>
            <a:ext cx="1828800" cy="460375"/>
          </a:xfrm>
          <a:solidFill>
            <a:schemeClr val="bg1"/>
          </a:solidFill>
        </p:spPr>
        <p:txBody>
          <a:bodyPr lIns="90000" anchor="ctr">
            <a:noAutofit/>
          </a:bodyPr>
          <a:lstStyle>
            <a:lvl1pPr marL="0" indent="0" algn="ctr">
              <a:buNone/>
              <a:defRPr sz="1100"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187583-F16A-6F41-8B68-000F9C9C20D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2550" y="4440264"/>
            <a:ext cx="698500" cy="507975"/>
          </a:xfrm>
        </p:spPr>
        <p:txBody>
          <a:bodyPr lIns="0" tIns="0" rIns="0" bIns="0" anchor="b" anchorCtr="0">
            <a:noAutofit/>
          </a:bodyPr>
          <a:lstStyle>
            <a:lvl1pPr marL="114300" indent="-107950">
              <a:buFontTx/>
              <a:buBlip>
                <a:blip r:embed="rId3"/>
              </a:buBlip>
              <a:tabLst/>
              <a:defRPr sz="700">
                <a:solidFill>
                  <a:schemeClr val="tx1"/>
                </a:solidFill>
              </a:defRPr>
            </a:lvl1pPr>
          </a:lstStyle>
          <a:p>
            <a:r>
              <a:rPr lang="fr-FR" dirty="0"/>
              <a:t>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577880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126" userDrawn="1">
          <p15:clr>
            <a:srgbClr val="FBAE40"/>
          </p15:clr>
        </p15:guide>
        <p15:guide id="5" orient="horz" pos="123" userDrawn="1">
          <p15:clr>
            <a:srgbClr val="FBAE40"/>
          </p15:clr>
        </p15:guide>
        <p15:guide id="6" orient="horz" pos="3117" userDrawn="1">
          <p15:clr>
            <a:srgbClr val="FBAE40"/>
          </p15:clr>
        </p15:guide>
        <p15:guide id="7" pos="839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875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9772" y="1563688"/>
            <a:ext cx="3671466" cy="3263504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6897D737-724C-984A-82E1-2A2DBD5F6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E34C2B73-67B7-BB4C-AE0F-7D16D8DDD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9FF6AA9-AC16-D748-B815-56221BFFF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DD59D891-3F23-D04C-AB43-6FA4220A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76706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9BFFD8D9-6AAA-B44F-8BD5-98D7A6546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84C64CE-C88F-2044-AD84-19F588F18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948AF20-C2DF-3542-BB6A-8354A981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1083942-1443-BC45-9F95-32C82A8DC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40393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8239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5563" y="2571750"/>
            <a:ext cx="2738437" cy="2111375"/>
          </a:xfrm>
          <a:solidFill>
            <a:schemeClr val="accent2"/>
          </a:solidFill>
        </p:spPr>
        <p:txBody>
          <a:bodyPr anchor="ctr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0E5EA1C-63CE-2C4F-B9F4-39FDBC14B9A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E7A5892-F23D-BD48-84D1-FD279BA168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C516D46-C7BB-2141-A4EE-18D1756414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40948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7726363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1E6F4EB-CC02-6E4D-9146-CE4A7A789A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D4AA2C-29B3-CA42-B7C3-C932911A758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0FE7A1E3-AAEC-7641-B6C5-8D9FC0B6A21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017272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pour une image  6">
            <a:extLst>
              <a:ext uri="{FF2B5EF4-FFF2-40B4-BE49-F238E27FC236}">
                <a16:creationId xmlns:a16="http://schemas.microsoft.com/office/drawing/2014/main" id="{625DAC6D-23F0-6941-BE81-E7A79CA3AFF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3114674"/>
            <a:ext cx="8239125" cy="2028825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7"/>
          </p:nvPr>
        </p:nvSpPr>
        <p:spPr>
          <a:xfrm>
            <a:off x="904875" y="1563688"/>
            <a:ext cx="7646988" cy="1436687"/>
          </a:xfrm>
        </p:spPr>
        <p:txBody>
          <a:bodyPr/>
          <a:lstStyle>
            <a:lvl4pPr>
              <a:defRPr>
                <a:latin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</a:defRPr>
            </a:lvl5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fr-CH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37CF3032-2465-874C-B786-95E1B594A5AB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AF73E2A-22D7-894A-9267-185CB4E4B13E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39D9777C-EC90-1141-9E30-4B4F669C2BE1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0E011164-727C-4C46-B34E-7729CB350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31156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D8101AB-8ACE-BB4C-9D61-B4AABFE11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F9CFC1D-0B2A-0A4E-9C0D-682EECA5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6622065-A833-2340-B0FD-ACB065A3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4840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888642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dirty="0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12" name="Espace réservé de la date 11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3" name="Espace réservé du pied de page 12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6817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A9F6C81-AE59-DE44-BF60-E773080CD91C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latin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0" y="777875"/>
            <a:ext cx="4058920" cy="1793875"/>
          </a:xfrm>
        </p:spPr>
        <p:txBody>
          <a:bodyPr anchor="ctr" anchorCtr="0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2571750"/>
            <a:ext cx="4058920" cy="2156508"/>
          </a:xfrm>
        </p:spPr>
        <p:txBody>
          <a:bodyPr/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9" name="Espace réservé pour une image  8">
            <a:extLst>
              <a:ext uri="{FF2B5EF4-FFF2-40B4-BE49-F238E27FC236}">
                <a16:creationId xmlns:a16="http://schemas.microsoft.com/office/drawing/2014/main" id="{C58F136D-3292-C745-91DE-A21191C16F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667125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322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Titre 7">
            <a:extLst>
              <a:ext uri="{FF2B5EF4-FFF2-40B4-BE49-F238E27FC236}">
                <a16:creationId xmlns:a16="http://schemas.microsoft.com/office/drawing/2014/main" id="{A30C78BE-DAD0-D748-8B93-AD898D00C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131A8490-33AC-9443-A9FC-9A5E93229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B875139C-6471-774D-89EF-2B93FAD2C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3942AF23-4BDC-8C4A-9212-AF88439C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69627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487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86400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5" name="Titre 4">
            <a:extLst>
              <a:ext uri="{FF2B5EF4-FFF2-40B4-BE49-F238E27FC236}">
                <a16:creationId xmlns:a16="http://schemas.microsoft.com/office/drawing/2014/main" id="{55F20A3C-6DA6-684F-8F84-A7C8F133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B633A2CC-2D27-AE47-AE09-87A5F61228B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CABC000E-4E22-1A40-9D3F-FE2F141E5CA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2" name="Espace réservé du numéro de diapositive 11">
            <a:extLst>
              <a:ext uri="{FF2B5EF4-FFF2-40B4-BE49-F238E27FC236}">
                <a16:creationId xmlns:a16="http://schemas.microsoft.com/office/drawing/2014/main" id="{0AF49D93-C78A-F646-92B0-A7932C43D9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43184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6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1698958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0"/>
            <a:ext cx="3144838" cy="5143500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02A0D73-096C-844E-97C3-C4A4AF580FD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CEF5AC5C-A2B6-2848-8C47-96A168E211D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1B90E33-03D8-2143-B49F-B1474EE1A1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1" name="Titre 10">
            <a:extLst>
              <a:ext uri="{FF2B5EF4-FFF2-40B4-BE49-F238E27FC236}">
                <a16:creationId xmlns:a16="http://schemas.microsoft.com/office/drawing/2014/main" id="{3FC7B5EC-066E-EC4A-B320-77DF64E6E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95" y="131032"/>
            <a:ext cx="3144520" cy="1072753"/>
          </a:xfrm>
        </p:spPr>
        <p:txBody>
          <a:bodyPr/>
          <a:lstStyle/>
          <a:p>
            <a:r>
              <a:rPr lang="fr-FR" dirty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531427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ce réservé pour une image  7">
            <a:extLst>
              <a:ext uri="{FF2B5EF4-FFF2-40B4-BE49-F238E27FC236}">
                <a16:creationId xmlns:a16="http://schemas.microsoft.com/office/drawing/2014/main" id="{70ED9B2D-C513-AF40-B94F-355C174B8F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04875" y="1563688"/>
            <a:ext cx="3144838" cy="3579812"/>
          </a:xfrm>
        </p:spPr>
        <p:txBody>
          <a:bodyPr/>
          <a:lstStyle/>
          <a:p>
            <a:r>
              <a:rPr lang="fr-FR"/>
              <a:t>Cliquez sur l'icône pour ajouter une image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9395" y="1563688"/>
            <a:ext cx="4581525" cy="3386772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C026A30B-6F8E-1445-88F0-A5FB77E1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9" name="Espace réservé de la date 8">
            <a:extLst>
              <a:ext uri="{FF2B5EF4-FFF2-40B4-BE49-F238E27FC236}">
                <a16:creationId xmlns:a16="http://schemas.microsoft.com/office/drawing/2014/main" id="{826567D5-4A83-9E48-B441-CCB2A72BA6D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10" name="Espace réservé du pied de page 9">
            <a:extLst>
              <a:ext uri="{FF2B5EF4-FFF2-40B4-BE49-F238E27FC236}">
                <a16:creationId xmlns:a16="http://schemas.microsoft.com/office/drawing/2014/main" id="{C830A539-93F1-2541-B9F0-330893BD519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/>
              <a:t>Speaker </a:t>
            </a:r>
            <a:endParaRPr lang="fr-FR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82F21D18-8706-7E4D-8FBE-C1E2584541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34545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4875" y="131032"/>
            <a:ext cx="3667125" cy="1072753"/>
          </a:xfrm>
          <a:prstGeom prst="rect">
            <a:avLst/>
          </a:prstGeom>
        </p:spPr>
        <p:txBody>
          <a:bodyPr vert="horz" lIns="180000" tIns="0" rIns="72000" bIns="46800" rtlCol="0" anchor="t">
            <a:normAutofit/>
          </a:bodyPr>
          <a:lstStyle/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4875" y="1563688"/>
            <a:ext cx="7726363" cy="3386772"/>
          </a:xfrm>
          <a:prstGeom prst="rect">
            <a:avLst/>
          </a:prstGeom>
        </p:spPr>
        <p:txBody>
          <a:bodyPr vert="horz" lIns="18000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-1221413" y="2778452"/>
            <a:ext cx="3341052" cy="9115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>
                <a:solidFill>
                  <a:schemeClr val="accent1"/>
                </a:solidFill>
                <a:latin typeface="Arial" panose="020B0604020202020204" pitchFamily="34" charset="0"/>
              </a:defRPr>
            </a:lvl1pPr>
          </a:lstStyle>
          <a:p>
            <a:r>
              <a:rPr lang="fr-CH"/>
              <a:t>NAME EVENT / NAME PRESENTATION</a:t>
            </a:r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115989" y="1874064"/>
            <a:ext cx="3543260" cy="512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r>
              <a:rPr lang="fr-FR" dirty="0"/>
              <a:t>Speaker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31238" y="195263"/>
            <a:ext cx="512762" cy="163552"/>
          </a:xfrm>
          <a:prstGeom prst="rect">
            <a:avLst/>
          </a:prstGeom>
        </p:spPr>
        <p:txBody>
          <a:bodyPr vert="horz" lIns="90000" tIns="0" rIns="90000" bIns="0" rtlCol="0" anchor="t"/>
          <a:lstStyle>
            <a:lvl1pPr algn="ctr">
              <a:defRPr sz="700" b="1">
                <a:solidFill>
                  <a:schemeClr val="tx1"/>
                </a:solidFill>
                <a:latin typeface="+mj-lt"/>
              </a:defRPr>
            </a:lvl1pPr>
          </a:lstStyle>
          <a:p>
            <a:fld id="{E1E1CD7C-2161-7D43-862E-CE4C333CD873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717E6E68-87EB-C34E-85D5-C26372DFEC99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130273" y="132334"/>
            <a:ext cx="653952" cy="28302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5D7A1C0-94CD-D94F-A99F-21847E542637}"/>
              </a:ext>
            </a:extLst>
          </p:cNvPr>
          <p:cNvSpPr/>
          <p:nvPr userDrawn="1"/>
        </p:nvSpPr>
        <p:spPr>
          <a:xfrm rot="16200000">
            <a:off x="430003" y="4897709"/>
            <a:ext cx="45719" cy="5978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486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81" r:id="rId3"/>
    <p:sldLayoutId id="2147483673" r:id="rId4"/>
    <p:sldLayoutId id="2147483662" r:id="rId5"/>
    <p:sldLayoutId id="2147483674" r:id="rId6"/>
    <p:sldLayoutId id="2147483675" r:id="rId7"/>
    <p:sldLayoutId id="2147483682" r:id="rId8"/>
    <p:sldLayoutId id="2147483676" r:id="rId9"/>
    <p:sldLayoutId id="2147483664" r:id="rId10"/>
    <p:sldLayoutId id="2147483666" r:id="rId11"/>
    <p:sldLayoutId id="2147483677" r:id="rId12"/>
    <p:sldLayoutId id="2147483678" r:id="rId13"/>
    <p:sldLayoutId id="2147483679" r:id="rId14"/>
    <p:sldLayoutId id="2147483667" r:id="rId15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000" spc="-70" baseline="0">
          <a:solidFill>
            <a:schemeClr val="tx1"/>
          </a:solidFill>
          <a:latin typeface="Franklin Gothic Demi Cond" panose="020B0706030402020204" pitchFamily="34" charset="0"/>
          <a:ea typeface="Roboto Black" panose="02000000000000000000" pitchFamily="2" charset="0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90000"/>
        <a:buFont typeface="Wingdings" pitchFamily="2" charset="2"/>
        <a:buChar char="§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SzPct val="90000"/>
        <a:buFont typeface="Wingdings" pitchFamily="2" charset="2"/>
        <a:buChar char="§"/>
        <a:defRPr sz="15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126" userDrawn="1">
          <p15:clr>
            <a:srgbClr val="F26B43"/>
          </p15:clr>
        </p15:guide>
        <p15:guide id="3" pos="5602" userDrawn="1">
          <p15:clr>
            <a:srgbClr val="F26B43"/>
          </p15:clr>
        </p15:guide>
        <p15:guide id="4" pos="2880" userDrawn="1">
          <p15:clr>
            <a:srgbClr val="F26B43"/>
          </p15:clr>
        </p15:guide>
        <p15:guide id="5" orient="horz" pos="123" userDrawn="1">
          <p15:clr>
            <a:srgbClr val="F26B43"/>
          </p15:clr>
        </p15:guide>
        <p15:guide id="6" orient="horz" pos="3117" userDrawn="1">
          <p15:clr>
            <a:srgbClr val="F26B43"/>
          </p15:clr>
        </p15:guide>
        <p15:guide id="7" pos="570" userDrawn="1">
          <p15:clr>
            <a:srgbClr val="F26B43"/>
          </p15:clr>
        </p15:guide>
        <p15:guide id="8" pos="1155" userDrawn="1">
          <p15:clr>
            <a:srgbClr val="F26B43"/>
          </p15:clr>
        </p15:guide>
        <p15:guide id="9" pos="1728" userDrawn="1">
          <p15:clr>
            <a:srgbClr val="F26B43"/>
          </p15:clr>
        </p15:guide>
        <p15:guide id="10" pos="2304" userDrawn="1">
          <p15:clr>
            <a:srgbClr val="F26B43"/>
          </p15:clr>
        </p15:guide>
        <p15:guide id="11" pos="3456" userDrawn="1">
          <p15:clr>
            <a:srgbClr val="F26B43"/>
          </p15:clr>
        </p15:guide>
        <p15:guide id="12" pos="4035" userDrawn="1">
          <p15:clr>
            <a:srgbClr val="F26B43"/>
          </p15:clr>
        </p15:guide>
        <p15:guide id="13" pos="4608" userDrawn="1">
          <p15:clr>
            <a:srgbClr val="F26B43"/>
          </p15:clr>
        </p15:guide>
        <p15:guide id="14" pos="5180" userDrawn="1">
          <p15:clr>
            <a:srgbClr val="F26B43"/>
          </p15:clr>
        </p15:guide>
        <p15:guide id="15" orient="horz" pos="490" userDrawn="1">
          <p15:clr>
            <a:srgbClr val="F26B43"/>
          </p15:clr>
        </p15:guide>
        <p15:guide id="16" orient="horz" pos="985" userDrawn="1">
          <p15:clr>
            <a:srgbClr val="F26B43"/>
          </p15:clr>
        </p15:guide>
        <p15:guide id="17" orient="horz" pos="1475" userDrawn="1">
          <p15:clr>
            <a:srgbClr val="F26B43"/>
          </p15:clr>
        </p15:guide>
        <p15:guide id="18" orient="horz" pos="1962" userDrawn="1">
          <p15:clr>
            <a:srgbClr val="F26B43"/>
          </p15:clr>
        </p15:guide>
        <p15:guide id="19" orient="horz" pos="2458" userDrawn="1">
          <p15:clr>
            <a:srgbClr val="F26B43"/>
          </p15:clr>
        </p15:guide>
        <p15:guide id="20" orient="horz" pos="2950" userDrawn="1">
          <p15:clr>
            <a:srgbClr val="F26B43"/>
          </p15:clr>
        </p15:guide>
        <p15:guide id="21" pos="5437" userDrawn="1">
          <p15:clr>
            <a:srgbClr val="F26B43"/>
          </p15:clr>
        </p15:guide>
        <p15:guide id="22" orient="horz" userDrawn="1">
          <p15:clr>
            <a:srgbClr val="F26B43"/>
          </p15:clr>
        </p15:guide>
        <p15:guide id="23" pos="5760" userDrawn="1">
          <p15:clr>
            <a:srgbClr val="F26B43"/>
          </p15:clr>
        </p15:guide>
        <p15:guide id="24" orient="horz" pos="3240" userDrawn="1">
          <p15:clr>
            <a:srgbClr val="F26B43"/>
          </p15:clr>
        </p15:guide>
        <p15:guide id="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apenergy.2024.12337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55A5C923-5A79-224D-A6A6-8267C64759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noProof="0" dirty="0"/>
              <a:t>PPL – Python </a:t>
            </a:r>
            <a:r>
              <a:rPr lang="fr-FR" noProof="0" dirty="0" err="1"/>
              <a:t>programming</a:t>
            </a:r>
            <a:r>
              <a:rPr lang="fr-FR" noProof="0" dirty="0"/>
              <a:t> </a:t>
            </a:r>
            <a:r>
              <a:rPr lang="fr-FR" noProof="0" dirty="0" err="1"/>
              <a:t>language</a:t>
            </a:r>
            <a:endParaRPr lang="fr-FR" noProof="0" dirty="0"/>
          </a:p>
        </p:txBody>
      </p:sp>
      <p:sp>
        <p:nvSpPr>
          <p:cNvPr id="4" name="Sous-titre 3">
            <a:extLst>
              <a:ext uri="{FF2B5EF4-FFF2-40B4-BE49-F238E27FC236}">
                <a16:creationId xmlns:a16="http://schemas.microsoft.com/office/drawing/2014/main" id="{34F3CA74-E434-844A-9C90-0FE7EB8DBF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noProof="0" dirty="0"/>
              <a:t>Gabriel Kathari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C3BCA55-E2C0-5C4E-89C0-5D85ED2FB4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fr-FR" noProof="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8A3154D-FCB0-A34B-BBBC-167C625558E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fr-FR" noProof="0" dirty="0"/>
          </a:p>
        </p:txBody>
      </p:sp>
      <p:pic>
        <p:nvPicPr>
          <p:cNvPr id="16" name="Picture Placeholder 15" descr="A logo for a company&#10;&#10;AI-generated content may be incorrect.">
            <a:extLst>
              <a:ext uri="{FF2B5EF4-FFF2-40B4-BE49-F238E27FC236}">
                <a16:creationId xmlns:a16="http://schemas.microsoft.com/office/drawing/2014/main" id="{AB596F6A-8598-4EAC-B989-376AD7830CD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9244" t="36111" r="11135" b="33200"/>
          <a:stretch/>
        </p:blipFill>
        <p:spPr>
          <a:xfrm>
            <a:off x="82550" y="123825"/>
            <a:ext cx="2391020" cy="611951"/>
          </a:xfrm>
        </p:spPr>
      </p:pic>
    </p:spTree>
    <p:extLst>
      <p:ext uri="{BB962C8B-B14F-4D97-AF65-F5344CB8AC3E}">
        <p14:creationId xmlns:p14="http://schemas.microsoft.com/office/powerpoint/2010/main" val="413527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6F21C7-56BC-A74B-BA53-D2D4021D1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777876"/>
            <a:ext cx="4058920" cy="615156"/>
          </a:xfrm>
        </p:spPr>
        <p:txBody>
          <a:bodyPr/>
          <a:lstStyle/>
          <a:p>
            <a:r>
              <a:rPr lang="fr-FR" noProof="0" dirty="0"/>
              <a:t>Programme du cours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0E3DCC4-356B-A340-9BF5-39AD9E375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0" y="2007395"/>
            <a:ext cx="4058920" cy="2720864"/>
          </a:xfrm>
        </p:spPr>
        <p:txBody>
          <a:bodyPr/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/>
              <a:t>Variables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/>
              <a:t>Data types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noProof="0" dirty="0" err="1"/>
              <a:t>Operator</a:t>
            </a:r>
            <a:r>
              <a:rPr lang="fr-FR" dirty="0"/>
              <a:t>s</a:t>
            </a:r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noProof="0" dirty="0"/>
              <a:t>If e</a:t>
            </a:r>
            <a:r>
              <a:rPr lang="fr-FR" dirty="0" err="1"/>
              <a:t>lse</a:t>
            </a:r>
            <a:endParaRPr lang="fr-FR" dirty="0"/>
          </a:p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fr-FR" dirty="0" err="1"/>
              <a:t>Loops</a:t>
            </a:r>
            <a:endParaRPr lang="fr-FR" dirty="0"/>
          </a:p>
        </p:txBody>
      </p:sp>
      <p:pic>
        <p:nvPicPr>
          <p:cNvPr id="14" name="Picture Placeholder 13" descr="A street with cars and buildings&#10;&#10;AI-generated content may be incorrect.">
            <a:extLst>
              <a:ext uri="{FF2B5EF4-FFF2-40B4-BE49-F238E27FC236}">
                <a16:creationId xmlns:a16="http://schemas.microsoft.com/office/drawing/2014/main" id="{4CF18846-D670-7E4C-4B07-9D4E8783811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30927" r="30927"/>
          <a:stretch>
            <a:fillRect/>
          </a:stretch>
        </p:blipFill>
        <p:spPr/>
      </p:pic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80124D-0355-C54B-9126-82BC6AB6B368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fr-FR" noProof="0" dirty="0"/>
              <a:t>Nomades Advanced Technologies – Computer Vision</a:t>
            </a:r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A9178B4-D530-1544-B47E-4E68F088924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fr-FR" noProof="0" dirty="0"/>
              <a:t>Gabriel Kathari </a:t>
            </a:r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8253E77-58BB-5342-B218-CB0FEF98A9E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1E1CD7C-2161-7D43-862E-CE4C333CD873}" type="slidenum">
              <a:rPr lang="fr-FR" noProof="0" smtClean="0"/>
              <a:pPr/>
              <a:t>2</a:t>
            </a:fld>
            <a:endParaRPr lang="fr-FR" noProof="0" dirty="0"/>
          </a:p>
        </p:txBody>
      </p:sp>
      <p:pic>
        <p:nvPicPr>
          <p:cNvPr id="12" name="Picture 11" descr="A red bird in flight&#10;&#10;AI-generated content may be incorrect.">
            <a:extLst>
              <a:ext uri="{FF2B5EF4-FFF2-40B4-BE49-F238E27FC236}">
                <a16:creationId xmlns:a16="http://schemas.microsoft.com/office/drawing/2014/main" id="{E3466949-43C3-AD7C-7A8A-F0479A57B6A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693" y="114299"/>
            <a:ext cx="604837" cy="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070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3C04D4F0-9F00-D043-B80F-52268AB005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noProof="0" dirty="0"/>
              <a:t>Ingénieur en environnement EPFL – mineur en énergie</a:t>
            </a:r>
          </a:p>
          <a:p>
            <a:r>
              <a:rPr lang="fr-FR" noProof="0" dirty="0"/>
              <a:t>Projet de master : 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A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hybrid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physics-based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and data-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driven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model for intra-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day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and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day-ahead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wind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power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forecasting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considering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a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drastically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expanded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predictor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search</a:t>
            </a:r>
            <a:r>
              <a:rPr lang="fr-FR" b="0" i="1" noProof="0" dirty="0">
                <a:solidFill>
                  <a:srgbClr val="1F1F1F"/>
                </a:solidFill>
                <a:effectLst/>
                <a:latin typeface="+mn-lt"/>
              </a:rPr>
              <a:t> </a:t>
            </a:r>
            <a:r>
              <a:rPr lang="fr-FR" b="0" i="1" noProof="0" dirty="0" err="1">
                <a:solidFill>
                  <a:srgbClr val="1F1F1F"/>
                </a:solidFill>
                <a:effectLst/>
                <a:latin typeface="+mn-lt"/>
              </a:rPr>
              <a:t>space</a:t>
            </a:r>
            <a:endParaRPr lang="fr-FR" b="0" i="1" noProof="0" dirty="0">
              <a:solidFill>
                <a:srgbClr val="1F1F1F"/>
              </a:solidFill>
              <a:effectLst/>
              <a:latin typeface="+mn-lt"/>
            </a:endParaRPr>
          </a:p>
          <a:p>
            <a:pPr marL="0" indent="0">
              <a:buNone/>
            </a:pPr>
            <a:r>
              <a:rPr lang="fr-FR" i="1" noProof="0" dirty="0">
                <a:solidFill>
                  <a:srgbClr val="1F1F1F"/>
                </a:solidFill>
                <a:latin typeface="+mn-lt"/>
              </a:rPr>
              <a:t>   </a:t>
            </a:r>
            <a:r>
              <a:rPr lang="fr-FR" b="0" i="0" u="none" strike="noStrike" noProof="0" dirty="0">
                <a:solidFill>
                  <a:srgbClr val="0272B1"/>
                </a:solidFill>
                <a:effectLst/>
                <a:latin typeface="ElsevierSans"/>
                <a:hlinkClick r:id="rId3" tooltip="Persistent link using digital object identifier"/>
              </a:rPr>
              <a:t>https://doi.org/10.1016/j.apenergy.2024.123375</a:t>
            </a:r>
            <a:endParaRPr lang="fr-FR" i="1" noProof="0" dirty="0">
              <a:latin typeface="+mn-lt"/>
            </a:endParaRPr>
          </a:p>
          <a:p>
            <a:r>
              <a:rPr lang="fr-FR" noProof="0" dirty="0"/>
              <a:t>Python </a:t>
            </a:r>
            <a:r>
              <a:rPr lang="fr-FR" noProof="0" dirty="0" err="1"/>
              <a:t>fullstack</a:t>
            </a:r>
            <a:r>
              <a:rPr lang="fr-FR" noProof="0" dirty="0"/>
              <a:t> </a:t>
            </a:r>
            <a:r>
              <a:rPr lang="fr-FR" noProof="0" dirty="0" err="1"/>
              <a:t>devloper</a:t>
            </a:r>
            <a:endParaRPr lang="fr-FR" noProof="0" dirty="0"/>
          </a:p>
          <a:p>
            <a:r>
              <a:rPr lang="fr-FR" noProof="0" dirty="0"/>
              <a:t>Spécialiste en analyse statistique spatiale LGB/GEOME EPFL, UEP HUG</a:t>
            </a:r>
          </a:p>
          <a:p>
            <a:r>
              <a:rPr lang="fr-FR" noProof="0" dirty="0"/>
              <a:t>Expertise en Systèmes d’Informations Géographiques (SIG) – enseignement de la partie python pour le cours de SIG (EPFL BA4)</a:t>
            </a:r>
          </a:p>
          <a:p>
            <a:r>
              <a:rPr lang="fr-FR" noProof="0" dirty="0"/>
              <a:t>Software solution </a:t>
            </a:r>
            <a:r>
              <a:rPr lang="fr-FR" noProof="0" dirty="0" err="1"/>
              <a:t>engineer</a:t>
            </a:r>
            <a:r>
              <a:rPr lang="fr-FR" noProof="0" dirty="0"/>
              <a:t> – </a:t>
            </a:r>
            <a:r>
              <a:rPr lang="fr-FR" noProof="0" dirty="0" err="1"/>
              <a:t>Circet</a:t>
            </a:r>
            <a:r>
              <a:rPr lang="fr-FR" noProof="0" dirty="0"/>
              <a:t> </a:t>
            </a:r>
            <a:r>
              <a:rPr lang="fr-FR" noProof="0" dirty="0" err="1"/>
              <a:t>Swiss</a:t>
            </a:r>
            <a:endParaRPr lang="fr-FR" noProof="0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0ADC9092-B8AD-9448-9690-13D94442A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>
            <a:normAutofit/>
          </a:bodyPr>
          <a:lstStyle/>
          <a:p>
            <a:r>
              <a:rPr lang="fr-FR" noProof="0" dirty="0"/>
              <a:t>Gabriel Kathari</a:t>
            </a:r>
            <a:br>
              <a:rPr lang="fr-FR" noProof="0" dirty="0"/>
            </a:br>
            <a:r>
              <a:rPr lang="fr-FR" noProof="0" dirty="0"/>
              <a:t>Ingénieur EPFL – Software </a:t>
            </a:r>
            <a:r>
              <a:rPr lang="fr-FR" noProof="0" dirty="0" err="1"/>
              <a:t>Engineer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0AD287-D36E-824B-97DA-B5B92B429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dirty="0"/>
              <a:t>Nomades Advanced Technologies – Computer Vision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D9CD81-F741-E34D-918B-879020443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/>
              <a:t>Gabriel Kathari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C95DC5-778C-474A-AD7D-E5E2435C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noProof="0" smtClean="0"/>
              <a:pPr/>
              <a:t>3</a:t>
            </a:fld>
            <a:endParaRPr lang="fr-FR" noProof="0" dirty="0"/>
          </a:p>
        </p:txBody>
      </p:sp>
      <p:pic>
        <p:nvPicPr>
          <p:cNvPr id="9" name="Picture 8" descr="A red bird in flight&#10;&#10;AI-generated content may be incorrect.">
            <a:extLst>
              <a:ext uri="{FF2B5EF4-FFF2-40B4-BE49-F238E27FC236}">
                <a16:creationId xmlns:a16="http://schemas.microsoft.com/office/drawing/2014/main" id="{DEDB9D24-BB8F-9554-6A1F-C4A4816D6287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146693" y="114299"/>
            <a:ext cx="604837" cy="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94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67662-E3A0-555F-6128-ED02C95C5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26A6FBEE-FF1F-6FDA-D6F3-8E5BF21AC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noProof="0" dirty="0"/>
              <a:t>Web </a:t>
            </a:r>
            <a:r>
              <a:rPr lang="fr-FR" noProof="0" dirty="0" err="1"/>
              <a:t>devloper</a:t>
            </a:r>
            <a:r>
              <a:rPr lang="fr-FR" noProof="0" dirty="0"/>
              <a:t> – TRSC (Transnational </a:t>
            </a:r>
            <a:r>
              <a:rPr lang="fr-FR" dirty="0"/>
              <a:t>R</a:t>
            </a:r>
            <a:r>
              <a:rPr lang="fr-FR" noProof="0" dirty="0" err="1"/>
              <a:t>ed</a:t>
            </a:r>
            <a:r>
              <a:rPr lang="fr-FR" noProof="0" dirty="0"/>
              <a:t> </a:t>
            </a:r>
            <a:r>
              <a:rPr lang="fr-FR" dirty="0"/>
              <a:t>S</a:t>
            </a:r>
            <a:r>
              <a:rPr lang="fr-FR" noProof="0" dirty="0" err="1"/>
              <a:t>ea</a:t>
            </a:r>
            <a:r>
              <a:rPr lang="fr-FR" noProof="0" dirty="0"/>
              <a:t> </a:t>
            </a:r>
            <a:r>
              <a:rPr lang="fr-FR" dirty="0"/>
              <a:t>C</a:t>
            </a:r>
            <a:r>
              <a:rPr lang="fr-FR" noProof="0" dirty="0"/>
              <a:t>enter)</a:t>
            </a:r>
          </a:p>
          <a:p>
            <a:r>
              <a:rPr lang="fr-FR" dirty="0"/>
              <a:t>Computer vision – Nomades technologie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noProof="0" dirty="0" err="1"/>
              <a:t>Side</a:t>
            </a:r>
            <a:r>
              <a:rPr lang="fr-FR" noProof="0" dirty="0"/>
              <a:t> :</a:t>
            </a:r>
          </a:p>
          <a:p>
            <a:r>
              <a:rPr lang="fr-FR" dirty="0"/>
              <a:t>Coach de MMA (white </a:t>
            </a:r>
            <a:r>
              <a:rPr lang="fr-FR" dirty="0" err="1"/>
              <a:t>tiger</a:t>
            </a:r>
            <a:r>
              <a:rPr lang="fr-FR" dirty="0"/>
              <a:t> MMA club Lausanne / équipe suisse de MMA amateur)</a:t>
            </a:r>
          </a:p>
          <a:p>
            <a:endParaRPr lang="fr-FR" dirty="0"/>
          </a:p>
          <a:p>
            <a:endParaRPr lang="fr-FR" dirty="0"/>
          </a:p>
          <a:p>
            <a:pPr marL="0" indent="0" algn="ctr">
              <a:buNone/>
            </a:pPr>
            <a:r>
              <a:rPr lang="fr-FR" dirty="0"/>
              <a:t>Et vous ?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3C918719-CF67-1F4E-F4A6-FC534A0C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875" y="131032"/>
            <a:ext cx="7726363" cy="1072753"/>
          </a:xfrm>
        </p:spPr>
        <p:txBody>
          <a:bodyPr>
            <a:normAutofit/>
          </a:bodyPr>
          <a:lstStyle/>
          <a:p>
            <a:r>
              <a:rPr lang="fr-FR" noProof="0" dirty="0"/>
              <a:t>Gabriel Kathari</a:t>
            </a:r>
            <a:br>
              <a:rPr lang="fr-FR" noProof="0" dirty="0"/>
            </a:br>
            <a:r>
              <a:rPr lang="fr-FR" noProof="0" dirty="0"/>
              <a:t>Ingénieur EPFL – Software </a:t>
            </a:r>
            <a:r>
              <a:rPr lang="fr-FR" noProof="0" dirty="0" err="1"/>
              <a:t>Engineer</a:t>
            </a:r>
            <a:endParaRPr lang="fr-FR" noProof="0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07AC6C-71B6-AAF4-45EB-C0B932CA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noProof="0" dirty="0"/>
              <a:t>Nomades Advanced Technologies – Computer Vision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74A5BE-E9B2-E7E6-FC01-6E38FD119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noProof="0" dirty="0"/>
              <a:t>Gabriel Kathari 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11CF96-73F7-D9DB-9BCB-69F7860C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1CD7C-2161-7D43-862E-CE4C333CD873}" type="slidenum">
              <a:rPr lang="fr-FR" noProof="0" smtClean="0"/>
              <a:pPr/>
              <a:t>4</a:t>
            </a:fld>
            <a:endParaRPr lang="fr-FR" noProof="0" dirty="0"/>
          </a:p>
        </p:txBody>
      </p:sp>
      <p:pic>
        <p:nvPicPr>
          <p:cNvPr id="9" name="Picture 8" descr="A red bird in flight&#10;&#10;AI-generated content may be incorrect.">
            <a:extLst>
              <a:ext uri="{FF2B5EF4-FFF2-40B4-BE49-F238E27FC236}">
                <a16:creationId xmlns:a16="http://schemas.microsoft.com/office/drawing/2014/main" id="{869F92DA-A721-FEBA-C024-8FAB417A22BA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6693" y="114299"/>
            <a:ext cx="604837" cy="604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6272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EPFL - New Colors 2019">
      <a:dk1>
        <a:srgbClr val="413C3A"/>
      </a:dk1>
      <a:lt1>
        <a:srgbClr val="FFFFFF"/>
      </a:lt1>
      <a:dk2>
        <a:srgbClr val="413C3A"/>
      </a:dk2>
      <a:lt2>
        <a:srgbClr val="CAC7C7"/>
      </a:lt2>
      <a:accent1>
        <a:srgbClr val="E30613"/>
      </a:accent1>
      <a:accent2>
        <a:srgbClr val="00A79F"/>
      </a:accent2>
      <a:accent3>
        <a:srgbClr val="413C3A"/>
      </a:accent3>
      <a:accent4>
        <a:srgbClr val="007480"/>
      </a:accent4>
      <a:accent5>
        <a:srgbClr val="F39869"/>
      </a:accent5>
      <a:accent6>
        <a:srgbClr val="B51F1F"/>
      </a:accent6>
      <a:hlink>
        <a:srgbClr val="ED6E9C"/>
      </a:hlink>
      <a:folHlink>
        <a:srgbClr val="4F8FCC"/>
      </a:folHlink>
    </a:clrScheme>
    <a:fontScheme name="EPFL_Beta2">
      <a:majorFont>
        <a:latin typeface="Franklin Gothic Demi Cond"/>
        <a:ea typeface=""/>
        <a:cs typeface=""/>
      </a:majorFont>
      <a:minorFont>
        <a:latin typeface="Arial"/>
        <a:ea typeface=""/>
        <a:cs typeface="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_EPFL_Beta2" id="{6A525B41-3E68-491F-A6C9-0B15EA1321FE}" vid="{993E2952-EB5D-4425-8012-1B04381EBC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FC127AB4946248A5685C1F92D54FFE" ma:contentTypeVersion="0" ma:contentTypeDescription="Crée un document." ma:contentTypeScope="" ma:versionID="ef3ff242486930b75c69099c0dd02c5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b09c1ba23edfaa45a5e9d385267c9b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66205E9-12FC-4D6C-B0C7-1E9025EEB15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A6C70-7FF5-480A-B09B-7D0A19B2F43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F8CE09B-89B1-4B5D-BED2-87C84F07771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Thème Office</Template>
  <TotalTime>9190</TotalTime>
  <Words>188</Words>
  <Application>Microsoft Office PowerPoint</Application>
  <PresentationFormat>On-screen Show (16:9)</PresentationFormat>
  <Paragraphs>36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ElsevierSans</vt:lpstr>
      <vt:lpstr>Franklin Gothic Demi Cond</vt:lpstr>
      <vt:lpstr>Wingdings</vt:lpstr>
      <vt:lpstr>Thème Office</vt:lpstr>
      <vt:lpstr>PPL – Python programming language</vt:lpstr>
      <vt:lpstr>Programme du cours</vt:lpstr>
      <vt:lpstr>Gabriel Kathari Ingénieur EPFL – Software Engineer</vt:lpstr>
      <vt:lpstr>Gabriel Kathari Ingénieur EPFL – Software Engineer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EPFL</dc:title>
  <dc:creator>Utilisateur Microsoft Office</dc:creator>
  <cp:lastModifiedBy>Gabriel Kathari</cp:lastModifiedBy>
  <cp:revision>439</cp:revision>
  <dcterms:created xsi:type="dcterms:W3CDTF">2019-04-02T06:24:35Z</dcterms:created>
  <dcterms:modified xsi:type="dcterms:W3CDTF">2025-08-17T17:15:22Z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0x0101001BFC127AB4946248A5685C1F92D54FFE</vt:lpwstr>
  </property>
</Properties>
</file>