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60" r:id="rId7"/>
    <p:sldId id="261" r:id="rId8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1" autoAdjust="0"/>
    <p:restoredTop sz="92884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-78" y="-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25.08.2025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25/08/2025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38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A85BA80-36D3-6675-64A3-72B2C573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D1FE812-9B90-3FA8-1147-7A09091E7B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610CD65-7BD2-C3EE-9FB5-71E2D492A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94FFBA-ADFB-8FA6-DA43-FA90DAB98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631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xmlns="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xmlns="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xmlns="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xmlns="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xmlns="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xmlns="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xmlns="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xmlns="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xmlns="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xmlns="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xmlns="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xmlns="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xmlns="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xmlns="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xmlns="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xmlns="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xmlns="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xmlns="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xmlns="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xmlns="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xmlns="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xmlns="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xmlns="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xmlns="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xmlns="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xmlns="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xmlns="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xmlns="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xmlns="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xmlns="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xmlns="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xmlns="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xmlns="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xmlns="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xmlns="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penergy.2024.1233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/>
              <a:t>PPL – Python </a:t>
            </a:r>
            <a:r>
              <a:rPr lang="fr-FR" noProof="0" dirty="0" err="1"/>
              <a:t>programming</a:t>
            </a:r>
            <a:r>
              <a:rPr lang="fr-FR" noProof="0" dirty="0"/>
              <a:t> </a:t>
            </a:r>
            <a:r>
              <a:rPr lang="fr-FR" noProof="0" dirty="0" err="1"/>
              <a:t>language</a:t>
            </a:r>
            <a:endParaRPr lang="fr-FR" noProof="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xmlns="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noProof="0" dirty="0"/>
              <a:t>Gabriel Kathari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noProof="0" dirty="0"/>
          </a:p>
        </p:txBody>
      </p:sp>
      <p:pic>
        <p:nvPicPr>
          <p:cNvPr id="16" name="Picture Placeholder 15" descr="A logo for a company&#10;&#10;AI-generated content may be incorrect.">
            <a:extLst>
              <a:ext uri="{FF2B5EF4-FFF2-40B4-BE49-F238E27FC236}">
                <a16:creationId xmlns:a16="http://schemas.microsoft.com/office/drawing/2014/main" xmlns="" id="{AB596F6A-8598-4EAC-B989-376AD7830C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9244" t="36111" r="11135" b="33200"/>
          <a:stretch/>
        </p:blipFill>
        <p:spPr>
          <a:xfrm>
            <a:off x="82550" y="123825"/>
            <a:ext cx="2391020" cy="611951"/>
          </a:xfrm>
        </p:spPr>
      </p:pic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777876"/>
            <a:ext cx="4058920" cy="615156"/>
          </a:xfrm>
        </p:spPr>
        <p:txBody>
          <a:bodyPr/>
          <a:lstStyle/>
          <a:p>
            <a:r>
              <a:rPr lang="fr-FR" noProof="0" dirty="0"/>
              <a:t>Programme du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0E3DCC4-356B-A340-9BF5-39AD9E37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2007395"/>
            <a:ext cx="4058920" cy="2720864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/>
              <a:t>Variables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/>
              <a:t>Data types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noProof="0" dirty="0" err="1"/>
              <a:t>Operator</a:t>
            </a:r>
            <a:r>
              <a:rPr lang="fr-FR" dirty="0"/>
              <a:t>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noProof="0" dirty="0"/>
              <a:t>If e</a:t>
            </a:r>
            <a:r>
              <a:rPr lang="fr-FR" dirty="0" err="1"/>
              <a:t>lse</a:t>
            </a:r>
            <a:endParaRPr lang="fr-FR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 err="1"/>
              <a:t>Loops</a:t>
            </a:r>
            <a:endParaRPr lang="fr-FR" dirty="0"/>
          </a:p>
        </p:txBody>
      </p:sp>
      <p:pic>
        <p:nvPicPr>
          <p:cNvPr id="14" name="Picture Placeholder 13" descr="A street with cars and buildings&#10;&#10;AI-generated content may be incorrect.">
            <a:extLst>
              <a:ext uri="{FF2B5EF4-FFF2-40B4-BE49-F238E27FC236}">
                <a16:creationId xmlns:a16="http://schemas.microsoft.com/office/drawing/2014/main" xmlns="" id="{4CF18846-D670-7E4C-4B07-9D4E87838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0927" r="30927"/>
          <a:stretch>
            <a:fillRect/>
          </a:stretch>
        </p:blipFill>
        <p:spPr/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noProof="0" dirty="0"/>
              <a:t>Nomades Advanced Technologies – Computer Vision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BA9178B4-D530-1544-B47E-4E68F0889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noProof="0" dirty="0"/>
              <a:t>Gabriel Kathari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noProof="0" smtClean="0"/>
              <a:pPr/>
              <a:t>2</a:t>
            </a:fld>
            <a:endParaRPr lang="fr-FR" noProof="0" dirty="0"/>
          </a:p>
        </p:txBody>
      </p:sp>
      <p:pic>
        <p:nvPicPr>
          <p:cNvPr id="12" name="Picture 11" descr="A red bird in flight&#10;&#10;AI-generated content may be incorrect.">
            <a:extLst>
              <a:ext uri="{FF2B5EF4-FFF2-40B4-BE49-F238E27FC236}">
                <a16:creationId xmlns:a16="http://schemas.microsoft.com/office/drawing/2014/main" xmlns="" id="{E3466949-43C3-AD7C-7A8A-F0479A57B6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6693" y="114299"/>
            <a:ext cx="604837" cy="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7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noProof="0" dirty="0"/>
              <a:t>Ingénieur en environnement EPFL – mineur en énergie</a:t>
            </a:r>
          </a:p>
          <a:p>
            <a:r>
              <a:rPr lang="fr-FR" noProof="0" dirty="0"/>
              <a:t>Projet de master : 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A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hybrid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physics-based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and data-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driven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model for intra-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day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and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day-ahead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wind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power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forecasting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considering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a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drastically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expanded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predictor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search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space</a:t>
            </a:r>
            <a:endParaRPr lang="fr-FR" b="0" i="1" noProof="0" dirty="0">
              <a:solidFill>
                <a:srgbClr val="1F1F1F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fr-FR" i="1" noProof="0" dirty="0">
                <a:solidFill>
                  <a:srgbClr val="1F1F1F"/>
                </a:solidFill>
                <a:latin typeface="+mn-lt"/>
              </a:rPr>
              <a:t>   </a:t>
            </a:r>
            <a:r>
              <a:rPr lang="fr-FR" b="0" i="0" u="none" strike="noStrike" noProof="0" dirty="0">
                <a:solidFill>
                  <a:srgbClr val="0272B1"/>
                </a:solidFill>
                <a:effectLst/>
                <a:latin typeface="ElsevierSans"/>
                <a:hlinkClick r:id="rId3" tooltip="Persistent link using digital object identifier"/>
              </a:rPr>
              <a:t>https://doi.org/10.1016/j.apenergy.2024.123375</a:t>
            </a:r>
            <a:endParaRPr lang="fr-FR" i="1" noProof="0" dirty="0">
              <a:latin typeface="+mn-lt"/>
            </a:endParaRPr>
          </a:p>
          <a:p>
            <a:r>
              <a:rPr lang="fr-FR" noProof="0" dirty="0"/>
              <a:t>Python </a:t>
            </a:r>
            <a:r>
              <a:rPr lang="fr-FR" dirty="0"/>
              <a:t>F</a:t>
            </a:r>
            <a:r>
              <a:rPr lang="fr-FR" noProof="0" dirty="0" err="1" smtClean="0"/>
              <a:t>ull</a:t>
            </a:r>
            <a:r>
              <a:rPr lang="fr-FR" noProof="0" dirty="0" smtClean="0"/>
              <a:t> </a:t>
            </a:r>
            <a:r>
              <a:rPr lang="fr-FR" noProof="0" dirty="0" err="1" smtClean="0"/>
              <a:t>Stack</a:t>
            </a:r>
            <a:r>
              <a:rPr lang="fr-FR" noProof="0" dirty="0" smtClean="0"/>
              <a:t> </a:t>
            </a:r>
            <a:r>
              <a:rPr lang="fr-FR" noProof="0" dirty="0" err="1" smtClean="0"/>
              <a:t>Developer</a:t>
            </a:r>
            <a:endParaRPr lang="fr-FR" noProof="0" dirty="0"/>
          </a:p>
          <a:p>
            <a:r>
              <a:rPr lang="fr-FR" noProof="0" dirty="0"/>
              <a:t>Spécialiste en analyse statistique spatiale LGB/GEOME EPFL, UEP HUG</a:t>
            </a:r>
          </a:p>
          <a:p>
            <a:r>
              <a:rPr lang="fr-FR" noProof="0" dirty="0"/>
              <a:t>Expertise en Systèmes d’Informations Géographiques (SIG) – enseignement de la partie python pour le cours de SIG (EPFL BA4)</a:t>
            </a:r>
          </a:p>
          <a:p>
            <a:r>
              <a:rPr lang="fr-FR" noProof="0" dirty="0"/>
              <a:t>Software solution </a:t>
            </a:r>
            <a:r>
              <a:rPr lang="fr-FR" noProof="0" dirty="0" err="1"/>
              <a:t>engineer</a:t>
            </a:r>
            <a:r>
              <a:rPr lang="fr-FR" noProof="0" dirty="0"/>
              <a:t> – </a:t>
            </a:r>
            <a:r>
              <a:rPr lang="fr-FR" noProof="0" dirty="0" err="1"/>
              <a:t>Circet</a:t>
            </a:r>
            <a:r>
              <a:rPr lang="fr-FR" noProof="0" dirty="0"/>
              <a:t> </a:t>
            </a:r>
            <a:r>
              <a:rPr lang="fr-FR" noProof="0" dirty="0" err="1"/>
              <a:t>Swiss</a:t>
            </a:r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>
            <a:normAutofit/>
          </a:bodyPr>
          <a:lstStyle/>
          <a:p>
            <a:r>
              <a:rPr lang="fr-FR" noProof="0" dirty="0"/>
              <a:t>Gabriel Kathari</a:t>
            </a:r>
            <a:br>
              <a:rPr lang="fr-FR" noProof="0" dirty="0"/>
            </a:br>
            <a:r>
              <a:rPr lang="fr-FR" noProof="0" dirty="0"/>
              <a:t>Ingénieur EPFL – Software </a:t>
            </a:r>
            <a:r>
              <a:rPr lang="fr-FR" noProof="0" dirty="0" err="1"/>
              <a:t>Engineer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dirty="0"/>
              <a:t>Nomades Advanced Technologies – Computer Vision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/>
              <a:t>Gabriel Kathari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noProof="0" smtClean="0"/>
              <a:pPr/>
              <a:t>3</a:t>
            </a:fld>
            <a:endParaRPr lang="fr-FR" noProof="0" dirty="0"/>
          </a:p>
        </p:txBody>
      </p:sp>
      <p:pic>
        <p:nvPicPr>
          <p:cNvPr id="9" name="Picture 8" descr="A red bird in flight&#10;&#10;AI-generated content may be incorrect.">
            <a:extLst>
              <a:ext uri="{FF2B5EF4-FFF2-40B4-BE49-F238E27FC236}">
                <a16:creationId xmlns:a16="http://schemas.microsoft.com/office/drawing/2014/main" xmlns="" id="{DEDB9D24-BB8F-9554-6A1F-C4A4816D62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6693" y="114299"/>
            <a:ext cx="604837" cy="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5167662-E3A0-555F-6128-ED02C95C5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26A6FBEE-FF1F-6FDA-D6F3-8E5BF21A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0" dirty="0"/>
              <a:t>Web </a:t>
            </a:r>
            <a:r>
              <a:rPr lang="fr-FR" noProof="0" dirty="0" err="1" smtClean="0"/>
              <a:t>developer</a:t>
            </a:r>
            <a:r>
              <a:rPr lang="fr-FR" noProof="0" dirty="0" smtClean="0"/>
              <a:t> </a:t>
            </a:r>
            <a:r>
              <a:rPr lang="fr-FR" noProof="0" dirty="0"/>
              <a:t>– TRSC (Transnational </a:t>
            </a:r>
            <a:r>
              <a:rPr lang="fr-FR" dirty="0"/>
              <a:t>R</a:t>
            </a:r>
            <a:r>
              <a:rPr lang="fr-FR" noProof="0" dirty="0" err="1"/>
              <a:t>ed</a:t>
            </a:r>
            <a:r>
              <a:rPr lang="fr-FR" noProof="0" dirty="0"/>
              <a:t> </a:t>
            </a:r>
            <a:r>
              <a:rPr lang="fr-FR" dirty="0"/>
              <a:t>S</a:t>
            </a:r>
            <a:r>
              <a:rPr lang="fr-FR" noProof="0" dirty="0" err="1"/>
              <a:t>ea</a:t>
            </a:r>
            <a:r>
              <a:rPr lang="fr-FR" noProof="0" dirty="0"/>
              <a:t> </a:t>
            </a:r>
            <a:r>
              <a:rPr lang="fr-FR" dirty="0"/>
              <a:t>C</a:t>
            </a:r>
            <a:r>
              <a:rPr lang="fr-FR" noProof="0" dirty="0"/>
              <a:t>enter)</a:t>
            </a:r>
          </a:p>
          <a:p>
            <a:r>
              <a:rPr lang="fr-FR" dirty="0"/>
              <a:t>Computer vision – Nomades technologie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noProof="0" dirty="0" err="1"/>
              <a:t>Side</a:t>
            </a:r>
            <a:r>
              <a:rPr lang="fr-FR" noProof="0" dirty="0"/>
              <a:t> :</a:t>
            </a:r>
          </a:p>
          <a:p>
            <a:r>
              <a:rPr lang="fr-FR" dirty="0"/>
              <a:t>Coach de MMA (white </a:t>
            </a:r>
            <a:r>
              <a:rPr lang="fr-FR" dirty="0" err="1"/>
              <a:t>tiger</a:t>
            </a:r>
            <a:r>
              <a:rPr lang="fr-FR" dirty="0"/>
              <a:t> MMA club Lausanne / équipe suisse de MMA amateur)</a:t>
            </a:r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dirty="0"/>
              <a:t>Et vous ?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3C918719-CF67-1F4E-F4A6-FC534A0C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>
            <a:normAutofit/>
          </a:bodyPr>
          <a:lstStyle/>
          <a:p>
            <a:r>
              <a:rPr lang="fr-FR" noProof="0" dirty="0"/>
              <a:t>Gabriel Kathari</a:t>
            </a:r>
            <a:br>
              <a:rPr lang="fr-FR" noProof="0" dirty="0"/>
            </a:br>
            <a:r>
              <a:rPr lang="fr-FR" noProof="0" dirty="0"/>
              <a:t>Ingénieur EPFL – Software </a:t>
            </a:r>
            <a:r>
              <a:rPr lang="fr-FR" noProof="0" dirty="0" err="1"/>
              <a:t>Engineer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C07AC6C-71B6-AAF4-45EB-C0B932CA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dirty="0"/>
              <a:t>Nomades Advanced Technologies – Computer Vision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774A5BE-E9B2-E7E6-FC01-6E38FD1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/>
              <a:t>Gabriel Kathari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A11CF96-73F7-D9DB-9BCB-69F7860C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noProof="0" smtClean="0"/>
              <a:pPr/>
              <a:t>4</a:t>
            </a:fld>
            <a:endParaRPr lang="fr-FR" noProof="0" dirty="0"/>
          </a:p>
        </p:txBody>
      </p:sp>
      <p:pic>
        <p:nvPicPr>
          <p:cNvPr id="9" name="Picture 8" descr="A red bird in flight&#10;&#10;AI-generated content may be incorrect.">
            <a:extLst>
              <a:ext uri="{FF2B5EF4-FFF2-40B4-BE49-F238E27FC236}">
                <a16:creationId xmlns:a16="http://schemas.microsoft.com/office/drawing/2014/main" xmlns="" id="{869F92DA-A721-FEBA-C024-8FAB417A22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6693" y="114299"/>
            <a:ext cx="604837" cy="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9211</TotalTime>
  <Words>165</Words>
  <Application>Microsoft Office PowerPoint</Application>
  <PresentationFormat>Affichage à l'écran (16:9)</PresentationFormat>
  <Paragraphs>36</Paragraphs>
  <Slides>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PPL – Python programming language</vt:lpstr>
      <vt:lpstr>Programme du cours</vt:lpstr>
      <vt:lpstr>Gabriel Kathari Ingénieur EPFL – Software Engineer</vt:lpstr>
      <vt:lpstr>Gabriel Kathari Ingénieur EPFL – Software Engineer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L-E Ruiz</cp:lastModifiedBy>
  <cp:revision>440</cp:revision>
  <dcterms:created xsi:type="dcterms:W3CDTF">2019-04-02T06:24:35Z</dcterms:created>
  <dcterms:modified xsi:type="dcterms:W3CDTF">2025-08-25T18:01:48Z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