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7" r:id="rId3"/>
    <p:sldId id="268" r:id="rId4"/>
    <p:sldId id="258" r:id="rId5"/>
    <p:sldId id="259"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D5D76-FC67-4CF6-3DD6-49A62D84FC38}" v="5" dt="2023-09-01T03:49:43.359"/>
    <p1510:client id="{26D4E473-12C0-2EC5-D43F-A31CF3FD6D41}" v="411" dt="2023-09-01T04:39:05.771"/>
    <p1510:client id="{3233E1D5-8BA1-2F2F-8986-17FFEFBD07C1}" v="253" dt="2023-09-01T04:41:10.048"/>
    <p1510:client id="{4D42188E-55C5-4EB7-A46D-DBCA0526D10B}" v="122" dt="2023-09-01T04:44:06.868"/>
    <p1510:client id="{AE1A2E31-5780-D102-DBC4-7A63570EC0FF}" v="1092" dt="2023-09-01T04:27:35.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B6EF-6972-7210-EA01-F60F6870A6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C83FE5-9AA1-0C67-2DE2-F5B700E948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47525D-1951-F01D-6499-8CFC927DE755}"/>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5" name="Footer Placeholder 4">
            <a:extLst>
              <a:ext uri="{FF2B5EF4-FFF2-40B4-BE49-F238E27FC236}">
                <a16:creationId xmlns:a16="http://schemas.microsoft.com/office/drawing/2014/main" id="{0C073856-E89F-06E2-454B-CAD6C91FF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EDDD6-34CA-12BE-4947-5FBFCC643D85}"/>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327035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6368-4DEC-A6C4-50C2-336DA54F00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D2AB1-999C-D291-A8E4-4BD221290C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75642-C5CC-701F-1CBA-E6CCEFF23A6B}"/>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5" name="Footer Placeholder 4">
            <a:extLst>
              <a:ext uri="{FF2B5EF4-FFF2-40B4-BE49-F238E27FC236}">
                <a16:creationId xmlns:a16="http://schemas.microsoft.com/office/drawing/2014/main" id="{4ED6CBA7-38A9-5CB8-7881-397E6BD36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1CEEC-2C41-5CB8-7F5B-330BE9FC8FD0}"/>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1899358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6187-1166-0662-B5F4-BB2DCCD5B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440F03-ACD8-0E8E-6C7C-7F2B0D8F6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E74871-C275-E8E2-DCB0-F41040C3E635}"/>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5" name="Footer Placeholder 4">
            <a:extLst>
              <a:ext uri="{FF2B5EF4-FFF2-40B4-BE49-F238E27FC236}">
                <a16:creationId xmlns:a16="http://schemas.microsoft.com/office/drawing/2014/main" id="{4CA7FFCB-ABFD-7A66-9A90-AD4A9945F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3AABF-7CC0-BB7C-00BC-D72AF1E3F4B0}"/>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3046261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C219-6A99-E8F4-DF08-769692CFA4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812D39-9F14-BA0B-128C-275ECD481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306F5-01B7-5015-A971-5261C4796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B09991-4F58-4BD2-2982-ABED85088DDB}"/>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6" name="Footer Placeholder 5">
            <a:extLst>
              <a:ext uri="{FF2B5EF4-FFF2-40B4-BE49-F238E27FC236}">
                <a16:creationId xmlns:a16="http://schemas.microsoft.com/office/drawing/2014/main" id="{161439B9-8D61-2051-6C7C-CBEF26349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776D6-B52C-F5BC-8055-44B981884A19}"/>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4103956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3688-6E32-083A-9F89-A7333510E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913296-CA6B-DC43-6905-3C844F4A4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F7F91C-3856-2512-AB8E-59D556264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90483E-0670-EBD1-805E-7DB900023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68505E-1F14-89F4-FAC6-7D56F3A0D6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11DDA6-30B9-F9BD-CD3A-466772F0C7B1}"/>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8" name="Footer Placeholder 7">
            <a:extLst>
              <a:ext uri="{FF2B5EF4-FFF2-40B4-BE49-F238E27FC236}">
                <a16:creationId xmlns:a16="http://schemas.microsoft.com/office/drawing/2014/main" id="{2FEDC588-B8DA-52FC-EED4-2EA76B1945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879DF-D802-A575-19F2-48CB4CB5D510}"/>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3123071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695E-04E1-6762-B69B-20281BE1CE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77C13B-754A-FA14-190B-B4F9F5873740}"/>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4" name="Footer Placeholder 3">
            <a:extLst>
              <a:ext uri="{FF2B5EF4-FFF2-40B4-BE49-F238E27FC236}">
                <a16:creationId xmlns:a16="http://schemas.microsoft.com/office/drawing/2014/main" id="{37021D24-3920-1A15-C03E-F08704419B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95D96-65AE-199C-52FD-F160984D8CED}"/>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418067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E3C41-F307-80C9-AF2A-8644973CBD6B}"/>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3" name="Footer Placeholder 2">
            <a:extLst>
              <a:ext uri="{FF2B5EF4-FFF2-40B4-BE49-F238E27FC236}">
                <a16:creationId xmlns:a16="http://schemas.microsoft.com/office/drawing/2014/main" id="{D502C737-3A4C-A48C-9634-030E4A9E2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6E41DD-AD20-784C-8BE7-5866DAB1F2AD}"/>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1362669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1C5A-5D4A-9F9F-989A-CD59CCA98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4AC654-EA76-BB3F-991A-7021571F3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068CAC-D856-81C1-167F-4F647B27B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BEFDA-E21E-5286-F593-F687EE50FA7E}"/>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6" name="Footer Placeholder 5">
            <a:extLst>
              <a:ext uri="{FF2B5EF4-FFF2-40B4-BE49-F238E27FC236}">
                <a16:creationId xmlns:a16="http://schemas.microsoft.com/office/drawing/2014/main" id="{449E7767-124F-16C8-3DA0-AFC10D67D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D12582-D324-748A-8A49-D517C9711D5B}"/>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208642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4E3C-8938-E0C0-65BA-0EA343FDE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378B00-4F16-472E-5FB8-FA9A24335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4F876-DCC8-06D6-186A-EFEF54620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7E98D-0405-D3E6-5ABE-585C5D1F5049}"/>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6" name="Footer Placeholder 5">
            <a:extLst>
              <a:ext uri="{FF2B5EF4-FFF2-40B4-BE49-F238E27FC236}">
                <a16:creationId xmlns:a16="http://schemas.microsoft.com/office/drawing/2014/main" id="{0B77184F-5806-F0CC-F558-196FC6E29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DB5C9-C013-F148-D80F-27926ABEEA67}"/>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2954468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00B9-83DB-E7F4-A356-EF5AEB9F8B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C2030-095E-34B1-5B23-6A11C9CA7C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4E25-322B-48F2-2D06-DEBCEF0765B2}"/>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5" name="Footer Placeholder 4">
            <a:extLst>
              <a:ext uri="{FF2B5EF4-FFF2-40B4-BE49-F238E27FC236}">
                <a16:creationId xmlns:a16="http://schemas.microsoft.com/office/drawing/2014/main" id="{24CA2936-B065-9985-54AD-818A13A4C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D9E8A-25D4-850B-008A-89C977F94F08}"/>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3591088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C7C26-B933-E06B-4EC1-AA5ED822C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F154E7-1A86-4806-6595-E28F22C48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C3FA4-7AF0-A6CA-B141-FA3808A9EB6B}"/>
              </a:ext>
            </a:extLst>
          </p:cNvPr>
          <p:cNvSpPr>
            <a:spLocks noGrp="1"/>
          </p:cNvSpPr>
          <p:nvPr>
            <p:ph type="dt" sz="half" idx="10"/>
          </p:nvPr>
        </p:nvSpPr>
        <p:spPr/>
        <p:txBody>
          <a:bodyPr/>
          <a:lstStyle/>
          <a:p>
            <a:fld id="{90ECF75A-833E-436D-9C0B-4E400A4EC9BD}" type="datetimeFigureOut">
              <a:rPr lang="en-US" smtClean="0"/>
              <a:t>8/31/2023</a:t>
            </a:fld>
            <a:endParaRPr lang="en-US"/>
          </a:p>
        </p:txBody>
      </p:sp>
      <p:sp>
        <p:nvSpPr>
          <p:cNvPr id="5" name="Footer Placeholder 4">
            <a:extLst>
              <a:ext uri="{FF2B5EF4-FFF2-40B4-BE49-F238E27FC236}">
                <a16:creationId xmlns:a16="http://schemas.microsoft.com/office/drawing/2014/main" id="{9D402B4F-147E-6520-EF79-658193A03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9A9F9-ACE6-5D48-A97C-A0995A44987C}"/>
              </a:ext>
            </a:extLst>
          </p:cNvPr>
          <p:cNvSpPr>
            <a:spLocks noGrp="1"/>
          </p:cNvSpPr>
          <p:nvPr>
            <p:ph type="sldNum" sz="quarter" idx="12"/>
          </p:nvPr>
        </p:nvSpPr>
        <p:spPr/>
        <p:txBody>
          <a:bodyPr/>
          <a:lstStyle/>
          <a:p>
            <a:fld id="{3656BF94-5EFF-41D3-8EA3-6363627BF4BF}" type="slidenum">
              <a:rPr lang="en-US" smtClean="0"/>
              <a:t>‹#›</a:t>
            </a:fld>
            <a:endParaRPr lang="en-US"/>
          </a:p>
        </p:txBody>
      </p:sp>
    </p:spTree>
    <p:extLst>
      <p:ext uri="{BB962C8B-B14F-4D97-AF65-F5344CB8AC3E}">
        <p14:creationId xmlns:p14="http://schemas.microsoft.com/office/powerpoint/2010/main" val="330174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A6530-FDA2-C5B5-3A38-4E858C0F55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C1ADB-1419-1CFB-6404-33151A25D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CC2DE-D2B8-A82C-E56A-2B73DBE29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CF75A-833E-436D-9C0B-4E400A4EC9BD}" type="datetimeFigureOut">
              <a:rPr lang="en-US" smtClean="0"/>
              <a:t>8/31/2023</a:t>
            </a:fld>
            <a:endParaRPr lang="en-US"/>
          </a:p>
        </p:txBody>
      </p:sp>
      <p:sp>
        <p:nvSpPr>
          <p:cNvPr id="5" name="Footer Placeholder 4">
            <a:extLst>
              <a:ext uri="{FF2B5EF4-FFF2-40B4-BE49-F238E27FC236}">
                <a16:creationId xmlns:a16="http://schemas.microsoft.com/office/drawing/2014/main" id="{71C30647-99C2-B01F-3BC8-14469B730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C2BCAF-392D-50B8-6231-68AEB63BC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6BF94-5EFF-41D3-8EA3-6363627BF4BF}" type="slidenum">
              <a:rPr lang="en-US" smtClean="0"/>
              <a:t>‹#›</a:t>
            </a:fld>
            <a:endParaRPr lang="en-US"/>
          </a:p>
        </p:txBody>
      </p:sp>
    </p:spTree>
    <p:extLst>
      <p:ext uri="{BB962C8B-B14F-4D97-AF65-F5344CB8AC3E}">
        <p14:creationId xmlns:p14="http://schemas.microsoft.com/office/powerpoint/2010/main" val="331727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BCBF2-A149-6A0C-996F-1395FE23A35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Husham Sattar (Software Engineer)</a:t>
            </a:r>
            <a:endParaRPr lang="en-US" sz="4000">
              <a:solidFill>
                <a:srgbClr val="FFFFFF"/>
              </a:solidFill>
            </a:endParaRPr>
          </a:p>
        </p:txBody>
      </p:sp>
      <p:sp>
        <p:nvSpPr>
          <p:cNvPr id="3" name="Content Placeholder 2">
            <a:extLst>
              <a:ext uri="{FF2B5EF4-FFF2-40B4-BE49-F238E27FC236}">
                <a16:creationId xmlns:a16="http://schemas.microsoft.com/office/drawing/2014/main" id="{A1459917-AA99-EE1F-93D5-5458532F76EB}"/>
              </a:ext>
            </a:extLst>
          </p:cNvPr>
          <p:cNvSpPr>
            <a:spLocks noGrp="1"/>
          </p:cNvSpPr>
          <p:nvPr>
            <p:ph idx="1"/>
          </p:nvPr>
        </p:nvSpPr>
        <p:spPr>
          <a:xfrm>
            <a:off x="4581727" y="649480"/>
            <a:ext cx="6551914" cy="5546047"/>
          </a:xfrm>
        </p:spPr>
        <p:txBody>
          <a:bodyPr vert="horz" lIns="91440" tIns="45720" rIns="91440" bIns="45720" rtlCol="0" anchor="ctr">
            <a:normAutofit/>
          </a:bodyPr>
          <a:lstStyle/>
          <a:p>
            <a:r>
              <a:rPr lang="en-US" sz="2000">
                <a:latin typeface="Calibri"/>
                <a:cs typeface="Calibri"/>
              </a:rPr>
              <a:t>My job on the team is a backend Software Engineer, my responsibilities are working on the code, and ensuring that it's compatible with the hardware.</a:t>
            </a:r>
          </a:p>
          <a:p>
            <a:endParaRPr lang="en-US" sz="2000">
              <a:latin typeface="Calibri"/>
              <a:cs typeface="Calibri"/>
            </a:endParaRPr>
          </a:p>
          <a:p>
            <a:endParaRPr lang="en-US" sz="2000">
              <a:latin typeface="Calibri"/>
              <a:cs typeface="Calibri"/>
            </a:endParaRPr>
          </a:p>
          <a:p>
            <a:endParaRPr lang="en-US" sz="2000">
              <a:latin typeface="Times New Roman"/>
              <a:cs typeface="Times New Roman"/>
            </a:endParaRPr>
          </a:p>
        </p:txBody>
      </p:sp>
    </p:spTree>
    <p:extLst>
      <p:ext uri="{BB962C8B-B14F-4D97-AF65-F5344CB8AC3E}">
        <p14:creationId xmlns:p14="http://schemas.microsoft.com/office/powerpoint/2010/main" val="81087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F28632-F258-3BB9-BF5F-921032392C65}"/>
              </a:ext>
            </a:extLst>
          </p:cNvPr>
          <p:cNvSpPr>
            <a:spLocks noGrp="1"/>
          </p:cNvSpPr>
          <p:nvPr>
            <p:ph idx="1"/>
          </p:nvPr>
        </p:nvSpPr>
        <p:spPr>
          <a:xfrm>
            <a:off x="859306" y="1426105"/>
            <a:ext cx="6173262" cy="3535083"/>
          </a:xfrm>
        </p:spPr>
        <p:txBody>
          <a:bodyPr vert="horz" lIns="91440" tIns="45720" rIns="91440" bIns="45720" rtlCol="0">
            <a:normAutofit/>
          </a:bodyPr>
          <a:lstStyle/>
          <a:p>
            <a:r>
              <a:rPr lang="en-US" sz="1400"/>
              <a:t>Some responsibilities.</a:t>
            </a:r>
          </a:p>
          <a:p>
            <a:pPr lvl="1"/>
            <a:r>
              <a:rPr lang="en-US" sz="1400"/>
              <a:t>Finding the most optimal components.</a:t>
            </a:r>
            <a:endParaRPr lang="en-US" sz="1400">
              <a:cs typeface="Calibri"/>
            </a:endParaRPr>
          </a:p>
          <a:p>
            <a:pPr lvl="1"/>
            <a:r>
              <a:rPr lang="en-US" sz="1400"/>
              <a:t>Reading datasheets for typical application and design on Altium software.</a:t>
            </a:r>
          </a:p>
          <a:p>
            <a:pPr lvl="1"/>
            <a:r>
              <a:rPr lang="en-US" sz="1400"/>
              <a:t>Working with other members of the project on checking if parts/components, methods and routing are optimal.</a:t>
            </a:r>
            <a:endParaRPr lang="en-US" sz="1400">
              <a:cs typeface="Calibri"/>
            </a:endParaRPr>
          </a:p>
          <a:p>
            <a:pPr lvl="1"/>
            <a:r>
              <a:rPr lang="en-US" sz="1400"/>
              <a:t>Designing MCU and sensor portion of the schematic.</a:t>
            </a:r>
            <a:endParaRPr lang="en-US" sz="1400">
              <a:cs typeface="Calibri"/>
            </a:endParaRPr>
          </a:p>
          <a:p>
            <a:pPr lvl="1"/>
            <a:r>
              <a:rPr lang="en-US" sz="1400">
                <a:cs typeface="Calibri"/>
              </a:rPr>
              <a:t>Working around unavailability of parts.</a:t>
            </a:r>
          </a:p>
          <a:p>
            <a:pPr lvl="1"/>
            <a:r>
              <a:rPr lang="en-US" sz="1400">
                <a:cs typeface="Calibri"/>
              </a:rPr>
              <a:t>Routing and placing parts on the PCB on Altium Designer.</a:t>
            </a:r>
          </a:p>
          <a:p>
            <a:pPr lvl="1"/>
            <a:r>
              <a:rPr lang="en-US" sz="1400">
                <a:cs typeface="Calibri"/>
              </a:rPr>
              <a:t>Creating Vias and through-holes and multiple layer planes on the PCB.</a:t>
            </a:r>
          </a:p>
          <a:p>
            <a:pPr lvl="1"/>
            <a:r>
              <a:rPr lang="en-US" sz="1400">
                <a:cs typeface="Calibri"/>
              </a:rPr>
              <a:t>Provided technical guidance and direction to the software and hardware teams.</a:t>
            </a:r>
          </a:p>
          <a:p>
            <a:pPr lvl="1"/>
            <a:r>
              <a:rPr lang="en-US" sz="1400">
                <a:cs typeface="Calibri"/>
              </a:rPr>
              <a:t>Collaborated with team members to ensure tasks are being done.</a:t>
            </a:r>
          </a:p>
          <a:p>
            <a:pPr lvl="1"/>
            <a:r>
              <a:rPr lang="en-US" sz="1400">
                <a:cs typeface="Calibri"/>
              </a:rPr>
              <a:t>Doing calculations for trace-widths on PCB routing, wherever necessary.</a:t>
            </a:r>
          </a:p>
          <a:p>
            <a:pPr lvl="1"/>
            <a:endParaRPr lang="en-US" sz="1400">
              <a:cs typeface="Calibri"/>
            </a:endParaRPr>
          </a:p>
          <a:p>
            <a:pPr lvl="1"/>
            <a:endParaRPr lang="en-US" sz="1400">
              <a:cs typeface="Calibri"/>
            </a:endParaRPr>
          </a:p>
          <a:p>
            <a:pPr lvl="1"/>
            <a:endParaRPr lang="en-US" sz="1400">
              <a:cs typeface="Calibri"/>
            </a:endParaRPr>
          </a:p>
        </p:txBody>
      </p:sp>
      <p:pic>
        <p:nvPicPr>
          <p:cNvPr id="5" name="Picture 4" descr="An electronic circuit board in blue colour">
            <a:extLst>
              <a:ext uri="{FF2B5EF4-FFF2-40B4-BE49-F238E27FC236}">
                <a16:creationId xmlns:a16="http://schemas.microsoft.com/office/drawing/2014/main" id="{7E4A07FF-5262-8A9B-91DE-B784A39DCEF2}"/>
              </a:ext>
            </a:extLst>
          </p:cNvPr>
          <p:cNvPicPr>
            <a:picLocks noChangeAspect="1"/>
          </p:cNvPicPr>
          <p:nvPr/>
        </p:nvPicPr>
        <p:blipFill rotWithShape="1">
          <a:blip r:embed="rId2"/>
          <a:srcRect r="57665" b="-6"/>
          <a:stretch/>
        </p:blipFill>
        <p:spPr>
          <a:xfrm>
            <a:off x="8115300" y="-12515"/>
            <a:ext cx="4076700" cy="6418631"/>
          </a:xfrm>
          <a:prstGeom prst="rect">
            <a:avLst/>
          </a:prstGeom>
        </p:spPr>
      </p:pic>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89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79CA9-1648-4881-2AFC-607EE85BAA5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Husham Sattar (Software Engineer)</a:t>
            </a:r>
            <a:endParaRPr lang="en-US" sz="4000">
              <a:solidFill>
                <a:srgbClr val="FFFFFF"/>
              </a:solidFill>
            </a:endParaRPr>
          </a:p>
        </p:txBody>
      </p:sp>
      <p:sp>
        <p:nvSpPr>
          <p:cNvPr id="3" name="Content Placeholder 2">
            <a:extLst>
              <a:ext uri="{FF2B5EF4-FFF2-40B4-BE49-F238E27FC236}">
                <a16:creationId xmlns:a16="http://schemas.microsoft.com/office/drawing/2014/main" id="{13CE5C5C-43CF-9B5F-159C-B16ABD1073FF}"/>
              </a:ext>
            </a:extLst>
          </p:cNvPr>
          <p:cNvSpPr>
            <a:spLocks noGrp="1"/>
          </p:cNvSpPr>
          <p:nvPr>
            <p:ph idx="1"/>
          </p:nvPr>
        </p:nvSpPr>
        <p:spPr>
          <a:xfrm>
            <a:off x="4581727" y="649480"/>
            <a:ext cx="7011633" cy="5546047"/>
          </a:xfrm>
        </p:spPr>
        <p:txBody>
          <a:bodyPr vert="horz" lIns="91440" tIns="45720" rIns="91440" bIns="45720" rtlCol="0" anchor="ctr">
            <a:normAutofit/>
          </a:bodyPr>
          <a:lstStyle/>
          <a:p>
            <a:r>
              <a:rPr lang="en-US" sz="1400">
                <a:latin typeface="Times New Roman"/>
                <a:cs typeface="Times New Roman"/>
              </a:rPr>
              <a:t>Working on implementing a portion of the backend specifically the sensor logic and algorithms.</a:t>
            </a:r>
            <a:endParaRPr lang="en-US" sz="1400"/>
          </a:p>
          <a:p>
            <a:r>
              <a:rPr lang="en-US" sz="1400">
                <a:latin typeface="Times New Roman"/>
                <a:cs typeface="Times New Roman"/>
              </a:rPr>
              <a:t>Working on interface of sensors like using I</a:t>
            </a:r>
            <a:r>
              <a:rPr lang="en-US" sz="1400" baseline="30000">
                <a:latin typeface="Times New Roman"/>
                <a:cs typeface="Times New Roman"/>
              </a:rPr>
              <a:t>2</a:t>
            </a:r>
            <a:r>
              <a:rPr lang="en-US" sz="1400">
                <a:latin typeface="Times New Roman"/>
                <a:cs typeface="Times New Roman"/>
              </a:rPr>
              <a:t>C communication protocol between the ICs on the PCB.</a:t>
            </a:r>
          </a:p>
          <a:p>
            <a:r>
              <a:rPr lang="en-US" sz="1400">
                <a:latin typeface="Times New Roman"/>
                <a:cs typeface="Times New Roman"/>
              </a:rPr>
              <a:t>Implementing several conversion factors acquired by the sensors to SI Units for readability.</a:t>
            </a:r>
          </a:p>
          <a:p>
            <a:r>
              <a:rPr lang="en-US" sz="1400">
                <a:latin typeface="Times New Roman"/>
                <a:cs typeface="Times New Roman"/>
              </a:rPr>
              <a:t>Using Kalman’s filter and other noise reduction filters to provide estimates of the data stream from the sensors and implement an averaging filter to help us reduce noise.</a:t>
            </a:r>
          </a:p>
          <a:p>
            <a:r>
              <a:rPr lang="en-US" sz="1400">
                <a:latin typeface="Times New Roman"/>
                <a:cs typeface="Times New Roman"/>
              </a:rPr>
              <a:t>Creating a custom data type structure so that we can deliver all that data in a concise data packet that gets written to a csv file inside the SD card.</a:t>
            </a:r>
          </a:p>
          <a:p>
            <a:endParaRPr lang="en-US" sz="1400">
              <a:cs typeface="Calibri"/>
            </a:endParaRPr>
          </a:p>
        </p:txBody>
      </p:sp>
    </p:spTree>
    <p:extLst>
      <p:ext uri="{BB962C8B-B14F-4D97-AF65-F5344CB8AC3E}">
        <p14:creationId xmlns:p14="http://schemas.microsoft.com/office/powerpoint/2010/main" val="296547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07FC-FEB6-6C49-9697-6F049FD0C74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Cameron De La Fuente (Software Engineer)</a:t>
            </a:r>
            <a:endParaRPr lang="en-US" sz="4000">
              <a:solidFill>
                <a:srgbClr val="FFFFFF"/>
              </a:solidFill>
            </a:endParaRPr>
          </a:p>
        </p:txBody>
      </p:sp>
      <p:sp>
        <p:nvSpPr>
          <p:cNvPr id="3" name="Content Placeholder 2">
            <a:extLst>
              <a:ext uri="{FF2B5EF4-FFF2-40B4-BE49-F238E27FC236}">
                <a16:creationId xmlns:a16="http://schemas.microsoft.com/office/drawing/2014/main" id="{CDA93C2D-D2EC-4D03-29E1-FB23D2CACB1F}"/>
              </a:ext>
            </a:extLst>
          </p:cNvPr>
          <p:cNvSpPr>
            <a:spLocks noGrp="1"/>
          </p:cNvSpPr>
          <p:nvPr>
            <p:ph idx="1"/>
          </p:nvPr>
        </p:nvSpPr>
        <p:spPr>
          <a:xfrm>
            <a:off x="4581727" y="649480"/>
            <a:ext cx="6092195" cy="5546047"/>
          </a:xfrm>
        </p:spPr>
        <p:txBody>
          <a:bodyPr vert="horz" lIns="91440" tIns="45720" rIns="91440" bIns="45720" rtlCol="0" anchor="ctr">
            <a:normAutofit/>
          </a:bodyPr>
          <a:lstStyle/>
          <a:p>
            <a:r>
              <a:rPr lang="en-US" sz="1700">
                <a:cs typeface="Calibri"/>
              </a:rPr>
              <a:t>In my role as a software engineer, I was involved in shaping its control and integration aspects. I contributed to the development of control algorithms for sensor's data stream. Additionally, I played a role in implementing PI/D controllers that regulated the aircraft's orientation and overall stability, aligning control outputs with desired and real-time states. Created various flight modes for the users, from beginners to seasoned experts, enhancing the overall control experience.</a:t>
            </a:r>
            <a:endParaRPr lang="en-US" sz="1700"/>
          </a:p>
        </p:txBody>
      </p:sp>
    </p:spTree>
    <p:extLst>
      <p:ext uri="{BB962C8B-B14F-4D97-AF65-F5344CB8AC3E}">
        <p14:creationId xmlns:p14="http://schemas.microsoft.com/office/powerpoint/2010/main" val="206745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328F1-8259-6230-B9FA-C41CA26B304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Cameron De La Fuente (Software Engineer)</a:t>
            </a:r>
            <a:endParaRPr lang="en-US" sz="4000">
              <a:solidFill>
                <a:srgbClr val="FFFFFF"/>
              </a:solidFill>
            </a:endParaRPr>
          </a:p>
        </p:txBody>
      </p:sp>
      <p:sp>
        <p:nvSpPr>
          <p:cNvPr id="3" name="Content Placeholder 2">
            <a:extLst>
              <a:ext uri="{FF2B5EF4-FFF2-40B4-BE49-F238E27FC236}">
                <a16:creationId xmlns:a16="http://schemas.microsoft.com/office/drawing/2014/main" id="{89690BBD-694F-7E00-A838-472D1CC9EC36}"/>
              </a:ext>
            </a:extLst>
          </p:cNvPr>
          <p:cNvSpPr>
            <a:spLocks noGrp="1"/>
          </p:cNvSpPr>
          <p:nvPr>
            <p:ph idx="1"/>
          </p:nvPr>
        </p:nvSpPr>
        <p:spPr>
          <a:xfrm>
            <a:off x="4581727" y="649480"/>
            <a:ext cx="6129980" cy="5546047"/>
          </a:xfrm>
        </p:spPr>
        <p:txBody>
          <a:bodyPr vert="horz" lIns="91440" tIns="45720" rIns="91440" bIns="45720" rtlCol="0" anchor="ctr">
            <a:normAutofit/>
          </a:bodyPr>
          <a:lstStyle/>
          <a:p>
            <a:r>
              <a:rPr lang="en-US" sz="2000">
                <a:cs typeface="Calibri"/>
              </a:rPr>
              <a:t>My contributions extended to the integration of radio control protocols, namely PPM (Pulse Position Modulation) and SBUS. I formulated the use PPM to transmit multiple control channels within a single signal, and potentially set up SBUS for high-resolution, bidirectional communications, which should provide more precise controls.</a:t>
            </a:r>
            <a:endParaRPr lang="en-US" sz="2000"/>
          </a:p>
        </p:txBody>
      </p:sp>
    </p:spTree>
    <p:extLst>
      <p:ext uri="{BB962C8B-B14F-4D97-AF65-F5344CB8AC3E}">
        <p14:creationId xmlns:p14="http://schemas.microsoft.com/office/powerpoint/2010/main" val="161846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53D0A-0A28-FB0E-7CA7-E2F132203475}"/>
              </a:ext>
            </a:extLst>
          </p:cNvPr>
          <p:cNvSpPr>
            <a:spLocks noGrp="1"/>
          </p:cNvSpPr>
          <p:nvPr>
            <p:ph type="title"/>
          </p:nvPr>
        </p:nvSpPr>
        <p:spPr>
          <a:xfrm>
            <a:off x="466722" y="586855"/>
            <a:ext cx="3201366" cy="3387497"/>
          </a:xfrm>
        </p:spPr>
        <p:txBody>
          <a:bodyPr anchor="b">
            <a:normAutofit/>
          </a:bodyPr>
          <a:lstStyle/>
          <a:p>
            <a:pPr algn="r"/>
            <a:r>
              <a:rPr lang="en-US" sz="3100" dirty="0">
                <a:solidFill>
                  <a:srgbClr val="FFFFFF"/>
                </a:solidFill>
              </a:rPr>
              <a:t>Henry Vo (Financial Officer/Hardware Engineer)</a:t>
            </a:r>
          </a:p>
        </p:txBody>
      </p:sp>
      <p:sp>
        <p:nvSpPr>
          <p:cNvPr id="3" name="Content Placeholder 2">
            <a:extLst>
              <a:ext uri="{FF2B5EF4-FFF2-40B4-BE49-F238E27FC236}">
                <a16:creationId xmlns:a16="http://schemas.microsoft.com/office/drawing/2014/main" id="{80F28632-F258-3BB9-BF5F-921032392C65}"/>
              </a:ext>
            </a:extLst>
          </p:cNvPr>
          <p:cNvSpPr>
            <a:spLocks noGrp="1"/>
          </p:cNvSpPr>
          <p:nvPr>
            <p:ph idx="1"/>
          </p:nvPr>
        </p:nvSpPr>
        <p:spPr>
          <a:xfrm>
            <a:off x="4581727" y="649480"/>
            <a:ext cx="6092195" cy="5546047"/>
          </a:xfrm>
        </p:spPr>
        <p:txBody>
          <a:bodyPr anchor="ctr">
            <a:normAutofit/>
          </a:bodyPr>
          <a:lstStyle/>
          <a:p>
            <a:r>
              <a:rPr lang="en-US" sz="2000" dirty="0"/>
              <a:t>As the financial officer of the project, some of my responsibilities include keeping track of the budget and keeping track of prices of components that may be used.</a:t>
            </a:r>
          </a:p>
          <a:p>
            <a:r>
              <a:rPr lang="en-US" sz="2000" dirty="0"/>
              <a:t>As the hardware engineer of the project, my responsibilities include, reading component datasheets, choosing optimal components, working around unavailable parts and choosing other components with similar specifications.</a:t>
            </a:r>
          </a:p>
        </p:txBody>
      </p:sp>
    </p:spTree>
    <p:extLst>
      <p:ext uri="{BB962C8B-B14F-4D97-AF65-F5344CB8AC3E}">
        <p14:creationId xmlns:p14="http://schemas.microsoft.com/office/powerpoint/2010/main" val="2904855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53D0A-0A28-FB0E-7CA7-E2F132203475}"/>
              </a:ext>
            </a:extLst>
          </p:cNvPr>
          <p:cNvSpPr>
            <a:spLocks noGrp="1"/>
          </p:cNvSpPr>
          <p:nvPr>
            <p:ph type="title"/>
          </p:nvPr>
        </p:nvSpPr>
        <p:spPr>
          <a:xfrm>
            <a:off x="466722" y="586855"/>
            <a:ext cx="3201366" cy="3387497"/>
          </a:xfrm>
        </p:spPr>
        <p:txBody>
          <a:bodyPr anchor="b">
            <a:normAutofit/>
          </a:bodyPr>
          <a:lstStyle/>
          <a:p>
            <a:pPr algn="r"/>
            <a:r>
              <a:rPr lang="en-US" sz="3100" dirty="0">
                <a:solidFill>
                  <a:srgbClr val="FFFFFF"/>
                </a:solidFill>
              </a:rPr>
              <a:t>Henry Vo (Financial Officer/Hardware Engineer)</a:t>
            </a:r>
          </a:p>
        </p:txBody>
      </p:sp>
      <p:sp>
        <p:nvSpPr>
          <p:cNvPr id="3" name="Content Placeholder 2">
            <a:extLst>
              <a:ext uri="{FF2B5EF4-FFF2-40B4-BE49-F238E27FC236}">
                <a16:creationId xmlns:a16="http://schemas.microsoft.com/office/drawing/2014/main" id="{80F28632-F258-3BB9-BF5F-921032392C65}"/>
              </a:ext>
            </a:extLst>
          </p:cNvPr>
          <p:cNvSpPr>
            <a:spLocks noGrp="1"/>
          </p:cNvSpPr>
          <p:nvPr>
            <p:ph idx="1"/>
          </p:nvPr>
        </p:nvSpPr>
        <p:spPr>
          <a:xfrm>
            <a:off x="4581727" y="649480"/>
            <a:ext cx="6067005" cy="5546047"/>
          </a:xfrm>
        </p:spPr>
        <p:txBody>
          <a:bodyPr vert="horz" lIns="91440" tIns="45720" rIns="91440" bIns="45720" rtlCol="0" anchor="ctr">
            <a:normAutofit/>
          </a:bodyPr>
          <a:lstStyle/>
          <a:p>
            <a:r>
              <a:rPr lang="en-US" sz="1100" dirty="0"/>
              <a:t>My main responsibility is in designing power portion of the PCB.</a:t>
            </a:r>
          </a:p>
          <a:p>
            <a:pPr lvl="1"/>
            <a:r>
              <a:rPr lang="en-US" sz="1100" dirty="0"/>
              <a:t>Choosing linear and/or switching regulators.</a:t>
            </a:r>
          </a:p>
          <a:p>
            <a:pPr lvl="1"/>
            <a:r>
              <a:rPr lang="en-US" sz="1100" dirty="0"/>
              <a:t>Reading datasheets to see if minimum or maximum current/voltage thresholds are not interfering.  </a:t>
            </a:r>
          </a:p>
          <a:p>
            <a:pPr lvl="1"/>
            <a:r>
              <a:rPr lang="en-US" sz="1100" dirty="0"/>
              <a:t>Researching optimal ways to get efficiency without too much noise.</a:t>
            </a:r>
          </a:p>
          <a:p>
            <a:pPr lvl="1"/>
            <a:r>
              <a:rPr lang="en-US" sz="1100" dirty="0"/>
              <a:t>Reading datasheets for typical application and design on Altium Designer.</a:t>
            </a:r>
            <a:endParaRPr lang="en-US" sz="1100" dirty="0">
              <a:cs typeface="Calibri"/>
            </a:endParaRPr>
          </a:p>
          <a:p>
            <a:pPr lvl="1"/>
            <a:r>
              <a:rPr lang="en-US" sz="1100" dirty="0"/>
              <a:t>Doing theoretical calculations on thermal junction based on the datasheet to choose certain components.</a:t>
            </a:r>
          </a:p>
          <a:p>
            <a:pPr lvl="1"/>
            <a:r>
              <a:rPr lang="en-US" sz="1100"/>
              <a:t>Working with other members of the project on checking if parts/components, methods and routing are optimal to them also.</a:t>
            </a:r>
          </a:p>
          <a:p>
            <a:pPr lvl="1"/>
            <a:r>
              <a:rPr lang="en-US" sz="1100"/>
              <a:t>Designing Power Management/SD card schematic.</a:t>
            </a:r>
          </a:p>
          <a:p>
            <a:pPr lvl="1"/>
            <a:r>
              <a:rPr lang="en-US" sz="1100">
                <a:cs typeface="Calibri" panose="020F0502020204030204"/>
              </a:rPr>
              <a:t>Creating routes on PCB for components.</a:t>
            </a:r>
          </a:p>
          <a:p>
            <a:pPr lvl="1"/>
            <a:r>
              <a:rPr lang="en-US" sz="1100">
                <a:cs typeface="Calibri" panose="020F0502020204030204"/>
              </a:rPr>
              <a:t>Researching optimal layer format for 4-layer PCB design.</a:t>
            </a:r>
          </a:p>
          <a:p>
            <a:pPr lvl="1"/>
            <a:endParaRPr lang="en-US" sz="1100">
              <a:cs typeface="Calibri" panose="020F0502020204030204"/>
            </a:endParaRPr>
          </a:p>
        </p:txBody>
      </p:sp>
    </p:spTree>
    <p:extLst>
      <p:ext uri="{BB962C8B-B14F-4D97-AF65-F5344CB8AC3E}">
        <p14:creationId xmlns:p14="http://schemas.microsoft.com/office/powerpoint/2010/main" val="3762068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53D0A-0A28-FB0E-7CA7-E2F132203475}"/>
              </a:ext>
            </a:extLst>
          </p:cNvPr>
          <p:cNvSpPr>
            <a:spLocks noGrp="1"/>
          </p:cNvSpPr>
          <p:nvPr>
            <p:ph type="title"/>
          </p:nvPr>
        </p:nvSpPr>
        <p:spPr>
          <a:xfrm>
            <a:off x="466722" y="586855"/>
            <a:ext cx="3201366" cy="3387497"/>
          </a:xfrm>
        </p:spPr>
        <p:txBody>
          <a:bodyPr anchor="b">
            <a:normAutofit/>
          </a:bodyPr>
          <a:lstStyle/>
          <a:p>
            <a:pPr algn="r"/>
            <a:r>
              <a:rPr lang="en-US" sz="2800">
                <a:solidFill>
                  <a:srgbClr val="FFFFFF"/>
                </a:solidFill>
              </a:rPr>
              <a:t>Brent Parker (Program Manager/Hardware Engineer)</a:t>
            </a:r>
          </a:p>
        </p:txBody>
      </p:sp>
      <p:sp>
        <p:nvSpPr>
          <p:cNvPr id="3" name="Content Placeholder 2">
            <a:extLst>
              <a:ext uri="{FF2B5EF4-FFF2-40B4-BE49-F238E27FC236}">
                <a16:creationId xmlns:a16="http://schemas.microsoft.com/office/drawing/2014/main" id="{80F28632-F258-3BB9-BF5F-921032392C65}"/>
              </a:ext>
            </a:extLst>
          </p:cNvPr>
          <p:cNvSpPr>
            <a:spLocks noGrp="1"/>
          </p:cNvSpPr>
          <p:nvPr>
            <p:ph idx="1"/>
          </p:nvPr>
        </p:nvSpPr>
        <p:spPr>
          <a:xfrm>
            <a:off x="4581727" y="649480"/>
            <a:ext cx="6117385" cy="5546047"/>
          </a:xfrm>
        </p:spPr>
        <p:txBody>
          <a:bodyPr vert="horz" lIns="91440" tIns="45720" rIns="91440" bIns="45720" rtlCol="0" anchor="ctr">
            <a:normAutofit/>
          </a:bodyPr>
          <a:lstStyle/>
          <a:p>
            <a:r>
              <a:rPr lang="en-US" sz="2000"/>
              <a:t>As the program manager, my responsibility is keeping track of meetings, making sure that everyone is working together effectively, communicating tasks and assignments to members.</a:t>
            </a:r>
          </a:p>
          <a:p>
            <a:r>
              <a:rPr lang="en-US" sz="2000"/>
              <a:t>My responsibility as a hardware engineer, is reading datasheets, researching methods to create PCBs, methods used and typical applications.</a:t>
            </a:r>
          </a:p>
          <a:p>
            <a:endParaRPr lang="en-US" sz="2000"/>
          </a:p>
        </p:txBody>
      </p:sp>
    </p:spTree>
    <p:extLst>
      <p:ext uri="{BB962C8B-B14F-4D97-AF65-F5344CB8AC3E}">
        <p14:creationId xmlns:p14="http://schemas.microsoft.com/office/powerpoint/2010/main" val="338572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F28632-F258-3BB9-BF5F-921032392C65}"/>
              </a:ext>
            </a:extLst>
          </p:cNvPr>
          <p:cNvSpPr>
            <a:spLocks noGrp="1"/>
          </p:cNvSpPr>
          <p:nvPr>
            <p:ph idx="1"/>
          </p:nvPr>
        </p:nvSpPr>
        <p:spPr>
          <a:xfrm>
            <a:off x="1136397" y="1461185"/>
            <a:ext cx="4959603" cy="3522569"/>
          </a:xfrm>
        </p:spPr>
        <p:txBody>
          <a:bodyPr vert="horz" lIns="91440" tIns="45720" rIns="91440" bIns="45720" rtlCol="0" anchor="t">
            <a:normAutofit/>
          </a:bodyPr>
          <a:lstStyle/>
          <a:p>
            <a:r>
              <a:rPr lang="en-US" sz="1700"/>
              <a:t>Some responsibilities.</a:t>
            </a:r>
          </a:p>
          <a:p>
            <a:pPr lvl="1"/>
            <a:r>
              <a:rPr lang="en-US" sz="1700"/>
              <a:t>Choosing and weighing which sensor would best fit.</a:t>
            </a:r>
            <a:endParaRPr lang="en-US" sz="1700">
              <a:cs typeface="Calibri"/>
            </a:endParaRPr>
          </a:p>
          <a:p>
            <a:pPr lvl="1"/>
            <a:r>
              <a:rPr lang="en-US" sz="1700"/>
              <a:t>Reading datasheets to see if the sensors are the right type and are needed.</a:t>
            </a:r>
            <a:endParaRPr lang="en-US" sz="1700">
              <a:cs typeface="Calibri"/>
            </a:endParaRPr>
          </a:p>
          <a:p>
            <a:pPr lvl="1"/>
            <a:r>
              <a:rPr lang="en-US" sz="1700"/>
              <a:t>Researching which sensors would be optimal.</a:t>
            </a:r>
            <a:endParaRPr lang="en-US" sz="1700">
              <a:cs typeface="Calibri"/>
            </a:endParaRPr>
          </a:p>
          <a:p>
            <a:pPr lvl="1"/>
            <a:r>
              <a:rPr lang="en-US" sz="1700"/>
              <a:t>Reading datasheets for typical application and design on Altium software.</a:t>
            </a:r>
            <a:endParaRPr lang="en-US" sz="1700">
              <a:cs typeface="Calibri"/>
            </a:endParaRPr>
          </a:p>
          <a:p>
            <a:pPr lvl="1"/>
            <a:r>
              <a:rPr lang="en-US" sz="1700"/>
              <a:t>Working with other members of the project on checking if parts/components, methods and routing are optimal to them also.</a:t>
            </a:r>
            <a:endParaRPr lang="en-US" sz="1700">
              <a:cs typeface="Calibri"/>
            </a:endParaRPr>
          </a:p>
          <a:p>
            <a:pPr lvl="1"/>
            <a:r>
              <a:rPr lang="en-US" sz="1700"/>
              <a:t>Designing some aspects of the PCB schematic when it came to the IMU and Barometer.</a:t>
            </a:r>
            <a:endParaRPr lang="en-US" sz="1700">
              <a:cs typeface="Calibri"/>
            </a:endParaRPr>
          </a:p>
          <a:p>
            <a:pPr lvl="1"/>
            <a:endParaRPr lang="en-US" sz="1700"/>
          </a:p>
        </p:txBody>
      </p:sp>
      <p:pic>
        <p:nvPicPr>
          <p:cNvPr id="5" name="Picture 4" descr="CPU with binary numbers and blueprint">
            <a:extLst>
              <a:ext uri="{FF2B5EF4-FFF2-40B4-BE49-F238E27FC236}">
                <a16:creationId xmlns:a16="http://schemas.microsoft.com/office/drawing/2014/main" id="{504297F4-DCB5-E568-7787-73B69C99C346}"/>
              </a:ext>
            </a:extLst>
          </p:cNvPr>
          <p:cNvPicPr>
            <a:picLocks noChangeAspect="1"/>
          </p:cNvPicPr>
          <p:nvPr/>
        </p:nvPicPr>
        <p:blipFill rotWithShape="1">
          <a:blip r:embed="rId2"/>
          <a:srcRect l="36220" r="30294" b="-2"/>
          <a:stretch/>
        </p:blipFill>
        <p:spPr>
          <a:xfrm>
            <a:off x="7486010" y="489118"/>
            <a:ext cx="3253887" cy="5466007"/>
          </a:xfrm>
          <a:prstGeom prst="rect">
            <a:avLst/>
          </a:prstGeom>
        </p:spPr>
      </p:pic>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67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53D0A-0A28-FB0E-7CA7-E2F132203475}"/>
              </a:ext>
            </a:extLst>
          </p:cNvPr>
          <p:cNvSpPr>
            <a:spLocks noGrp="1"/>
          </p:cNvSpPr>
          <p:nvPr>
            <p:ph type="title"/>
          </p:nvPr>
        </p:nvSpPr>
        <p:spPr>
          <a:xfrm>
            <a:off x="466722" y="586855"/>
            <a:ext cx="3201366" cy="3387497"/>
          </a:xfrm>
        </p:spPr>
        <p:txBody>
          <a:bodyPr anchor="b">
            <a:normAutofit/>
          </a:bodyPr>
          <a:lstStyle/>
          <a:p>
            <a:pPr algn="r"/>
            <a:r>
              <a:rPr lang="en-US" sz="2800">
                <a:solidFill>
                  <a:srgbClr val="FFFFFF"/>
                </a:solidFill>
              </a:rPr>
              <a:t>Michael Ruiz (Secretary/Hardware &amp; Software Engineer)</a:t>
            </a:r>
          </a:p>
        </p:txBody>
      </p:sp>
      <p:sp>
        <p:nvSpPr>
          <p:cNvPr id="3" name="Content Placeholder 2">
            <a:extLst>
              <a:ext uri="{FF2B5EF4-FFF2-40B4-BE49-F238E27FC236}">
                <a16:creationId xmlns:a16="http://schemas.microsoft.com/office/drawing/2014/main" id="{80F28632-F258-3BB9-BF5F-921032392C65}"/>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As the secretary, my responsibility is effectively the same as the Program Manager, these include, sending documents to all members regarding assignments, setting time for meetings, updating required tasks to all team members.</a:t>
            </a:r>
            <a:endParaRPr lang="en-US" sz="2000">
              <a:cs typeface="Calibri"/>
            </a:endParaRPr>
          </a:p>
          <a:p>
            <a:r>
              <a:rPr lang="en-US" sz="2000"/>
              <a:t>My responsibility as the hardware engineer, is reading and using datasheets to construct typical application circuits that will be used for the design, finding optimal components to be used. </a:t>
            </a:r>
            <a:endParaRPr lang="en-US" sz="2000">
              <a:cs typeface="Calibri"/>
            </a:endParaRPr>
          </a:p>
          <a:p>
            <a:r>
              <a:rPr lang="en-US" sz="2000">
                <a:cs typeface="Calibri"/>
              </a:rPr>
              <a:t>My other responsibility as the software engineer, includes planning and overseeing deployment of software and ensuring that the program works free of issues.</a:t>
            </a:r>
            <a:endParaRPr lang="en-US" sz="2000"/>
          </a:p>
        </p:txBody>
      </p:sp>
    </p:spTree>
    <p:extLst>
      <p:ext uri="{BB962C8B-B14F-4D97-AF65-F5344CB8AC3E}">
        <p14:creationId xmlns:p14="http://schemas.microsoft.com/office/powerpoint/2010/main" val="21502297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Husham Sattar (Software Engineer)</vt:lpstr>
      <vt:lpstr>Husham Sattar (Software Engineer)</vt:lpstr>
      <vt:lpstr>Cameron De La Fuente (Software Engineer)</vt:lpstr>
      <vt:lpstr>Cameron De La Fuente (Software Engineer)</vt:lpstr>
      <vt:lpstr>Henry Vo (Financial Officer/Hardware Engineer)</vt:lpstr>
      <vt:lpstr>Henry Vo (Financial Officer/Hardware Engineer)</vt:lpstr>
      <vt:lpstr>Brent Parker (Program Manager/Hardware Engineer)</vt:lpstr>
      <vt:lpstr>PowerPoint Presentation</vt:lpstr>
      <vt:lpstr>Michael Ruiz (Secretary/Hardware &amp; Software Engineer)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114</cp:revision>
  <dcterms:created xsi:type="dcterms:W3CDTF">2023-09-01T03:09:07Z</dcterms:created>
  <dcterms:modified xsi:type="dcterms:W3CDTF">2023-09-01T04:45:02Z</dcterms:modified>
</cp:coreProperties>
</file>