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00000000000000000" pitchFamily="2" charset="77"/>
      <p:regular r:id="rId31"/>
      <p:bold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E4804E-2B94-462B-B98F-E821491819FD}">
  <a:tblStyle styleId="{9BE4804E-2B94-462B-B98F-E821491819F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p:cViewPr varScale="1">
        <p:scale>
          <a:sx n="132" d="100"/>
          <a:sy n="132" d="100"/>
        </p:scale>
        <p:origin x="10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 name="Google Shape;8;p2"/>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37" name="Google Shape;37;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39"/>
        <p:cNvGrpSpPr/>
        <p:nvPr/>
      </p:nvGrpSpPr>
      <p:grpSpPr>
        <a:xfrm>
          <a:off x="0" y="0"/>
          <a:ext cx="0" cy="0"/>
          <a:chOff x="0" y="0"/>
          <a:chExt cx="0" cy="0"/>
        </a:xfrm>
      </p:grpSpPr>
      <p:sp>
        <p:nvSpPr>
          <p:cNvPr id="40" name="Google Shape;40;p14"/>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14"/>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9" name="Google Shape;49;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52" name="Google Shape;52;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53"/>
        <p:cNvGrpSpPr/>
        <p:nvPr/>
      </p:nvGrpSpPr>
      <p:grpSpPr>
        <a:xfrm>
          <a:off x="0" y="0"/>
          <a:ext cx="0" cy="0"/>
          <a:chOff x="0" y="0"/>
          <a:chExt cx="0" cy="0"/>
        </a:xfrm>
      </p:grpSpPr>
      <p:sp>
        <p:nvSpPr>
          <p:cNvPr id="54" name="Google Shape;54;p18"/>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18"/>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61" name="Google Shape;61;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66" name="Google Shape;66;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24"/>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72" name="Google Shape;72;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73" name="Google Shape;73;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sp>
        <p:nvSpPr>
          <p:cNvPr id="77" name="Google Shape;77;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78" name="Google Shape;78;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 name="Google Shape;1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0" name="Google Shape;20;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10"/>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1" name="Google Shape;31;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32" name="Google Shape;32;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cxnSp>
        <p:nvCxnSpPr>
          <p:cNvPr id="43" name="Google Shape;43;p15"/>
          <p:cNvCxnSpPr/>
          <p:nvPr/>
        </p:nvCxnSpPr>
        <p:spPr>
          <a:xfrm rot="10800000" flipH="1">
            <a:off x="-15600" y="4860825"/>
            <a:ext cx="9175200" cy="5400"/>
          </a:xfrm>
          <a:prstGeom prst="straightConnector1">
            <a:avLst/>
          </a:prstGeom>
          <a:noFill/>
          <a:ln w="9525" cap="flat" cmpd="sng">
            <a:solidFill>
              <a:srgbClr val="FCD8D6"/>
            </a:solidFill>
            <a:prstDash val="dot"/>
            <a:round/>
            <a:headEnd type="none" w="sm" len="sm"/>
            <a:tailEnd type="none" w="sm" len="sm"/>
          </a:ln>
        </p:spPr>
      </p:cxnSp>
      <p:sp>
        <p:nvSpPr>
          <p:cNvPr id="44" name="Google Shape;44;p15"/>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5"/>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FFFFFF"/>
                </a:solidFill>
                <a:latin typeface="Open Sans"/>
                <a:ea typeface="Open Sans"/>
                <a:cs typeface="Open Sans"/>
                <a:sym typeface="Open Sans"/>
              </a:rPr>
              <a:t>Armado de computadoras</a:t>
            </a:r>
            <a:endParaRPr sz="900" b="0" i="0" u="none" strike="noStrike" cap="none">
              <a:solidFill>
                <a:srgbClr val="FFFFFF"/>
              </a:solidFill>
              <a:latin typeface="Open Sans"/>
              <a:ea typeface="Open Sans"/>
              <a:cs typeface="Open Sans"/>
              <a:sym typeface="Open Sans"/>
            </a:endParaRPr>
          </a:p>
        </p:txBody>
      </p:sp>
      <p:pic>
        <p:nvPicPr>
          <p:cNvPr id="46" name="Google Shape;46;p15"/>
          <p:cNvPicPr preferRelativeResize="0"/>
          <p:nvPr/>
        </p:nvPicPr>
        <p:blipFill rotWithShape="1">
          <a:blip r:embed="rId15">
            <a:alphaModFix/>
          </a:blip>
          <a:src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s" sz="4900" b="1" i="0" u="none" strike="noStrike" cap="none">
                <a:solidFill>
                  <a:schemeClr val="lt1"/>
                </a:solidFill>
                <a:latin typeface="Rajdhani"/>
                <a:ea typeface="Rajdhani"/>
                <a:cs typeface="Rajdhani"/>
                <a:sym typeface="Rajdhani"/>
              </a:rPr>
              <a:t>Armado de  computadoras</a:t>
            </a:r>
            <a:endParaRPr sz="4900" b="1" i="0" u="none" strike="noStrike" cap="none">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Clr>
                <a:schemeClr val="dk1"/>
              </a:buClr>
              <a:buSzPts val="1100"/>
              <a:buFont typeface="Arial"/>
              <a:buNone/>
            </a:pPr>
            <a:endParaRPr sz="5000" b="1" i="0" u="none" strike="noStrike" cap="none">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Clr>
                <a:srgbClr val="000000"/>
              </a:buClr>
              <a:buSzPts val="4600"/>
              <a:buFont typeface="Arial"/>
              <a:buNone/>
            </a:pPr>
            <a:endParaRPr sz="4600" b="1" i="0" u="none" strike="noStrike" cap="non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0780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 Intel</a:t>
            </a:r>
            <a:endParaRPr sz="3000" b="1" i="0" u="none" strike="noStrike" cap="none">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56" name="Google Shape;156;p38"/>
          <p:cNvGraphicFramePr/>
          <p:nvPr>
            <p:extLst>
              <p:ext uri="{D42A27DB-BD31-4B8C-83A1-F6EECF244321}">
                <p14:modId xmlns:p14="http://schemas.microsoft.com/office/powerpoint/2010/main" val="3147039594"/>
              </p:ext>
            </p:extLst>
          </p:nvPr>
        </p:nvGraphicFramePr>
        <p:xfrm>
          <a:off x="952500" y="1809750"/>
          <a:ext cx="7239000" cy="1584840"/>
        </p:xfrm>
        <a:graphic>
          <a:graphicData uri="http://schemas.openxmlformats.org/drawingml/2006/table">
            <a:tbl>
              <a:tblPr>
                <a:noFill/>
                <a:tableStyleId>{9BE4804E-2B94-462B-B98F-E821491819FD}</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sz="1400" b="1" u="none" strike="noStrike" cap="none" dirty="0">
                          <a:latin typeface="Open Sans"/>
                          <a:ea typeface="Open Sans"/>
                          <a:cs typeface="Open Sans"/>
                          <a:sym typeface="Open Sans"/>
                        </a:rPr>
                        <a:t>CORE I3 7100</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s-US" sz="1200" b="1" u="none" strike="noStrike" cap="none" dirty="0">
                          <a:solidFill>
                            <a:schemeClr val="dk1"/>
                          </a:solidFill>
                          <a:highlight>
                            <a:srgbClr val="F5F5F5"/>
                          </a:highlight>
                          <a:latin typeface="Roboto"/>
                          <a:ea typeface="Roboto"/>
                          <a:cs typeface="Roboto"/>
                          <a:sym typeface="Roboto"/>
                        </a:rPr>
                        <a:t>H310M-E </a:t>
                      </a:r>
                      <a:endParaRPr lang="es-US" sz="1400" b="1" u="none" strike="noStrike" cap="none"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sz="1400" b="1" u="none" strike="noStrike" cap="none" dirty="0">
                          <a:latin typeface="Open Sans"/>
                          <a:ea typeface="Open Sans"/>
                          <a:cs typeface="Open Sans"/>
                          <a:sym typeface="Open Sans"/>
                        </a:rPr>
                        <a:t>8GB 1X8GB HYPERX HX424C15FB3/8</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US" sz="1400" b="1" u="none" strike="noStrike" cap="none" dirty="0">
                          <a:latin typeface="Open Sans"/>
                          <a:ea typeface="Open Sans"/>
                          <a:cs typeface="Open Sans"/>
                          <a:sym typeface="Open Sans"/>
                        </a:rPr>
                        <a:t>SEAGATE BARRACUDA ST1000DM010 1TB</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 AMD</a:t>
            </a:r>
            <a:endParaRPr sz="3000" b="1" i="0" u="none" strike="noStrike" cap="none">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64" name="Google Shape;164;p39"/>
          <p:cNvGraphicFramePr/>
          <p:nvPr>
            <p:extLst>
              <p:ext uri="{D42A27DB-BD31-4B8C-83A1-F6EECF244321}">
                <p14:modId xmlns:p14="http://schemas.microsoft.com/office/powerpoint/2010/main" val="3851636784"/>
              </p:ext>
            </p:extLst>
          </p:nvPr>
        </p:nvGraphicFramePr>
        <p:xfrm>
          <a:off x="952500" y="1809750"/>
          <a:ext cx="7239000" cy="2011560"/>
        </p:xfrm>
        <a:graphic>
          <a:graphicData uri="http://schemas.openxmlformats.org/drawingml/2006/table">
            <a:tbl>
              <a:tblPr>
                <a:noFill/>
                <a:tableStyleId>{9BE4804E-2B94-462B-B98F-E821491819FD}</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sz="1400" b="1" u="none" strike="noStrike" cap="none" dirty="0">
                          <a:latin typeface="Open Sans"/>
                          <a:ea typeface="Open Sans"/>
                          <a:cs typeface="Open Sans"/>
                          <a:sym typeface="Open Sans"/>
                        </a:rPr>
                        <a:t>RYZEN 3 2200G</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GIGABYTE A320M-S2H</a:t>
                      </a:r>
                      <a:endParaRPr lang="es-US" sz="1400" b="1" u="none" strike="noStrike" cap="none"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HYPERX FURY 8GB (1X8GB) 3200MHZ DDR4 MEMORIA RAM</a:t>
                      </a:r>
                      <a:endParaRPr lang="es-US"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400"/>
                        <a:buFont typeface="Arial"/>
                        <a:buNone/>
                      </a:pPr>
                      <a:r>
                        <a:rPr lang="es-US" b="1" dirty="0">
                          <a:solidFill>
                            <a:schemeClr val="dk1"/>
                          </a:solidFill>
                          <a:latin typeface="Open Sans"/>
                          <a:ea typeface="Open Sans"/>
                          <a:cs typeface="Open Sans"/>
                          <a:sym typeface="Open Sans"/>
                        </a:rPr>
                        <a:t>DISCO DURO SATA PARA PC 1TB TERA SEAGATE BARRACUDA INTERNO</a:t>
                      </a:r>
                      <a:endParaRPr lang="es-US" sz="1400" b="1" u="none" strike="noStrike" cap="none"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a:t>
            </a:r>
            <a:endParaRPr sz="3000" b="1" i="0" u="none" strike="noStrike" cap="none">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72" name="Google Shape;172;p40"/>
          <p:cNvGraphicFramePr/>
          <p:nvPr>
            <p:extLst>
              <p:ext uri="{D42A27DB-BD31-4B8C-83A1-F6EECF244321}">
                <p14:modId xmlns:p14="http://schemas.microsoft.com/office/powerpoint/2010/main" val="2492454196"/>
              </p:ext>
            </p:extLst>
          </p:nvPr>
        </p:nvGraphicFramePr>
        <p:xfrm>
          <a:off x="952500" y="2114550"/>
          <a:ext cx="7239000" cy="1798200"/>
        </p:xfrm>
        <a:graphic>
          <a:graphicData uri="http://schemas.openxmlformats.org/drawingml/2006/table">
            <a:tbl>
              <a:tblPr>
                <a:noFill/>
                <a:tableStyleId>{9BE4804E-2B94-462B-B98F-E821491819FD}</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RYZEN 3 3200G</a:t>
                      </a:r>
                      <a:endParaRPr lang="es-US"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ASUS PRIME A320M K</a:t>
                      </a:r>
                      <a:endParaRPr lang="es-US" sz="1400" b="1" u="none" strike="noStrike" cap="none"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MEMORIA RAM XLR8 GAMER COLOR NEGRO/ROJO 8GB 1X8GB PNY MD8GD43200XR</a:t>
                      </a:r>
                      <a:endParaRPr lang="es-US"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SOLIDO SATA (SSD) 250GB W.DIGITAL BLUE</a:t>
                      </a:r>
                      <a:endParaRPr lang="es-US" sz="1400" b="1" u="none" strike="noStrike" cap="none"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a:t>
            </a:r>
            <a:endParaRPr sz="3000" b="1" i="0" u="none" strike="noStrike" cap="none">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b="0" i="0" u="none" strike="noStrike" cap="none">
              <a:solidFill>
                <a:srgbClr val="434343"/>
              </a:solidFill>
              <a:latin typeface="Open Sans"/>
              <a:ea typeface="Open Sans"/>
              <a:cs typeface="Open Sans"/>
              <a:sym typeface="Open Sans"/>
            </a:endParaRPr>
          </a:p>
        </p:txBody>
      </p:sp>
      <p:pic>
        <p:nvPicPr>
          <p:cNvPr id="180" name="Google Shape;180;p41"/>
          <p:cNvPicPr preferRelativeResize="0"/>
          <p:nvPr/>
        </p:nvPicPr>
        <p:blipFill rotWithShape="1">
          <a:blip r:embed="rId3">
            <a:alphaModFix/>
          </a:blip>
          <a:src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 Intel</a:t>
            </a:r>
            <a:endParaRPr sz="3000" b="1" i="0" u="none" strike="noStrike" cap="none">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88" name="Google Shape;188;p42"/>
          <p:cNvGraphicFramePr/>
          <p:nvPr>
            <p:extLst>
              <p:ext uri="{D42A27DB-BD31-4B8C-83A1-F6EECF244321}">
                <p14:modId xmlns:p14="http://schemas.microsoft.com/office/powerpoint/2010/main" val="1175720560"/>
              </p:ext>
            </p:extLst>
          </p:nvPr>
        </p:nvGraphicFramePr>
        <p:xfrm>
          <a:off x="952500" y="1809750"/>
          <a:ext cx="7239000" cy="2313725"/>
        </p:xfrm>
        <a:graphic>
          <a:graphicData uri="http://schemas.openxmlformats.org/drawingml/2006/table">
            <a:tbl>
              <a:tblPr>
                <a:noFill/>
                <a:tableStyleId>{9BE4804E-2B94-462B-B98F-E821491819FD}</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sz="1200" b="1" dirty="0">
                          <a:solidFill>
                            <a:schemeClr val="dk1"/>
                          </a:solidFill>
                          <a:highlight>
                            <a:srgbClr val="F5F5F5"/>
                          </a:highlight>
                          <a:latin typeface="Roboto"/>
                          <a:ea typeface="Roboto"/>
                          <a:cs typeface="Roboto"/>
                          <a:sym typeface="Roboto"/>
                        </a:rPr>
                        <a:t>INTEL CORE I5 9400</a:t>
                      </a:r>
                      <a:endParaRPr lang="es-US"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BOARD GIGABYTE H310</a:t>
                      </a:r>
                      <a:endParaRPr lang="es-US" sz="1400" b="1" u="none" strike="noStrike" cap="none"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MEMORIA RAM TRIDENT Z RGB GAMER 16GB 2X8GB G.SKILL F4-3200C16D-16GTZR</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SOLIDO SATA (SSD) 1TB WESTERN DIGITAL GREEN</a:t>
                      </a:r>
                      <a:endParaRPr lang="es-US" sz="1400" b="1" u="none" strike="noStrike" cap="none"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sz="1400" b="1" u="none" strike="noStrike" cap="none" dirty="0">
                          <a:latin typeface="Open Sans"/>
                          <a:ea typeface="Open Sans"/>
                          <a:cs typeface="Open Sans"/>
                          <a:sym typeface="Open Sans"/>
                        </a:rPr>
                        <a:t>GEFORCE GT 1030 2GD4 LP OC</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 AMD</a:t>
            </a:r>
            <a:endParaRPr sz="3000" b="1" i="0" u="none" strike="noStrike" cap="none">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96" name="Google Shape;196;p43"/>
          <p:cNvGraphicFramePr/>
          <p:nvPr>
            <p:extLst>
              <p:ext uri="{D42A27DB-BD31-4B8C-83A1-F6EECF244321}">
                <p14:modId xmlns:p14="http://schemas.microsoft.com/office/powerpoint/2010/main" val="2198989746"/>
              </p:ext>
            </p:extLst>
          </p:nvPr>
        </p:nvGraphicFramePr>
        <p:xfrm>
          <a:off x="952500" y="1809750"/>
          <a:ext cx="7239000" cy="1981050"/>
        </p:xfrm>
        <a:graphic>
          <a:graphicData uri="http://schemas.openxmlformats.org/drawingml/2006/table">
            <a:tbl>
              <a:tblPr>
                <a:noFill/>
                <a:tableStyleId>{9BE4804E-2B94-462B-B98F-E821491819FD}</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s-US" b="1" dirty="0">
                          <a:latin typeface="Open Sans"/>
                          <a:ea typeface="Open Sans"/>
                          <a:cs typeface="Open Sans"/>
                          <a:sym typeface="Open Sans"/>
                        </a:rPr>
                        <a:t>RYZEN 5 3400G</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US" sz="1400" b="1" u="none" strike="noStrike" cap="none" dirty="0">
                          <a:latin typeface="Open Sans"/>
                          <a:ea typeface="Open Sans"/>
                          <a:cs typeface="Open Sans"/>
                          <a:sym typeface="Open Sans"/>
                        </a:rPr>
                        <a:t>A320M ASROCK</a:t>
                      </a: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DDR4 16G (3200) PNY XRL8</a:t>
                      </a:r>
                      <a:endParaRPr lang="es-US"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SOLIDO SATA (SSD) 1TB GIGABYTE</a:t>
                      </a:r>
                      <a:endParaRPr lang="es-US" sz="1400" b="1" u="none" strike="noStrike" cap="none"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TARJETA DE VIDEO NVIDIA ASUS 1030 2GB</a:t>
                      </a:r>
                      <a:endParaRPr lang="es-US"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a:t>
            </a:r>
            <a:endParaRPr sz="3000" b="1" i="0" u="none" strike="noStrike" cap="none">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04" name="Google Shape;204;p44"/>
          <p:cNvGraphicFramePr/>
          <p:nvPr>
            <p:extLst>
              <p:ext uri="{D42A27DB-BD31-4B8C-83A1-F6EECF244321}">
                <p14:modId xmlns:p14="http://schemas.microsoft.com/office/powerpoint/2010/main" val="2416234178"/>
              </p:ext>
            </p:extLst>
          </p:nvPr>
        </p:nvGraphicFramePr>
        <p:xfrm>
          <a:off x="952500" y="2114550"/>
          <a:ext cx="7239000" cy="2194410"/>
        </p:xfrm>
        <a:graphic>
          <a:graphicData uri="http://schemas.openxmlformats.org/drawingml/2006/table">
            <a:tbl>
              <a:tblPr>
                <a:noFill/>
                <a:tableStyleId>{9BE4804E-2B94-462B-B98F-E821491819FD}</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b="1"/>
                        <a:t>AMD RYZEN 5 3600 SEXTA CORE</a:t>
                      </a:r>
                      <a:endParaRPr sz="1400" b="1" u="none" strike="noStrike" cap="none"/>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b="1"/>
                        <a:t>Asrock B450m Pro4</a:t>
                      </a:r>
                      <a:endParaRPr sz="1400" b="1" u="none" strike="noStrike" cap="none"/>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b="1"/>
                        <a:t>MEMORIA RAM PNY 8GB DDR4 3200MHz</a:t>
                      </a:r>
                      <a:endParaRPr sz="1400" b="1" u="none" strike="noStrike" cap="none"/>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b="1"/>
                        <a:t>SOLIDO SATA (SSD) 1TB CRUCIAL BX500</a:t>
                      </a:r>
                      <a:endParaRPr sz="1400" b="1" u="none" strike="noStrike" cap="none"/>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dirty="0">
                          <a:latin typeface="Open Sans"/>
                          <a:ea typeface="Open Sans"/>
                          <a:cs typeface="Open Sans"/>
                          <a:sym typeface="Open Sans"/>
                        </a:rPr>
                        <a:t>GPU</a:t>
                      </a:r>
                      <a:endParaRPr sz="1400" u="none" strike="noStrike" cap="none"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b="1" dirty="0"/>
                        <a:t>Tarjeta de video AMD ASRock Phantom Gaming Radeon RX 500 Series RX 550 PHANTOM G R RX550 2G 2GB</a:t>
                      </a:r>
                      <a:endParaRPr sz="1400" b="1" u="none" strike="noStrike" cap="none"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a:t>
            </a:r>
            <a:endParaRPr sz="3000" b="1" i="0" u="none" strike="noStrike" cap="none">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b="0" i="0" u="none" strike="noStrike" cap="none">
              <a:solidFill>
                <a:srgbClr val="434343"/>
              </a:solidFill>
              <a:latin typeface="Open Sans"/>
              <a:ea typeface="Open Sans"/>
              <a:cs typeface="Open Sans"/>
              <a:sym typeface="Open Sans"/>
            </a:endParaRPr>
          </a:p>
        </p:txBody>
      </p:sp>
      <p:pic>
        <p:nvPicPr>
          <p:cNvPr id="212" name="Google Shape;212;p45"/>
          <p:cNvPicPr preferRelativeResize="0"/>
          <p:nvPr/>
        </p:nvPicPr>
        <p:blipFill rotWithShape="1">
          <a:blip r:embed="rId3">
            <a:alphaModFix/>
          </a:blip>
          <a:src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 - Intel</a:t>
            </a:r>
            <a:endParaRPr sz="3000" b="1" i="0" u="none" strike="noStrike" cap="none">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20" name="Google Shape;220;p46"/>
          <p:cNvGraphicFramePr/>
          <p:nvPr>
            <p:extLst>
              <p:ext uri="{D42A27DB-BD31-4B8C-83A1-F6EECF244321}">
                <p14:modId xmlns:p14="http://schemas.microsoft.com/office/powerpoint/2010/main" val="3078657699"/>
              </p:ext>
            </p:extLst>
          </p:nvPr>
        </p:nvGraphicFramePr>
        <p:xfrm>
          <a:off x="952500" y="1809750"/>
          <a:ext cx="7239000" cy="2407770"/>
        </p:xfrm>
        <a:graphic>
          <a:graphicData uri="http://schemas.openxmlformats.org/drawingml/2006/table">
            <a:tbl>
              <a:tblPr>
                <a:noFill/>
                <a:tableStyleId>{9BE4804E-2B94-462B-B98F-E821491819FD}</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sz="1400" b="1" u="none" strike="noStrike" cap="none" dirty="0">
                          <a:latin typeface="Open Sans"/>
                          <a:ea typeface="Open Sans"/>
                          <a:cs typeface="Open Sans"/>
                          <a:sym typeface="Open Sans"/>
                        </a:rPr>
                        <a:t>CORE I7-10700</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BOARD H410M</a:t>
                      </a:r>
                      <a:endParaRPr lang="es-US" sz="1400" b="1" u="none" strike="noStrike" cap="none"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MEMORIA RAM DDR4 16GB HYPER FURY X 3200MHZ SINGLE PACK PC X2</a:t>
                      </a:r>
                      <a:endParaRPr lang="es-US"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latin typeface="Open Sans"/>
                          <a:ea typeface="Open Sans"/>
                          <a:cs typeface="Open Sans"/>
                          <a:sym typeface="Open Sans"/>
                        </a:rPr>
                        <a:t>SOLIDO (M2) NVME 1TB GIGABYTE (2500X2100)</a:t>
                      </a:r>
                      <a:endParaRPr lang="es-US" sz="1400" b="1" u="none" strike="noStrike" cap="none" dirty="0">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lang="es-US" sz="1400" b="1" u="none" strike="noStrike" cap="none"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400"/>
                        <a:buFont typeface="Arial"/>
                        <a:buNone/>
                      </a:pPr>
                      <a:r>
                        <a:rPr lang="es-US" b="1" dirty="0">
                          <a:solidFill>
                            <a:schemeClr val="dk1"/>
                          </a:solidFill>
                          <a:latin typeface="Open Sans"/>
                          <a:ea typeface="Open Sans"/>
                          <a:cs typeface="Open Sans"/>
                          <a:sym typeface="Open Sans"/>
                        </a:rPr>
                        <a:t>ASUS GEFORCE RTX 2060</a:t>
                      </a:r>
                      <a:endParaRPr lang="es-US"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 - AMD</a:t>
            </a:r>
            <a:endParaRPr sz="3000" b="1" i="0" u="none" strike="noStrike" cap="none">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28" name="Google Shape;228;p47"/>
          <p:cNvGraphicFramePr/>
          <p:nvPr>
            <p:extLst>
              <p:ext uri="{D42A27DB-BD31-4B8C-83A1-F6EECF244321}">
                <p14:modId xmlns:p14="http://schemas.microsoft.com/office/powerpoint/2010/main" val="1258813221"/>
              </p:ext>
            </p:extLst>
          </p:nvPr>
        </p:nvGraphicFramePr>
        <p:xfrm>
          <a:off x="952500" y="1809750"/>
          <a:ext cx="7239000" cy="1981050"/>
        </p:xfrm>
        <a:graphic>
          <a:graphicData uri="http://schemas.openxmlformats.org/drawingml/2006/table">
            <a:tbl>
              <a:tblPr>
                <a:noFill/>
                <a:tableStyleId>{9BE4804E-2B94-462B-B98F-E821491819FD}</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sz="1400" b="1" u="none" strike="noStrike" cap="none" dirty="0">
                          <a:latin typeface="Open Sans"/>
                          <a:ea typeface="Open Sans"/>
                          <a:cs typeface="Open Sans"/>
                          <a:sym typeface="Open Sans"/>
                        </a:rPr>
                        <a:t>AMD RYZEN 7 3800XT</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t>BOARD AMD A520M</a:t>
                      </a:r>
                      <a:endParaRPr lang="es-US" sz="1400" b="1" u="none" strike="noStrike" cap="none"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t>RAM DDR4 16GB BLINDADA 3000MHZ 2X16GB</a:t>
                      </a:r>
                      <a:endParaRPr lang="es-US" sz="1400" b="1" u="none" strike="noStrike" cap="none"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t>SOLIDO (M2) NVME 1TB XPG S40G RGB(3500X3000)</a:t>
                      </a:r>
                      <a:endParaRPr lang="es-US" sz="1400" b="1" u="none" strike="noStrike" cap="none"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b="1" dirty="0"/>
                        <a:t>GEFORCE RTX 2080 TI</a:t>
                      </a:r>
                      <a:endParaRPr lang="es-US" sz="1400" b="1" u="none" strike="noStrike" cap="none"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 action="ppaction://hlinkshowjump?jump=nextslide"/>
              </a:rPr>
              <a:t>Consigna</a:t>
            </a:r>
            <a:endParaRPr sz="2000" b="1" i="0" u="none" strike="noStrike" cap="none">
              <a:solidFill>
                <a:srgbClr val="434343"/>
              </a:solidFill>
              <a:latin typeface="Open Sans"/>
              <a:ea typeface="Open Sans"/>
              <a:cs typeface="Open Sans"/>
              <a:sym typeface="Open Sans"/>
            </a:endParaRPr>
          </a:p>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rId3" action="ppaction://hlinksldjump"/>
              </a:rPr>
              <a:t>Detalles</a:t>
            </a:r>
            <a:endParaRPr sz="2000" b="1" i="0" u="none" strike="noStrike" cap="none">
              <a:solidFill>
                <a:srgbClr val="434343"/>
              </a:solidFill>
              <a:latin typeface="Open Sans"/>
              <a:ea typeface="Open Sans"/>
              <a:cs typeface="Open Sans"/>
              <a:sym typeface="Open Sans"/>
            </a:endParaRPr>
          </a:p>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rId4" action="ppaction://hlinksldjump"/>
              </a:rPr>
              <a:t>Especificaciones de equipos</a:t>
            </a:r>
            <a:endParaRPr sz="2000" b="1" i="0" u="none" strike="noStrike" cap="none">
              <a:solidFill>
                <a:srgbClr val="434343"/>
              </a:solidFill>
              <a:latin typeface="Open Sans"/>
              <a:ea typeface="Open Sans"/>
              <a:cs typeface="Open Sans"/>
              <a:sym typeface="Open Sans"/>
            </a:endParaRPr>
          </a:p>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rId5" action="ppaction://hlinksldjump"/>
              </a:rPr>
              <a:t>Entrega</a:t>
            </a:r>
            <a:endParaRPr sz="2000" b="1" i="0" u="none" strike="noStrike" cap="none">
              <a:solidFill>
                <a:srgbClr val="434343"/>
              </a:solidFill>
              <a:latin typeface="Open Sans"/>
              <a:ea typeface="Open Sans"/>
              <a:cs typeface="Open Sans"/>
              <a:sym typeface="Open Sans"/>
            </a:endParaRPr>
          </a:p>
          <a:p>
            <a:pPr marL="457200" marR="0" lvl="0" indent="0" algn="l" rtl="0">
              <a:lnSpc>
                <a:spcPct val="130000"/>
              </a:lnSpc>
              <a:spcBef>
                <a:spcPts val="0"/>
              </a:spcBef>
              <a:spcAft>
                <a:spcPts val="0"/>
              </a:spcAft>
              <a:buClr>
                <a:srgbClr val="000000"/>
              </a:buClr>
              <a:buSzPts val="2000"/>
              <a:buFont typeface="Arial"/>
              <a:buNone/>
            </a:pPr>
            <a:endParaRPr sz="2000" b="1" i="0" u="none" strike="noStrike" cap="none">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100"/>
              <a:buFont typeface="Arial"/>
              <a:buNone/>
            </a:pPr>
            <a:r>
              <a:rPr lang="es" sz="3100" b="1" i="0" u="none" strike="noStrike" cap="none">
                <a:solidFill>
                  <a:srgbClr val="EC183F"/>
                </a:solidFill>
                <a:latin typeface="Rajdhani"/>
                <a:ea typeface="Rajdhani"/>
                <a:cs typeface="Rajdhani"/>
                <a:sym typeface="Rajdhani"/>
              </a:rPr>
              <a:t>Índice</a:t>
            </a:r>
            <a:endParaRPr sz="2700" b="1" i="0" u="none" strike="noStrike" cap="none">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a:t>
            </a:r>
            <a:endParaRPr sz="3000" b="1" i="0" u="none" strike="noStrike" cap="none">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36" name="Google Shape;236;p48"/>
          <p:cNvGraphicFramePr/>
          <p:nvPr>
            <p:extLst>
              <p:ext uri="{D42A27DB-BD31-4B8C-83A1-F6EECF244321}">
                <p14:modId xmlns:p14="http://schemas.microsoft.com/office/powerpoint/2010/main" val="1411798764"/>
              </p:ext>
            </p:extLst>
          </p:nvPr>
        </p:nvGraphicFramePr>
        <p:xfrm>
          <a:off x="952500" y="2114550"/>
          <a:ext cx="7239000" cy="2011530"/>
        </p:xfrm>
        <a:graphic>
          <a:graphicData uri="http://schemas.openxmlformats.org/drawingml/2006/table">
            <a:tbl>
              <a:tblPr>
                <a:noFill/>
                <a:tableStyleId>{9BE4804E-2B94-462B-B98F-E821491819FD}</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US" sz="1600" b="1" dirty="0">
                          <a:latin typeface="Open Sans"/>
                          <a:ea typeface="Open Sans"/>
                          <a:cs typeface="Open Sans"/>
                          <a:sym typeface="Open Sans"/>
                        </a:rPr>
                        <a:t>RYZEN 9 5900X</a:t>
                      </a:r>
                      <a:endParaRPr lang="es-US" sz="16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b="1" dirty="0">
                          <a:latin typeface="Open Sans"/>
                          <a:ea typeface="Open Sans"/>
                          <a:cs typeface="Open Sans"/>
                          <a:sym typeface="Open Sans"/>
                        </a:rPr>
                        <a:t>BOARD AMD B550</a:t>
                      </a:r>
                      <a:endParaRPr sz="1400" b="1" u="none" strike="noStrike" cap="none"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b="1" dirty="0">
                          <a:latin typeface="Open Sans"/>
                          <a:ea typeface="Open Sans"/>
                          <a:cs typeface="Open Sans"/>
                          <a:sym typeface="Open Sans"/>
                        </a:rPr>
                        <a:t>RAM DDR4 2x16GB 3200MHZ </a:t>
                      </a:r>
                      <a:endParaRPr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b="1" dirty="0">
                          <a:latin typeface="Open Sans"/>
                          <a:ea typeface="Open Sans"/>
                          <a:cs typeface="Open Sans"/>
                          <a:sym typeface="Open Sans"/>
                        </a:rPr>
                        <a:t>SOLIDO (M2) NVMe 1TB AORUS RGB GEN4(5000x4400)</a:t>
                      </a:r>
                      <a:endParaRPr sz="1400" b="1" u="none" strike="noStrike" cap="none"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b="1" dirty="0">
                          <a:latin typeface="Open Sans"/>
                          <a:ea typeface="Open Sans"/>
                          <a:cs typeface="Open Sans"/>
                          <a:sym typeface="Open Sans"/>
                        </a:rPr>
                        <a:t>Msi Nvidia Geforce Rtx 3060 Ti</a:t>
                      </a:r>
                      <a:endParaRPr sz="1400" b="1" u="none" strike="noStrike" cap="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es" sz="1600" b="0" i="0" u="none" strike="noStrike" cap="none" dirty="0">
                <a:solidFill>
                  <a:srgbClr val="434343"/>
                </a:solidFill>
                <a:latin typeface="Open Sans"/>
                <a:ea typeface="Open Sans"/>
                <a:cs typeface="Open Sans"/>
                <a:sym typeface="Open Sans"/>
              </a:rPr>
              <a:t>Esta computadora debe ser armada a libre criterio del estudiante.</a:t>
            </a:r>
            <a:endParaRPr sz="1600" b="0" i="0" u="none" strike="noStrike" cap="none" dirty="0">
              <a:solidFill>
                <a:srgbClr val="434343"/>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sz="1600" b="0" i="0" u="none" strike="noStrike" cap="none"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Entrega</a:t>
            </a:r>
            <a:endParaRPr sz="3700" b="1" i="0" u="none" strike="noStrike" cap="none">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4</a:t>
            </a:r>
            <a:endParaRPr sz="6000" b="1" i="0" u="none" strike="noStrike" cap="none">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Entrega</a:t>
            </a:r>
            <a:endParaRPr sz="3000" b="1" i="0" u="none" strike="noStrike" cap="none">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b="0" i="0" u="none" strike="noStrike" cap="none">
              <a:solidFill>
                <a:srgbClr val="434343"/>
              </a:solidFill>
              <a:latin typeface="Open Sans"/>
              <a:ea typeface="Open Sans"/>
              <a:cs typeface="Open Sans"/>
              <a:sym typeface="Open Sans"/>
            </a:endParaRPr>
          </a:p>
        </p:txBody>
      </p:sp>
      <p:pic>
        <p:nvPicPr>
          <p:cNvPr id="251" name="Google Shape;251;p50"/>
          <p:cNvPicPr preferRelativeResize="0"/>
          <p:nvPr/>
        </p:nvPicPr>
        <p:blipFill rotWithShape="1">
          <a:blip r:embed="rId3">
            <a:alphaModFix/>
          </a:blip>
          <a:srcRect/>
          <a:stretch/>
        </p:blipFill>
        <p:spPr>
          <a:xfrm>
            <a:off x="4318875" y="1250925"/>
            <a:ext cx="3270427" cy="1839626"/>
          </a:xfrm>
          <a:prstGeom prst="rect">
            <a:avLst/>
          </a:prstGeom>
          <a:noFill/>
          <a:ln>
            <a:noFill/>
          </a:ln>
        </p:spPr>
      </p:pic>
      <p:pic>
        <p:nvPicPr>
          <p:cNvPr id="252" name="Google Shape;252;p50"/>
          <p:cNvPicPr preferRelativeResize="0"/>
          <p:nvPr/>
        </p:nvPicPr>
        <p:blipFill rotWithShape="1">
          <a:blip r:embed="rId4">
            <a:alphaModFix/>
          </a:blip>
          <a:srcRect/>
          <a:stretch/>
        </p:blipFill>
        <p:spPr>
          <a:xfrm>
            <a:off x="5677200" y="1418864"/>
            <a:ext cx="2902574" cy="1632698"/>
          </a:xfrm>
          <a:prstGeom prst="rect">
            <a:avLst/>
          </a:prstGeom>
          <a:noFill/>
          <a:ln>
            <a:noFill/>
          </a:ln>
        </p:spPr>
      </p:pic>
      <p:pic>
        <p:nvPicPr>
          <p:cNvPr id="253" name="Google Shape;253;p50"/>
          <p:cNvPicPr preferRelativeResize="0"/>
          <p:nvPr/>
        </p:nvPicPr>
        <p:blipFill rotWithShape="1">
          <a:blip r:embed="rId5">
            <a:alphaModFix/>
          </a:blip>
          <a:src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Consigna </a:t>
            </a:r>
            <a:endParaRPr sz="3700" b="1" i="0" u="none" strike="noStrike" cap="none">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1</a:t>
            </a:r>
            <a:endParaRPr sz="6000" b="1" i="0" u="none" strike="noStrike" cap="none">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Consigna</a:t>
            </a:r>
            <a:endParaRPr sz="3000" b="1" i="0" u="none" strike="noStrike" cap="none">
              <a:solidFill>
                <a:srgbClr val="EC183F"/>
              </a:solidFill>
              <a:latin typeface="Rajdhani"/>
              <a:ea typeface="Rajdhani"/>
              <a:cs typeface="Rajdhani"/>
              <a:sym typeface="Rajdhani"/>
            </a:endParaRPr>
          </a:p>
        </p:txBody>
      </p:sp>
      <p:pic>
        <p:nvPicPr>
          <p:cNvPr id="108" name="Google Shape;108;p32"/>
          <p:cNvPicPr preferRelativeResize="0"/>
          <p:nvPr/>
        </p:nvPicPr>
        <p:blipFill rotWithShape="1">
          <a:blip r:embed="rId3">
            <a:alphaModFix/>
          </a:blip>
          <a:srcRect/>
          <a:stretch/>
        </p:blipFill>
        <p:spPr>
          <a:xfrm>
            <a:off x="4165575" y="1798678"/>
            <a:ext cx="5183201" cy="2915548"/>
          </a:xfrm>
          <a:prstGeom prst="rect">
            <a:avLst/>
          </a:prstGeom>
          <a:noFill/>
          <a:ln>
            <a:noFill/>
          </a:ln>
        </p:spPr>
      </p:pic>
      <p:pic>
        <p:nvPicPr>
          <p:cNvPr id="109" name="Google Shape;109;p32"/>
          <p:cNvPicPr preferRelativeResize="0"/>
          <p:nvPr/>
        </p:nvPicPr>
        <p:blipFill rotWithShape="1">
          <a:blip r:embed="rId4">
            <a:alphaModFix/>
          </a:blip>
          <a:srcRect/>
          <a:stretch/>
        </p:blipFill>
        <p:spPr>
          <a:xfrm>
            <a:off x="4881449" y="1290212"/>
            <a:ext cx="1951852" cy="1097899"/>
          </a:xfrm>
          <a:prstGeom prst="rect">
            <a:avLst/>
          </a:prstGeom>
          <a:noFill/>
          <a:ln>
            <a:noFill/>
          </a:ln>
        </p:spPr>
      </p:pic>
      <p:pic>
        <p:nvPicPr>
          <p:cNvPr id="110" name="Google Shape;110;p32"/>
          <p:cNvPicPr preferRelativeResize="0"/>
          <p:nvPr/>
        </p:nvPicPr>
        <p:blipFill rotWithShape="1">
          <a:blip r:embed="rId5">
            <a:alphaModFix/>
          </a:blip>
          <a:src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Detalles</a:t>
            </a:r>
            <a:endParaRPr sz="3700" b="1" i="0" u="none" strike="noStrike" cap="none">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2</a:t>
            </a:r>
            <a:endParaRPr sz="6000" b="1" i="0" u="none" strike="noStrike" cap="none">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Detalles de armado</a:t>
            </a:r>
            <a:endParaRPr sz="3000" b="1" i="0" u="none" strike="noStrike" cap="none">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Para el armado vamos a tener un cuadro de especificaciones donde tendremos separado.</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Procesador</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Placa madre</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Memoria primaria</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Memoria secundaria</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GPU (si es que fuera necesario)</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b="1" i="0" u="none" strike="noStrike" cap="none">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Deberemos armar </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computadoras por gama, donde cada una de estas  serán o compatibles con </a:t>
            </a:r>
            <a:r>
              <a:rPr lang="es" sz="1600" b="1" i="0" u="none" strike="noStrike" cap="none">
                <a:solidFill>
                  <a:srgbClr val="434343"/>
                </a:solidFill>
                <a:latin typeface="Open Sans"/>
                <a:ea typeface="Open Sans"/>
                <a:cs typeface="Open Sans"/>
                <a:sym typeface="Open Sans"/>
              </a:rPr>
              <a:t>Intel</a:t>
            </a:r>
            <a:r>
              <a:rPr lang="es" sz="1600" b="0" i="0" u="none" strike="noStrike" cap="none">
                <a:solidFill>
                  <a:srgbClr val="434343"/>
                </a:solidFill>
                <a:latin typeface="Open Sans"/>
                <a:ea typeface="Open Sans"/>
                <a:cs typeface="Open Sans"/>
                <a:sym typeface="Open Sans"/>
              </a:rPr>
              <a:t> o </a:t>
            </a:r>
            <a:r>
              <a:rPr lang="es" sz="1600" b="1" i="0" u="none" strike="noStrike" cap="none">
                <a:solidFill>
                  <a:srgbClr val="434343"/>
                </a:solidFill>
                <a:latin typeface="Open Sans"/>
                <a:ea typeface="Open Sans"/>
                <a:cs typeface="Open Sans"/>
                <a:sym typeface="Open Sans"/>
              </a:rPr>
              <a:t>AMD</a:t>
            </a:r>
            <a:r>
              <a:rPr lang="es" sz="1600" b="0" i="0" u="none" strike="noStrike" cap="none">
                <a:solidFill>
                  <a:srgbClr val="434343"/>
                </a:solidFill>
                <a:latin typeface="Open Sans"/>
                <a:ea typeface="Open Sans"/>
                <a:cs typeface="Open Sans"/>
                <a:sym typeface="Open Sans"/>
              </a:rPr>
              <a:t>.</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s" sz="1600" b="1" i="0" u="none" strike="noStrike" cap="none">
                <a:solidFill>
                  <a:srgbClr val="434343"/>
                </a:solidFill>
                <a:latin typeface="Open Sans"/>
                <a:ea typeface="Open Sans"/>
                <a:cs typeface="Open Sans"/>
                <a:sym typeface="Open Sans"/>
              </a:rPr>
              <a:t>El tercer ordenador debe ser armado a libre criterio del estudiante.</a:t>
            </a:r>
            <a:endParaRPr sz="1600" b="1" i="0"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5" name="Google Shape;125;p34"/>
          <p:cNvPicPr preferRelativeResize="0"/>
          <p:nvPr/>
        </p:nvPicPr>
        <p:blipFill rotWithShape="1">
          <a:blip r:embed="rId3">
            <a:alphaModFix/>
          </a:blip>
          <a:srcRect/>
          <a:stretch/>
        </p:blipFill>
        <p:spPr>
          <a:xfrm>
            <a:off x="5615718" y="3197050"/>
            <a:ext cx="2899758" cy="1631100"/>
          </a:xfrm>
          <a:prstGeom prst="rect">
            <a:avLst/>
          </a:prstGeom>
          <a:noFill/>
          <a:ln>
            <a:noFill/>
          </a:ln>
        </p:spPr>
      </p:pic>
      <p:pic>
        <p:nvPicPr>
          <p:cNvPr id="126" name="Google Shape;126;p34"/>
          <p:cNvPicPr preferRelativeResize="0"/>
          <p:nvPr/>
        </p:nvPicPr>
        <p:blipFill rotWithShape="1">
          <a:blip r:embed="rId4">
            <a:alphaModFix/>
          </a:blip>
          <a:src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Open Sans"/>
              <a:ea typeface="Open Sans"/>
              <a:cs typeface="Open Sans"/>
              <a:sym typeface="Open Sans"/>
            </a:endParaRPr>
          </a:p>
          <a:p>
            <a:pPr marL="82296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Detalles</a:t>
            </a:r>
            <a:endParaRPr sz="3000" b="1" i="0" u="none" strike="noStrike" cap="none">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 sz="1700" b="1" i="0" u="none" strike="noStrike" cap="none">
                <a:solidFill>
                  <a:srgbClr val="434343"/>
                </a:solidFill>
                <a:latin typeface="Rajdhani"/>
                <a:ea typeface="Rajdhani"/>
                <a:cs typeface="Rajdhani"/>
                <a:sym typeface="Rajdhani"/>
              </a:rPr>
              <a:t>¿Por qué esta actividad?¿Sirve este ejercicio de armar computadoras?</a:t>
            </a:r>
            <a:endParaRPr sz="1700" b="1" i="0" u="none" strike="noStrike" cap="none">
              <a:solidFill>
                <a:srgbClr val="434343"/>
              </a:solidFill>
              <a:latin typeface="Rajdhani"/>
              <a:ea typeface="Rajdhani"/>
              <a:cs typeface="Rajdhani"/>
              <a:sym typeface="Rajdhani"/>
            </a:endParaRPr>
          </a:p>
          <a:p>
            <a:pPr marL="0" marR="0" lvl="0" indent="0" algn="l" rtl="0">
              <a:lnSpc>
                <a:spcPct val="115000"/>
              </a:lnSpc>
              <a:spcBef>
                <a:spcPts val="0"/>
              </a:spcBef>
              <a:spcAft>
                <a:spcPts val="0"/>
              </a:spcAft>
              <a:buClr>
                <a:schemeClr val="dk1"/>
              </a:buClr>
              <a:buSzPts val="1100"/>
              <a:buFont typeface="Arial"/>
              <a:buNone/>
            </a:pPr>
            <a:endParaRPr sz="1800" b="1" i="0" u="none" strike="noStrike" cap="none">
              <a:solidFill>
                <a:srgbClr val="434343"/>
              </a:solidFill>
              <a:latin typeface="Rajdhani"/>
              <a:ea typeface="Rajdhani"/>
              <a:cs typeface="Rajdhani"/>
              <a:sym typeface="Rajdhani"/>
            </a:endParaRPr>
          </a:p>
          <a:p>
            <a:pPr marL="0" marR="0" lvl="0" indent="0" algn="l" rtl="0">
              <a:lnSpc>
                <a:spcPct val="115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b="0" i="0" u="none" strike="noStrike" cap="none">
              <a:solidFill>
                <a:srgbClr val="434343"/>
              </a:solidFill>
              <a:latin typeface="Open Sans"/>
              <a:ea typeface="Open Sans"/>
              <a:cs typeface="Open Sans"/>
              <a:sym typeface="Open Sans"/>
            </a:endParaRPr>
          </a:p>
          <a:p>
            <a:pPr marL="0" marR="0" lvl="0" indent="0" algn="just" rtl="0">
              <a:lnSpc>
                <a:spcPct val="150000"/>
              </a:lnSpc>
              <a:spcBef>
                <a:spcPts val="0"/>
              </a:spcBef>
              <a:spcAft>
                <a:spcPts val="0"/>
              </a:spcAft>
              <a:buClr>
                <a:schemeClr val="dk1"/>
              </a:buClr>
              <a:buSzPts val="1100"/>
              <a:buFont typeface="Arial"/>
              <a:buNone/>
            </a:pPr>
            <a:endParaRPr sz="1600" b="0" i="0" u="none" strike="noStrike" cap="none">
              <a:solidFill>
                <a:srgbClr val="434343"/>
              </a:solidFill>
              <a:latin typeface="Open Sans"/>
              <a:ea typeface="Open Sans"/>
              <a:cs typeface="Open Sans"/>
              <a:sym typeface="Open Sans"/>
            </a:endParaRPr>
          </a:p>
          <a:p>
            <a:pPr marL="0" marR="0" lvl="0" indent="0" algn="just" rtl="0">
              <a:lnSpc>
                <a:spcPct val="150000"/>
              </a:lnSpc>
              <a:spcBef>
                <a:spcPts val="0"/>
              </a:spcBef>
              <a:spcAft>
                <a:spcPts val="0"/>
              </a:spcAft>
              <a:buClr>
                <a:schemeClr val="dk1"/>
              </a:buClr>
              <a:buSzPts val="1100"/>
              <a:buFont typeface="Arial"/>
              <a:buNone/>
            </a:pPr>
            <a:endParaRPr sz="1500" b="1" i="0" u="none" strike="noStrike" cap="none">
              <a:solidFill>
                <a:srgbClr val="434343"/>
              </a:solidFill>
              <a:latin typeface="Rajdhani"/>
              <a:ea typeface="Rajdhani"/>
              <a:cs typeface="Rajdhani"/>
              <a:sym typeface="Rajdhani"/>
            </a:endParaRPr>
          </a:p>
          <a:p>
            <a:pPr marL="0" marR="0" lvl="0" indent="0" algn="just" rtl="0">
              <a:lnSpc>
                <a:spcPct val="150000"/>
              </a:lnSpc>
              <a:spcBef>
                <a:spcPts val="0"/>
              </a:spcBef>
              <a:spcAft>
                <a:spcPts val="0"/>
              </a:spcAft>
              <a:buClr>
                <a:srgbClr val="000000"/>
              </a:buClr>
              <a:buSzPts val="1500"/>
              <a:buFont typeface="Arial"/>
              <a:buNone/>
            </a:pPr>
            <a:endParaRPr sz="1500" b="1" i="0" u="none" strike="noStrike" cap="none">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0"/>
              </a:spcBef>
              <a:spcAft>
                <a:spcPts val="0"/>
              </a:spcAft>
              <a:buClr>
                <a:schemeClr val="dk1"/>
              </a:buClr>
              <a:buSzPts val="1100"/>
              <a:buFont typeface="Arial"/>
              <a:buNone/>
            </a:pPr>
            <a:r>
              <a:rPr lang="es" sz="1600" b="0" i="0" u="none" strike="noStrike" cap="none">
                <a:solidFill>
                  <a:schemeClr val="lt1"/>
                </a:solidFill>
                <a:latin typeface="Open Sans"/>
                <a:ea typeface="Open Sans"/>
                <a:cs typeface="Open Sans"/>
                <a:sym typeface="Open Sans"/>
              </a:rPr>
              <a:t>Recordemos que para</a:t>
            </a:r>
            <a:endParaRPr sz="1600" b="0" i="0" u="none" strike="noStrike" cap="none">
              <a:solidFill>
                <a:schemeClr val="lt1"/>
              </a:solidFill>
              <a:latin typeface="Open Sans"/>
              <a:ea typeface="Open Sans"/>
              <a:cs typeface="Open Sans"/>
              <a:sym typeface="Open Sans"/>
            </a:endParaRPr>
          </a:p>
          <a:p>
            <a:pPr marL="0" marR="0" lvl="0" indent="0" algn="l" rtl="0">
              <a:lnSpc>
                <a:spcPct val="130000"/>
              </a:lnSpc>
              <a:spcBef>
                <a:spcPts val="0"/>
              </a:spcBef>
              <a:spcAft>
                <a:spcPts val="0"/>
              </a:spcAft>
              <a:buClr>
                <a:schemeClr val="dk1"/>
              </a:buClr>
              <a:buSzPts val="1100"/>
              <a:buFont typeface="Arial"/>
              <a:buNone/>
            </a:pPr>
            <a:r>
              <a:rPr lang="es" sz="1600" b="0" i="0" u="none" strike="noStrike" cap="none">
                <a:solidFill>
                  <a:schemeClr val="lt1"/>
                </a:solidFill>
                <a:latin typeface="Open Sans"/>
                <a:ea typeface="Open Sans"/>
                <a:cs typeface="Open Sans"/>
                <a:sym typeface="Open Sans"/>
              </a:rPr>
              <a:t>los diferentes componentes existen ciertas características como los </a:t>
            </a:r>
            <a:r>
              <a:rPr lang="es" sz="1600" b="1" i="0" u="none" strike="noStrike" cap="none">
                <a:solidFill>
                  <a:schemeClr val="lt1"/>
                </a:solidFill>
                <a:latin typeface="Open Sans"/>
                <a:ea typeface="Open Sans"/>
                <a:cs typeface="Open Sans"/>
                <a:sym typeface="Open Sans"/>
              </a:rPr>
              <a:t>sockets, frecuencia y conectores</a:t>
            </a:r>
            <a:r>
              <a:rPr lang="es" sz="1600" b="0" i="0" u="none" strike="noStrike" cap="none">
                <a:solidFill>
                  <a:schemeClr val="lt1"/>
                </a:solidFill>
                <a:latin typeface="Open Sans"/>
                <a:ea typeface="Open Sans"/>
                <a:cs typeface="Open Sans"/>
                <a:sym typeface="Open Sans"/>
              </a:rPr>
              <a:t>, los cuales hay que tener </a:t>
            </a:r>
            <a:r>
              <a:rPr lang="es" sz="1600" b="1" i="0" u="none" strike="noStrike" cap="none">
                <a:solidFill>
                  <a:schemeClr val="lt1"/>
                </a:solidFill>
                <a:latin typeface="Open Sans"/>
                <a:ea typeface="Open Sans"/>
                <a:cs typeface="Open Sans"/>
                <a:sym typeface="Open Sans"/>
              </a:rPr>
              <a:t>en cuenta </a:t>
            </a:r>
            <a:r>
              <a:rPr lang="es" sz="1600" b="0" i="0" u="none" strike="noStrike" cap="none">
                <a:solidFill>
                  <a:schemeClr val="lt1"/>
                </a:solidFill>
                <a:latin typeface="Open Sans"/>
                <a:ea typeface="Open Sans"/>
                <a:cs typeface="Open Sans"/>
                <a:sym typeface="Open Sans"/>
              </a:rPr>
              <a:t>para la compatibilidad.</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Especificaciones</a:t>
            </a:r>
            <a:endParaRPr sz="3700" b="1" i="0" u="none" strike="noStrike" cap="none">
              <a:solidFill>
                <a:srgbClr val="FFFFFF"/>
              </a:solidFill>
              <a:latin typeface="Rajdhani"/>
              <a:ea typeface="Rajdhani"/>
              <a:cs typeface="Rajdhani"/>
              <a:sym typeface="Rajdhani"/>
            </a:endParaRPr>
          </a:p>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de equipos</a:t>
            </a:r>
            <a:endParaRPr sz="3700" b="1" i="0" u="none" strike="noStrike" cap="none">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3</a:t>
            </a:r>
            <a:endParaRPr sz="6000" b="1" i="0" u="none" strike="noStrike" cap="none">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a:t>
            </a:r>
            <a:endParaRPr sz="3000" b="1" i="0" u="none" strike="noStrike" cap="none">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b="0" i="0" u="none" strike="noStrike" cap="none">
              <a:solidFill>
                <a:srgbClr val="434343"/>
              </a:solidFill>
              <a:latin typeface="Open Sans"/>
              <a:ea typeface="Open Sans"/>
              <a:cs typeface="Open Sans"/>
              <a:sym typeface="Open Sans"/>
            </a:endParaRPr>
          </a:p>
        </p:txBody>
      </p:sp>
      <p:pic>
        <p:nvPicPr>
          <p:cNvPr id="148" name="Google Shape;148;p37"/>
          <p:cNvPicPr preferRelativeResize="0"/>
          <p:nvPr/>
        </p:nvPicPr>
        <p:blipFill rotWithShape="1">
          <a:blip r:embed="rId3">
            <a:alphaModFix/>
          </a:blip>
          <a:src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797</Words>
  <Application>Microsoft Macintosh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Open Sans</vt:lpstr>
      <vt:lpstr>Arial</vt:lpstr>
      <vt:lpstr>Rajdhani</vt:lpstr>
      <vt:lpstr>Roboto</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gloria castro</cp:lastModifiedBy>
  <cp:revision>1</cp:revision>
  <dcterms:modified xsi:type="dcterms:W3CDTF">2021-06-19T01:58:28Z</dcterms:modified>
</cp:coreProperties>
</file>