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Rajdhani"/>
      <p:regular r:id="rId35"/>
      <p:bold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D7DC22-77FF-44BA-BDFD-B4D298F6927A}">
  <a:tblStyle styleId="{65D7DC22-77FF-44BA-BDFD-B4D298F692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oboto-italic.fntdata"/><Relationship Id="rId10" Type="http://schemas.openxmlformats.org/officeDocument/2006/relationships/slide" Target="slides/slide3.xml"/><Relationship Id="rId32" Type="http://schemas.openxmlformats.org/officeDocument/2006/relationships/font" Target="fonts/Roboto-bold.fntdata"/><Relationship Id="rId13" Type="http://schemas.openxmlformats.org/officeDocument/2006/relationships/slide" Target="slides/slide6.xml"/><Relationship Id="rId35" Type="http://schemas.openxmlformats.org/officeDocument/2006/relationships/font" Target="fonts/Rajdhani-regular.fntdata"/><Relationship Id="rId12" Type="http://schemas.openxmlformats.org/officeDocument/2006/relationships/slide" Target="slides/slide5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8.xml"/><Relationship Id="rId37" Type="http://schemas.openxmlformats.org/officeDocument/2006/relationships/font" Target="fonts/OpenSans-regular.fntdata"/><Relationship Id="rId14" Type="http://schemas.openxmlformats.org/officeDocument/2006/relationships/slide" Target="slides/slide7.xml"/><Relationship Id="rId36" Type="http://schemas.openxmlformats.org/officeDocument/2006/relationships/font" Target="fonts/Rajdhani-bold.fntdata"/><Relationship Id="rId17" Type="http://schemas.openxmlformats.org/officeDocument/2006/relationships/slide" Target="slides/slide10.xml"/><Relationship Id="rId39" Type="http://schemas.openxmlformats.org/officeDocument/2006/relationships/font" Target="fonts/OpenSans-italic.fntdata"/><Relationship Id="rId16" Type="http://schemas.openxmlformats.org/officeDocument/2006/relationships/slide" Target="slides/slide9.xml"/><Relationship Id="rId38" Type="http://schemas.openxmlformats.org/officeDocument/2006/relationships/font" Target="fonts/OpenSans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b3107e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b3107e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eb3107ed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eb3107ed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eb3107e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eb3107e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eb3107e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eb3107e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eb3107e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eb3107e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eb3107ed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eb3107ed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eb3107e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eb3107e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eb3107e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eb3107e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eb3107e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eb3107e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fdcf20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fdcf20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eb3107e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eb3107e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1fdcf20d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1fdcf20d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1fdcf20d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1fdcf20d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c65a5591a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c65a5591a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fdcf20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fdcf20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fdcf20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fdcf20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fdcf20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1fdcf20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fdcf20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fdcf20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fdcf20d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fdcf20d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fdcf20d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fdcf20d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fdcf20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fdcf20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articulo.mercadolibre.com.co/MCO-617466830-combo-board-gigabyte-a520m-ryzen-7-3800xt-16gb-ram-2x8gb-_JM?searchVariation=82125697509#searchVariation=82125697509&amp;position=6&amp;search_layout=stack&amp;type=item&amp;tracking_id=b8adb17f-16fd-4043-9a7e-60b3fdbd8e2e" TargetMode="External"/><Relationship Id="rId4" Type="http://schemas.openxmlformats.org/officeDocument/2006/relationships/hyperlink" Target="https://articulo.mercadolibre.com.co/MCO-617466830-combo-board-gigabyte-a520m-ryzen-7-3800xt-16gb-ram-2x8gb-_JM?searchVariation=82125697509#searchVariation=82125697509&amp;position=6&amp;search_layout=stack&amp;type=item&amp;tracking_id=b8adb17f-16fd-4043-9a7e-60b3fdbd8e2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8.xml"/><Relationship Id="rId5" Type="http://schemas.openxmlformats.org/officeDocument/2006/relationships/slide" Target="/ppt/slides/slide8.xml"/><Relationship Id="rId6" Type="http://schemas.openxmlformats.org/officeDocument/2006/relationships/slide" Target="/ppt/slides/slide2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4037275" y="986400"/>
            <a:ext cx="4525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</a:t>
            </a: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de  computadoras</a:t>
            </a:r>
            <a:endParaRPr b="1" sz="49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3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{65D7DC22-77FF-44BA-BDFD-B4D298F6927A}</a:tableStyleId>
              </a:tblPr>
              <a:tblGrid>
                <a:gridCol w="2013425"/>
                <a:gridCol w="522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H310M-E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8GB 1x8GB HyperX HX424C15FB3/8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Seagate Barracuda ST1000DM010 1TB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39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4" name="Google Shape;164;p3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{65D7DC22-77FF-44BA-BDFD-B4D298F6927A}</a:tableStyleId>
              </a:tblPr>
              <a:tblGrid>
                <a:gridCol w="2004025"/>
                <a:gridCol w="523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Chipset B450.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8gb (1x8gb) 3200mhz HyperX Fury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Caché secundaria de 2 mb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0" name="Google Shape;170;p40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40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2" name="Google Shape;172;p40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{65D7DC22-77FF-44BA-BDFD-B4D298F6927A}</a:tableStyleId>
              </a:tblPr>
              <a:tblGrid>
                <a:gridCol w="1938175"/>
                <a:gridCol w="5300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Intel Pentium Gold G5420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MPG Z390I GAMING EDGE AC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DDR4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caché de 4 MB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3" name="Google Shape;173;p40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1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9" name="Google Shape;179;p41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media son utilizados por personas con requisitos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exigentes que la gama baja. Podríamos poner el ejemplo que se trabaje en desarrollo con herramientas ligeras (VS code, Mysql, etc.) 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también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gaming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con exigencias medias, pueden llevar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0" name="Google Shape;18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850" y="1156575"/>
            <a:ext cx="5098148" cy="28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2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8" name="Google Shape;188;p4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{65D7DC22-77FF-44BA-BDFD-B4D298F6927A}</a:tableStyleId>
              </a:tblPr>
              <a:tblGrid>
                <a:gridCol w="2051050"/>
                <a:gridCol w="518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5 3600 4.2 Ghz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Gigabyte B450m Ds3h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8GB 1x8GB PNY MD8GD43200XR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32gb 2x 16 Kingston Predator Pc / 2400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3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6" name="Google Shape;196;p43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{65D7DC22-77FF-44BA-BDFD-B4D298F6927A}</a:tableStyleId>
              </a:tblPr>
              <a:tblGrid>
                <a:gridCol w="1891200"/>
                <a:gridCol w="53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 amd ryzen 5 3400g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A320M Asrock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 DDR4.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caché de 4 MB, rápida y volátil.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 </a:t>
                      </a: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núcleos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4"/>
          <p:cNvSpPr txBox="1"/>
          <p:nvPr/>
        </p:nvSpPr>
        <p:spPr>
          <a:xfrm>
            <a:off x="6363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2" name="Google Shape;202;p44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4" name="Google Shape;204;p44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{65D7DC22-77FF-44BA-BDFD-B4D298F6927A}</a:tableStyleId>
              </a:tblPr>
              <a:tblGrid>
                <a:gridCol w="1900600"/>
                <a:gridCol w="5338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Intel Core i5 10400F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/>
                        <a:t>BOARD GIGABYTE B460M AORUS PRO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</a:t>
                      </a:r>
                      <a:r>
                        <a:rPr lang="es"/>
                        <a:t>emoria RAM DDR4.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Memoria caché de 12 MB, rápida y volátil.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 núcleos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05" name="Google Shape;205;p44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5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1" name="Google Shape;211;p45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alta son aquellos que requieren las mejores prestaciones del mercado. Son utilizados para tareas que requieren mucho procesamiento, como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minería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datos, big data, gaming, entre otras. Generalmente utilizan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2" name="Google Shape;21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636" y="1152101"/>
            <a:ext cx="5357363" cy="30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/>
          <p:nvPr/>
        </p:nvSpPr>
        <p:spPr>
          <a:xfrm>
            <a:off x="63637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8" name="Google Shape;218;p4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4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0" name="Google Shape;220;p4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{65D7DC22-77FF-44BA-BDFD-B4D298F6927A}</a:tableStyleId>
              </a:tblPr>
              <a:tblGrid>
                <a:gridCol w="2051025"/>
                <a:gridCol w="518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i7-10700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Board B460 </a:t>
                      </a:r>
                      <a:endParaRPr sz="16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 sz="15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RAM DDR4 16GB BLINDADA 3000MHZ 1X16GB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s" sz="16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s" sz="15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DISCO DURO 1TB (Ó SSD 240GB)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5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NVIDIA GEFORCE GT 710 2GB DDR3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7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6" name="Google Shape;226;p4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47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8" name="Google Shape;228;p4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{65D7DC22-77FF-44BA-BDFD-B4D298F6927A}</a:tableStyleId>
              </a:tblPr>
              <a:tblGrid>
                <a:gridCol w="1919400"/>
                <a:gridCol w="531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3800xt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5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Board Gigabyte A520m</a:t>
                      </a:r>
                      <a:endParaRPr sz="15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uFill>
                          <a:noFill/>
                        </a:uFill>
                        <a:latin typeface="Open Sans"/>
                        <a:ea typeface="Open Sans"/>
                        <a:cs typeface="Open Sans"/>
                        <a:sym typeface="Open Sans"/>
                        <a:hlinkClick r:id="rId4">
                          <a:extLst>
                            <a:ext uri="{A12FA001-AC4F-418D-AE19-62706E023703}">
                              <ahyp:hlinkClr val="tx"/>
                            </a:ext>
                          </a:extLst>
                        </a:hlinkClick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RAM DDR4 32GB BLINDADA 3000MHZ 1X16GB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1TB (Ó SSD 240GB)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5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GEFORCE N210 1GB DDR3</a:t>
                      </a:r>
                      <a:endParaRPr sz="16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3897550" y="1527975"/>
            <a:ext cx="4856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howjump?jump=nextslide"/>
              </a:rPr>
              <a:t>Consigna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3"/>
              </a:rPr>
              <a:t>Detalles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4"/>
              </a:rPr>
              <a:t>Especificaciones</a:t>
            </a: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5"/>
              </a:rPr>
              <a:t> de equipos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6"/>
              </a:rPr>
              <a:t>Entrega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4" name="Google Shape;94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8"/>
          <p:cNvSpPr txBox="1"/>
          <p:nvPr/>
        </p:nvSpPr>
        <p:spPr>
          <a:xfrm>
            <a:off x="6438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4" name="Google Shape;234;p48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48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6" name="Google Shape;236;p48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{65D7DC22-77FF-44BA-BDFD-B4D298F6927A}</a:tableStyleId>
              </a:tblPr>
              <a:tblGrid>
                <a:gridCol w="1947600"/>
                <a:gridCol w="529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9 5900x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BOARD AMD A520M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RAM DDR4 32GB BLINDADA 3000MHZ 2X16GB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1TB (Ó SSD 240GB)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5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GRAFICOS NVIDIA GEFORCE GT 710 2GB DDR3</a:t>
                      </a:r>
                      <a:endParaRPr sz="16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37" name="Google Shape;237;p48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9"/>
          <p:cNvSpPr txBox="1"/>
          <p:nvPr/>
        </p:nvSpPr>
        <p:spPr>
          <a:xfrm>
            <a:off x="3609750" y="1495200"/>
            <a:ext cx="3636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3" name="Google Shape;243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4" name="Google Shape;244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/>
        </p:nvSpPr>
        <p:spPr>
          <a:xfrm>
            <a:off x="625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0" name="Google Shape;250;p50"/>
          <p:cNvSpPr txBox="1"/>
          <p:nvPr/>
        </p:nvSpPr>
        <p:spPr>
          <a:xfrm>
            <a:off x="636200" y="1534325"/>
            <a:ext cx="41853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 estudiante debe subir a su mochila del viajero un archivo del formato que prefiera (.pdf, .doc, .xls) con el detalle de los diferentes equipos que armó.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1" name="Google Shape;25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75" y="1250925"/>
            <a:ext cx="3270427" cy="18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200" y="1418864"/>
            <a:ext cx="2902574" cy="163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350" y="2153639"/>
            <a:ext cx="2902574" cy="163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/>
        </p:nvSpPr>
        <p:spPr>
          <a:xfrm>
            <a:off x="3609750" y="1495200"/>
            <a:ext cx="3332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 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626825" y="1458250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base a lo aprendido de toda la estructura de computadoras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vamos a proceder a armar diferentes computadoras en base a necesidades de uso determinadas y compatibilidades entre sus diferentes componentes.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a armar 9 computadoras de 3 gamas diferentes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(gama alta, media y baja) en donde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habrá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que determinar los componentes compatibles a cada 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616575" y="608150"/>
            <a:ext cx="3116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8" name="Google Shape;1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75" y="1798678"/>
            <a:ext cx="5183201" cy="291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49" y="1290212"/>
            <a:ext cx="1951852" cy="10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575" y="962650"/>
            <a:ext cx="3116401" cy="175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/>
          <p:nvPr/>
        </p:nvSpPr>
        <p:spPr>
          <a:xfrm>
            <a:off x="3609750" y="1495200"/>
            <a:ext cx="3396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6" name="Google Shape;116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" name="Google Shape;117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/>
        </p:nvSpPr>
        <p:spPr>
          <a:xfrm>
            <a:off x="616625" y="614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 de armado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3" name="Google Shape;123;p34"/>
          <p:cNvSpPr txBox="1"/>
          <p:nvPr/>
        </p:nvSpPr>
        <p:spPr>
          <a:xfrm>
            <a:off x="626875" y="14681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el armado vamos a tener un cuadro de especificaciones donde tendremos separado.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Procesador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Placa madre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primaria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secundaria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(si es que fuera necesario)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4805000" y="1427450"/>
            <a:ext cx="3789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Deberemos armar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computadoras por gama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donde cada una de estas  serán o compatibles con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Intel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tercer ordenador debe ser armado a libre criterio del estudiante.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18" y="3197050"/>
            <a:ext cx="2899758" cy="1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75" y="3440613"/>
            <a:ext cx="2164157" cy="121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/>
          <p:nvPr/>
        </p:nvSpPr>
        <p:spPr>
          <a:xfrm>
            <a:off x="4852000" y="1624475"/>
            <a:ext cx="3498000" cy="2615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5"/>
          <p:cNvSpPr txBox="1"/>
          <p:nvPr/>
        </p:nvSpPr>
        <p:spPr>
          <a:xfrm>
            <a:off x="614975" y="615475"/>
            <a:ext cx="1839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3" name="Google Shape;133;p35"/>
          <p:cNvSpPr txBox="1"/>
          <p:nvPr/>
        </p:nvSpPr>
        <p:spPr>
          <a:xfrm>
            <a:off x="614975" y="1469575"/>
            <a:ext cx="37656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¿Por qué esta actividad?¿Sirve este ejercicio de armar computadoras?</a:t>
            </a:r>
            <a:endParaRPr b="1" sz="17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la hora de trabajar en un ambiente laboral, las computadoras son una parte esencial del trabajo día 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por lo cual la habilidad de poder armar una a base de ciertas especificaciones es una habilidad necesaria para el profesional de IT.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35"/>
          <p:cNvSpPr txBox="1"/>
          <p:nvPr/>
        </p:nvSpPr>
        <p:spPr>
          <a:xfrm>
            <a:off x="5082850" y="1767800"/>
            <a:ext cx="30561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Recordemos que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diferentes componentes existen ciertas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como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sockets, fr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ecuencia y conectores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los cuales hay que tener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cuenta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la compatibilidad.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Especificaciones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 equipos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0" name="Google Shape;140;p3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1" name="Google Shape;141;p3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/>
        </p:nvSpPr>
        <p:spPr>
          <a:xfrm>
            <a:off x="617575" y="601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7" name="Google Shape;147;p37"/>
          <p:cNvSpPr txBox="1"/>
          <p:nvPr/>
        </p:nvSpPr>
        <p:spPr>
          <a:xfrm>
            <a:off x="627825" y="1528150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baja generalmente son utilizados por personas que necesitan pocos requisitos.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Podríamos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poner el ejemplo de una persona que trabaje en una oficina con planillas 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ofimática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(Excel, Word, etc.) generalmente no necesitan GPU.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50" y="1249937"/>
            <a:ext cx="4699827" cy="264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