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70" r:id="rId5"/>
    <p:sldId id="261" r:id="rId6"/>
    <p:sldId id="262" r:id="rId7"/>
    <p:sldId id="271" r:id="rId8"/>
    <p:sldId id="272" r:id="rId9"/>
    <p:sldId id="274" r:id="rId10"/>
    <p:sldId id="27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14" autoAdjust="0"/>
  </p:normalViewPr>
  <p:slideViewPr>
    <p:cSldViewPr>
      <p:cViewPr varScale="1">
        <p:scale>
          <a:sx n="38" d="100"/>
          <a:sy n="38" d="100"/>
        </p:scale>
        <p:origin x="691"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800" y="114300"/>
            <a:ext cx="8991600" cy="4832604"/>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28600" y="5132832"/>
            <a:ext cx="9144000" cy="489661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9601200" y="5143500"/>
            <a:ext cx="8458200" cy="4896612"/>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681985" y="372567"/>
            <a:ext cx="12924028" cy="51435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C11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C1125"/>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C11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a:xfrm>
            <a:off x="7782813" y="151587"/>
            <a:ext cx="2722372" cy="940435"/>
          </a:xfrm>
          <a:prstGeom prst="rect">
            <a:avLst/>
          </a:prstGeom>
        </p:spPr>
        <p:txBody>
          <a:bodyPr wrap="square" lIns="0" tIns="0" rIns="0" bIns="0">
            <a:spAutoFit/>
          </a:bodyPr>
          <a:lstStyle>
            <a:lvl1pPr>
              <a:defRPr sz="6000" b="1" i="0">
                <a:solidFill>
                  <a:srgbClr val="1C1125"/>
                </a:solidFill>
                <a:latin typeface="Times New Roman"/>
                <a:cs typeface="Times New Roman"/>
              </a:defRPr>
            </a:lvl1pPr>
          </a:lstStyle>
          <a:p>
            <a:endParaRPr/>
          </a:p>
        </p:txBody>
      </p:sp>
      <p:sp>
        <p:nvSpPr>
          <p:cNvPr id="3" name="Holder 3"/>
          <p:cNvSpPr>
            <a:spLocks noGrp="1"/>
          </p:cNvSpPr>
          <p:nvPr>
            <p:ph type="body" idx="1"/>
          </p:nvPr>
        </p:nvSpPr>
        <p:spPr>
          <a:xfrm>
            <a:off x="2596388" y="4241038"/>
            <a:ext cx="8022590" cy="2378075"/>
          </a:xfrm>
          <a:prstGeom prst="rect">
            <a:avLst/>
          </a:prstGeom>
        </p:spPr>
        <p:txBody>
          <a:bodyPr wrap="square" lIns="0" tIns="0" rIns="0" bIns="0">
            <a:spAutoFit/>
          </a:bodyPr>
          <a:lstStyle>
            <a:lvl1pPr>
              <a:defRPr sz="26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networking/definition/local-area-network-LAN" TargetMode="External"/><Relationship Id="rId7" Type="http://schemas.openxmlformats.org/officeDocument/2006/relationships/image" Target="../media/image5.jpg"/><Relationship Id="rId2" Type="http://schemas.openxmlformats.org/officeDocument/2006/relationships/hyperlink" Target="https://www.techtarget.com/searchnetworking/definition/node" TargetMode="External"/><Relationship Id="rId1" Type="http://schemas.openxmlformats.org/officeDocument/2006/relationships/slideLayout" Target="../slideLayouts/slideLayout2.xml"/><Relationship Id="rId6" Type="http://schemas.openxmlformats.org/officeDocument/2006/relationships/hyperlink" Target="https://www.techtarget.com/searchsecurity/definition/end-to-end-encryption-E2EE" TargetMode="External"/><Relationship Id="rId5" Type="http://schemas.openxmlformats.org/officeDocument/2006/relationships/hyperlink" Target="https://internetofthingsagenda.techtarget.com/definition/Internet-of-Things-IoT" TargetMode="External"/><Relationship Id="rId4" Type="http://schemas.openxmlformats.org/officeDocument/2006/relationships/hyperlink" Target="https://www.techtarget.com/searchnetworking/definition/WAN-wide-area-net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86428" y="0"/>
            <a:ext cx="14101444" cy="289560"/>
          </a:xfrm>
          <a:custGeom>
            <a:avLst/>
            <a:gdLst/>
            <a:ahLst/>
            <a:cxnLst/>
            <a:rect l="l" t="t" r="r" b="b"/>
            <a:pathLst>
              <a:path w="14101444" h="289560">
                <a:moveTo>
                  <a:pt x="14101444" y="0"/>
                </a:moveTo>
                <a:lnTo>
                  <a:pt x="0" y="0"/>
                </a:lnTo>
                <a:lnTo>
                  <a:pt x="0" y="289344"/>
                </a:lnTo>
                <a:lnTo>
                  <a:pt x="14101444" y="289344"/>
                </a:lnTo>
                <a:lnTo>
                  <a:pt x="14101444" y="0"/>
                </a:lnTo>
                <a:close/>
              </a:path>
            </a:pathLst>
          </a:custGeom>
          <a:solidFill>
            <a:srgbClr val="60DADE"/>
          </a:solidFill>
        </p:spPr>
        <p:txBody>
          <a:bodyPr wrap="square" lIns="0" tIns="0" rIns="0" bIns="0" rtlCol="0"/>
          <a:lstStyle/>
          <a:p>
            <a:endParaRPr/>
          </a:p>
        </p:txBody>
      </p:sp>
      <p:sp>
        <p:nvSpPr>
          <p:cNvPr id="3" name="object 3"/>
          <p:cNvSpPr/>
          <p:nvPr/>
        </p:nvSpPr>
        <p:spPr>
          <a:xfrm>
            <a:off x="0" y="0"/>
            <a:ext cx="3890645" cy="289560"/>
          </a:xfrm>
          <a:custGeom>
            <a:avLst/>
            <a:gdLst/>
            <a:ahLst/>
            <a:cxnLst/>
            <a:rect l="l" t="t" r="r" b="b"/>
            <a:pathLst>
              <a:path w="3890645" h="289560">
                <a:moveTo>
                  <a:pt x="3890517" y="0"/>
                </a:moveTo>
                <a:lnTo>
                  <a:pt x="0" y="0"/>
                </a:lnTo>
                <a:lnTo>
                  <a:pt x="0" y="289344"/>
                </a:lnTo>
                <a:lnTo>
                  <a:pt x="3890517" y="289344"/>
                </a:lnTo>
                <a:lnTo>
                  <a:pt x="3890517" y="0"/>
                </a:lnTo>
                <a:close/>
              </a:path>
            </a:pathLst>
          </a:custGeom>
          <a:solidFill>
            <a:srgbClr val="1F82C3"/>
          </a:solidFill>
        </p:spPr>
        <p:txBody>
          <a:bodyPr wrap="square" lIns="0" tIns="0" rIns="0" bIns="0" rtlCol="0"/>
          <a:lstStyle/>
          <a:p>
            <a:endParaRPr/>
          </a:p>
        </p:txBody>
      </p:sp>
      <p:sp>
        <p:nvSpPr>
          <p:cNvPr id="4" name="object 4"/>
          <p:cNvSpPr/>
          <p:nvPr/>
        </p:nvSpPr>
        <p:spPr>
          <a:xfrm>
            <a:off x="0" y="9998966"/>
            <a:ext cx="14101444" cy="288290"/>
          </a:xfrm>
          <a:custGeom>
            <a:avLst/>
            <a:gdLst/>
            <a:ahLst/>
            <a:cxnLst/>
            <a:rect l="l" t="t" r="r" b="b"/>
            <a:pathLst>
              <a:path w="14101444" h="288290">
                <a:moveTo>
                  <a:pt x="14101444" y="0"/>
                </a:moveTo>
                <a:lnTo>
                  <a:pt x="0" y="0"/>
                </a:lnTo>
                <a:lnTo>
                  <a:pt x="0" y="287845"/>
                </a:lnTo>
                <a:lnTo>
                  <a:pt x="14101444" y="287845"/>
                </a:lnTo>
                <a:lnTo>
                  <a:pt x="14101444" y="0"/>
                </a:lnTo>
                <a:close/>
              </a:path>
            </a:pathLst>
          </a:custGeom>
          <a:solidFill>
            <a:srgbClr val="60DADE"/>
          </a:solidFill>
        </p:spPr>
        <p:txBody>
          <a:bodyPr wrap="square" lIns="0" tIns="0" rIns="0" bIns="0" rtlCol="0"/>
          <a:lstStyle/>
          <a:p>
            <a:endParaRPr/>
          </a:p>
        </p:txBody>
      </p:sp>
      <p:sp>
        <p:nvSpPr>
          <p:cNvPr id="5" name="object 5"/>
          <p:cNvSpPr/>
          <p:nvPr/>
        </p:nvSpPr>
        <p:spPr>
          <a:xfrm>
            <a:off x="14397228" y="9998966"/>
            <a:ext cx="3890645" cy="288290"/>
          </a:xfrm>
          <a:custGeom>
            <a:avLst/>
            <a:gdLst/>
            <a:ahLst/>
            <a:cxnLst/>
            <a:rect l="l" t="t" r="r" b="b"/>
            <a:pathLst>
              <a:path w="3890644" h="288290">
                <a:moveTo>
                  <a:pt x="3890517" y="0"/>
                </a:moveTo>
                <a:lnTo>
                  <a:pt x="0" y="0"/>
                </a:lnTo>
                <a:lnTo>
                  <a:pt x="0" y="287845"/>
                </a:lnTo>
                <a:lnTo>
                  <a:pt x="3890517" y="287845"/>
                </a:lnTo>
                <a:lnTo>
                  <a:pt x="3890517" y="0"/>
                </a:lnTo>
                <a:close/>
              </a:path>
            </a:pathLst>
          </a:custGeom>
          <a:solidFill>
            <a:srgbClr val="1F82C3"/>
          </a:solidFill>
        </p:spPr>
        <p:txBody>
          <a:bodyPr wrap="square" lIns="0" tIns="0" rIns="0" bIns="0" rtlCol="0"/>
          <a:lstStyle/>
          <a:p>
            <a:endParaRPr/>
          </a:p>
        </p:txBody>
      </p:sp>
      <p:sp>
        <p:nvSpPr>
          <p:cNvPr id="6" name="object 6"/>
          <p:cNvSpPr/>
          <p:nvPr/>
        </p:nvSpPr>
        <p:spPr>
          <a:xfrm>
            <a:off x="7388352" y="9415271"/>
            <a:ext cx="3514725" cy="24130"/>
          </a:xfrm>
          <a:custGeom>
            <a:avLst/>
            <a:gdLst/>
            <a:ahLst/>
            <a:cxnLst/>
            <a:rect l="l" t="t" r="r" b="b"/>
            <a:pathLst>
              <a:path w="3514725" h="24129">
                <a:moveTo>
                  <a:pt x="0" y="24079"/>
                </a:moveTo>
                <a:lnTo>
                  <a:pt x="3514344" y="0"/>
                </a:lnTo>
              </a:path>
            </a:pathLst>
          </a:custGeom>
          <a:ln w="9525">
            <a:solidFill>
              <a:srgbClr val="1F82C3"/>
            </a:solidFill>
          </a:ln>
        </p:spPr>
        <p:txBody>
          <a:bodyPr wrap="square" lIns="0" tIns="0" rIns="0" bIns="0" rtlCol="0"/>
          <a:lstStyle/>
          <a:p>
            <a:endParaRPr/>
          </a:p>
        </p:txBody>
      </p:sp>
      <p:sp>
        <p:nvSpPr>
          <p:cNvPr id="8" name="object 8"/>
          <p:cNvSpPr txBox="1"/>
          <p:nvPr/>
        </p:nvSpPr>
        <p:spPr>
          <a:xfrm>
            <a:off x="1447801" y="6321297"/>
            <a:ext cx="14935198" cy="936154"/>
          </a:xfrm>
          <a:prstGeom prst="rect">
            <a:avLst/>
          </a:prstGeom>
        </p:spPr>
        <p:txBody>
          <a:bodyPr vert="horz" wrap="square" lIns="0" tIns="12700" rIns="0" bIns="0" rtlCol="0">
            <a:spAutoFit/>
          </a:bodyPr>
          <a:lstStyle/>
          <a:p>
            <a:pPr marL="12700">
              <a:lnSpc>
                <a:spcPct val="100000"/>
              </a:lnSpc>
              <a:spcBef>
                <a:spcPts val="100"/>
              </a:spcBef>
              <a:tabLst>
                <a:tab pos="6819265" algn="l"/>
                <a:tab pos="8332470" algn="l"/>
              </a:tabLst>
            </a:pPr>
            <a:r>
              <a:rPr lang="en-US" sz="6000" b="1" dirty="0">
                <a:solidFill>
                  <a:srgbClr val="1F82C3"/>
                </a:solidFill>
                <a:latin typeface="Trebuchet MS"/>
                <a:cs typeface="Trebuchet MS"/>
              </a:rPr>
              <a:t>  </a:t>
            </a:r>
            <a:r>
              <a:rPr sz="6000" b="1" dirty="0">
                <a:solidFill>
                  <a:srgbClr val="1F82C3"/>
                </a:solidFill>
                <a:latin typeface="Trebuchet MS"/>
                <a:cs typeface="Trebuchet MS"/>
              </a:rPr>
              <a:t>P</a:t>
            </a:r>
            <a:r>
              <a:rPr sz="6000" b="1" spc="-994" dirty="0">
                <a:solidFill>
                  <a:srgbClr val="1F82C3"/>
                </a:solidFill>
                <a:latin typeface="Trebuchet MS"/>
                <a:cs typeface="Trebuchet MS"/>
              </a:rPr>
              <a:t> </a:t>
            </a:r>
            <a:r>
              <a:rPr sz="6000" b="1" dirty="0">
                <a:solidFill>
                  <a:srgbClr val="1F82C3"/>
                </a:solidFill>
                <a:latin typeface="Trebuchet MS"/>
                <a:cs typeface="Trebuchet MS"/>
              </a:rPr>
              <a:t>R</a:t>
            </a:r>
            <a:r>
              <a:rPr sz="6000" b="1" spc="-994" dirty="0">
                <a:solidFill>
                  <a:srgbClr val="1F82C3"/>
                </a:solidFill>
                <a:latin typeface="Trebuchet MS"/>
                <a:cs typeface="Trebuchet MS"/>
              </a:rPr>
              <a:t> </a:t>
            </a:r>
            <a:r>
              <a:rPr sz="6000" b="1" dirty="0">
                <a:solidFill>
                  <a:srgbClr val="1F82C3"/>
                </a:solidFill>
                <a:latin typeface="Trebuchet MS"/>
                <a:cs typeface="Trebuchet MS"/>
              </a:rPr>
              <a:t>E</a:t>
            </a:r>
            <a:r>
              <a:rPr sz="6000" b="1" spc="-994" dirty="0">
                <a:solidFill>
                  <a:srgbClr val="1F82C3"/>
                </a:solidFill>
                <a:latin typeface="Trebuchet MS"/>
                <a:cs typeface="Trebuchet MS"/>
              </a:rPr>
              <a:t> </a:t>
            </a:r>
            <a:r>
              <a:rPr sz="6000" b="1" dirty="0">
                <a:solidFill>
                  <a:srgbClr val="1F82C3"/>
                </a:solidFill>
                <a:latin typeface="Trebuchet MS"/>
                <a:cs typeface="Trebuchet MS"/>
              </a:rPr>
              <a:t>S</a:t>
            </a:r>
            <a:r>
              <a:rPr sz="6000" b="1" spc="-985" dirty="0">
                <a:solidFill>
                  <a:srgbClr val="1F82C3"/>
                </a:solidFill>
                <a:latin typeface="Trebuchet MS"/>
                <a:cs typeface="Trebuchet MS"/>
              </a:rPr>
              <a:t> </a:t>
            </a:r>
            <a:r>
              <a:rPr sz="6000" b="1" dirty="0">
                <a:solidFill>
                  <a:srgbClr val="1F82C3"/>
                </a:solidFill>
                <a:latin typeface="Trebuchet MS"/>
                <a:cs typeface="Trebuchet MS"/>
              </a:rPr>
              <a:t>E</a:t>
            </a:r>
            <a:r>
              <a:rPr sz="6000" b="1" spc="-994" dirty="0">
                <a:solidFill>
                  <a:srgbClr val="1F82C3"/>
                </a:solidFill>
                <a:latin typeface="Trebuchet MS"/>
                <a:cs typeface="Trebuchet MS"/>
              </a:rPr>
              <a:t> </a:t>
            </a:r>
            <a:r>
              <a:rPr sz="6000" b="1" dirty="0">
                <a:solidFill>
                  <a:srgbClr val="1F82C3"/>
                </a:solidFill>
                <a:latin typeface="Trebuchet MS"/>
                <a:cs typeface="Trebuchet MS"/>
              </a:rPr>
              <a:t>N</a:t>
            </a:r>
            <a:r>
              <a:rPr sz="6000" b="1" spc="-985" dirty="0">
                <a:solidFill>
                  <a:srgbClr val="1F82C3"/>
                </a:solidFill>
                <a:latin typeface="Trebuchet MS"/>
                <a:cs typeface="Trebuchet MS"/>
              </a:rPr>
              <a:t> </a:t>
            </a:r>
            <a:r>
              <a:rPr sz="6000" b="1" spc="170" dirty="0">
                <a:solidFill>
                  <a:srgbClr val="1F82C3"/>
                </a:solidFill>
                <a:latin typeface="Trebuchet MS"/>
                <a:cs typeface="Trebuchet MS"/>
              </a:rPr>
              <a:t>TAT</a:t>
            </a:r>
            <a:r>
              <a:rPr sz="6000" b="1" spc="-985" dirty="0">
                <a:solidFill>
                  <a:srgbClr val="1F82C3"/>
                </a:solidFill>
                <a:latin typeface="Trebuchet MS"/>
                <a:cs typeface="Trebuchet MS"/>
              </a:rPr>
              <a:t> </a:t>
            </a:r>
            <a:r>
              <a:rPr sz="6000" b="1" dirty="0">
                <a:solidFill>
                  <a:srgbClr val="1F82C3"/>
                </a:solidFill>
                <a:latin typeface="Trebuchet MS"/>
                <a:cs typeface="Trebuchet MS"/>
              </a:rPr>
              <a:t>I</a:t>
            </a:r>
            <a:r>
              <a:rPr sz="6000" b="1" spc="-990" dirty="0">
                <a:solidFill>
                  <a:srgbClr val="1F82C3"/>
                </a:solidFill>
                <a:latin typeface="Trebuchet MS"/>
                <a:cs typeface="Trebuchet MS"/>
              </a:rPr>
              <a:t> </a:t>
            </a:r>
            <a:r>
              <a:rPr sz="6000" b="1" dirty="0">
                <a:solidFill>
                  <a:srgbClr val="1F82C3"/>
                </a:solidFill>
                <a:latin typeface="Trebuchet MS"/>
                <a:cs typeface="Trebuchet MS"/>
              </a:rPr>
              <a:t>O</a:t>
            </a:r>
            <a:r>
              <a:rPr sz="6000" b="1" spc="-985" dirty="0">
                <a:solidFill>
                  <a:srgbClr val="1F82C3"/>
                </a:solidFill>
                <a:latin typeface="Trebuchet MS"/>
                <a:cs typeface="Trebuchet MS"/>
              </a:rPr>
              <a:t> </a:t>
            </a:r>
            <a:r>
              <a:rPr sz="6000" b="1" dirty="0">
                <a:solidFill>
                  <a:srgbClr val="1F82C3"/>
                </a:solidFill>
                <a:latin typeface="Trebuchet MS"/>
                <a:cs typeface="Trebuchet MS"/>
              </a:rPr>
              <a:t>N</a:t>
            </a:r>
            <a:r>
              <a:rPr lang="en-US" sz="6000" b="1" dirty="0">
                <a:solidFill>
                  <a:srgbClr val="1F82C3"/>
                </a:solidFill>
                <a:latin typeface="Trebuchet MS"/>
                <a:cs typeface="Trebuchet MS"/>
              </a:rPr>
              <a:t> </a:t>
            </a:r>
            <a:r>
              <a:rPr sz="6000" b="1" spc="320" dirty="0">
                <a:solidFill>
                  <a:srgbClr val="1F82C3"/>
                </a:solidFill>
                <a:latin typeface="Trebuchet MS"/>
                <a:cs typeface="Trebuchet MS"/>
              </a:rPr>
              <a:t>ON</a:t>
            </a:r>
            <a:r>
              <a:rPr lang="en-US" sz="6000" b="1" spc="320" dirty="0">
                <a:solidFill>
                  <a:srgbClr val="1F82C3"/>
                </a:solidFill>
                <a:latin typeface="Trebuchet MS"/>
                <a:cs typeface="Trebuchet MS"/>
              </a:rPr>
              <a:t> REDISTRIBUTION</a:t>
            </a:r>
            <a:endParaRPr sz="6000" dirty="0">
              <a:latin typeface="Trebuchet MS"/>
              <a:cs typeface="Trebuchet MS"/>
            </a:endParaRPr>
          </a:p>
        </p:txBody>
      </p:sp>
      <p:sp>
        <p:nvSpPr>
          <p:cNvPr id="9" name="object 9"/>
          <p:cNvSpPr txBox="1"/>
          <p:nvPr/>
        </p:nvSpPr>
        <p:spPr>
          <a:xfrm>
            <a:off x="2819400" y="8035543"/>
            <a:ext cx="12573000" cy="474489"/>
          </a:xfrm>
          <a:prstGeom prst="rect">
            <a:avLst/>
          </a:prstGeom>
        </p:spPr>
        <p:txBody>
          <a:bodyPr vert="horz" wrap="square" lIns="0" tIns="12700" rIns="0" bIns="0" rtlCol="0">
            <a:spAutoFit/>
          </a:bodyPr>
          <a:lstStyle/>
          <a:p>
            <a:pPr marL="12700">
              <a:lnSpc>
                <a:spcPct val="100000"/>
              </a:lnSpc>
              <a:spcBef>
                <a:spcPts val="100"/>
              </a:spcBef>
              <a:tabLst>
                <a:tab pos="2802890" algn="l"/>
                <a:tab pos="4857750" algn="l"/>
              </a:tabLst>
            </a:pPr>
            <a:r>
              <a:rPr lang="en-US" sz="3000" b="1" spc="225" dirty="0">
                <a:solidFill>
                  <a:srgbClr val="1F82C3"/>
                </a:solidFill>
                <a:latin typeface="Arial"/>
                <a:cs typeface="Arial"/>
              </a:rPr>
              <a:t>                </a:t>
            </a:r>
            <a:r>
              <a:rPr sz="3000" b="1" spc="225" dirty="0">
                <a:solidFill>
                  <a:srgbClr val="1F82C3"/>
                </a:solidFill>
                <a:latin typeface="Arial"/>
                <a:cs typeface="Arial"/>
              </a:rPr>
              <a:t>P</a:t>
            </a:r>
            <a:r>
              <a:rPr sz="3000" b="1" spc="215" dirty="0">
                <a:solidFill>
                  <a:srgbClr val="1F82C3"/>
                </a:solidFill>
                <a:latin typeface="Arial"/>
                <a:cs typeface="Arial"/>
              </a:rPr>
              <a:t>r</a:t>
            </a:r>
            <a:r>
              <a:rPr sz="3000" b="1" spc="220" dirty="0">
                <a:solidFill>
                  <a:srgbClr val="1F82C3"/>
                </a:solidFill>
                <a:latin typeface="Arial"/>
                <a:cs typeface="Arial"/>
              </a:rPr>
              <a:t>ese</a:t>
            </a:r>
            <a:r>
              <a:rPr sz="3000" b="1" spc="225" dirty="0">
                <a:solidFill>
                  <a:srgbClr val="1F82C3"/>
                </a:solidFill>
                <a:latin typeface="Arial"/>
                <a:cs typeface="Arial"/>
              </a:rPr>
              <a:t>n</a:t>
            </a:r>
            <a:r>
              <a:rPr sz="3000" b="1" spc="220" dirty="0">
                <a:solidFill>
                  <a:srgbClr val="1F82C3"/>
                </a:solidFill>
                <a:latin typeface="Arial"/>
                <a:cs typeface="Arial"/>
              </a:rPr>
              <a:t>tat</a:t>
            </a:r>
            <a:r>
              <a:rPr sz="3000" b="1" spc="215" dirty="0">
                <a:solidFill>
                  <a:srgbClr val="1F82C3"/>
                </a:solidFill>
                <a:latin typeface="Arial"/>
                <a:cs typeface="Arial"/>
              </a:rPr>
              <a:t>i</a:t>
            </a:r>
            <a:r>
              <a:rPr sz="3000" b="1" spc="225" dirty="0">
                <a:solidFill>
                  <a:srgbClr val="1F82C3"/>
                </a:solidFill>
                <a:latin typeface="Arial"/>
                <a:cs typeface="Arial"/>
              </a:rPr>
              <a:t>o</a:t>
            </a:r>
            <a:r>
              <a:rPr sz="3000" b="1" dirty="0">
                <a:solidFill>
                  <a:srgbClr val="1F82C3"/>
                </a:solidFill>
                <a:latin typeface="Arial"/>
                <a:cs typeface="Arial"/>
              </a:rPr>
              <a:t>n	</a:t>
            </a:r>
            <a:r>
              <a:rPr lang="en-US" sz="3000" b="1" dirty="0">
                <a:solidFill>
                  <a:srgbClr val="1F82C3"/>
                </a:solidFill>
                <a:latin typeface="Arial"/>
                <a:cs typeface="Arial"/>
              </a:rPr>
              <a:t> </a:t>
            </a:r>
            <a:r>
              <a:rPr sz="3000" b="1" spc="140" dirty="0">
                <a:solidFill>
                  <a:srgbClr val="1F82C3"/>
                </a:solidFill>
                <a:latin typeface="Arial"/>
                <a:cs typeface="Arial"/>
              </a:rPr>
              <a:t>b</a:t>
            </a:r>
            <a:r>
              <a:rPr sz="3000" b="1" spc="-5" dirty="0">
                <a:solidFill>
                  <a:srgbClr val="1F82C3"/>
                </a:solidFill>
                <a:latin typeface="Arial"/>
                <a:cs typeface="Arial"/>
              </a:rPr>
              <a:t>y</a:t>
            </a:r>
            <a:r>
              <a:rPr sz="3000" b="1" spc="295" dirty="0">
                <a:solidFill>
                  <a:srgbClr val="1F82C3"/>
                </a:solidFill>
                <a:latin typeface="Arial"/>
                <a:cs typeface="Arial"/>
              </a:rPr>
              <a:t> </a:t>
            </a:r>
            <a:r>
              <a:rPr lang="en-US" sz="3000" b="1" spc="155" dirty="0">
                <a:solidFill>
                  <a:srgbClr val="1F82C3"/>
                </a:solidFill>
                <a:latin typeface="Arial"/>
                <a:cs typeface="Arial"/>
              </a:rPr>
              <a:t>Rujhaan Gupta(20BCS9747)</a:t>
            </a:r>
            <a:endParaRPr sz="3000" dirty="0">
              <a:latin typeface="Arial"/>
              <a:cs typeface="Arial"/>
            </a:endParaRPr>
          </a:p>
        </p:txBody>
      </p:sp>
      <p:pic>
        <p:nvPicPr>
          <p:cNvPr id="10" name="Picture 9">
            <a:extLst>
              <a:ext uri="{FF2B5EF4-FFF2-40B4-BE49-F238E27FC236}">
                <a16:creationId xmlns:a16="http://schemas.microsoft.com/office/drawing/2014/main" id="{3B4E270C-AE87-4C9D-8CFB-DE3A6445B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1" y="847599"/>
            <a:ext cx="14935198" cy="5473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113654-494B-41F6-AABF-18657EFD9DED}"/>
              </a:ext>
            </a:extLst>
          </p:cNvPr>
          <p:cNvPicPr>
            <a:picLocks noChangeAspect="1"/>
          </p:cNvPicPr>
          <p:nvPr/>
        </p:nvPicPr>
        <p:blipFill>
          <a:blip r:embed="rId2"/>
          <a:stretch>
            <a:fillRect/>
          </a:stretch>
        </p:blipFill>
        <p:spPr>
          <a:xfrm>
            <a:off x="0" y="0"/>
            <a:ext cx="18288000" cy="10287000"/>
          </a:xfrm>
          <a:prstGeom prst="rect">
            <a:avLst/>
          </a:prstGeom>
        </p:spPr>
      </p:pic>
    </p:spTree>
    <p:extLst>
      <p:ext uri="{BB962C8B-B14F-4D97-AF65-F5344CB8AC3E}">
        <p14:creationId xmlns:p14="http://schemas.microsoft.com/office/powerpoint/2010/main" val="427884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86543" y="9872473"/>
            <a:ext cx="8601710" cy="414020"/>
          </a:xfrm>
          <a:custGeom>
            <a:avLst/>
            <a:gdLst/>
            <a:ahLst/>
            <a:cxnLst/>
            <a:rect l="l" t="t" r="r" b="b"/>
            <a:pathLst>
              <a:path w="8601710" h="414020">
                <a:moveTo>
                  <a:pt x="8601202" y="0"/>
                </a:moveTo>
                <a:lnTo>
                  <a:pt x="0" y="0"/>
                </a:lnTo>
                <a:lnTo>
                  <a:pt x="0" y="414007"/>
                </a:lnTo>
                <a:lnTo>
                  <a:pt x="8601202" y="414007"/>
                </a:lnTo>
                <a:lnTo>
                  <a:pt x="8601202" y="0"/>
                </a:lnTo>
                <a:close/>
              </a:path>
            </a:pathLst>
          </a:custGeom>
          <a:solidFill>
            <a:srgbClr val="60DADE"/>
          </a:solidFill>
        </p:spPr>
        <p:txBody>
          <a:bodyPr wrap="square" lIns="0" tIns="0" rIns="0" bIns="0" rtlCol="0"/>
          <a:lstStyle/>
          <a:p>
            <a:endParaRPr/>
          </a:p>
        </p:txBody>
      </p:sp>
      <p:sp>
        <p:nvSpPr>
          <p:cNvPr id="3" name="object 3"/>
          <p:cNvSpPr/>
          <p:nvPr/>
        </p:nvSpPr>
        <p:spPr>
          <a:xfrm>
            <a:off x="640080" y="527367"/>
            <a:ext cx="8249920" cy="399415"/>
          </a:xfrm>
          <a:custGeom>
            <a:avLst/>
            <a:gdLst/>
            <a:ahLst/>
            <a:cxnLst/>
            <a:rect l="l" t="t" r="r" b="b"/>
            <a:pathLst>
              <a:path w="8249920" h="399415">
                <a:moveTo>
                  <a:pt x="8249411" y="0"/>
                </a:moveTo>
                <a:lnTo>
                  <a:pt x="0" y="0"/>
                </a:lnTo>
                <a:lnTo>
                  <a:pt x="0" y="398843"/>
                </a:lnTo>
                <a:lnTo>
                  <a:pt x="8249411" y="398843"/>
                </a:lnTo>
                <a:lnTo>
                  <a:pt x="8249411" y="0"/>
                </a:lnTo>
                <a:close/>
              </a:path>
            </a:pathLst>
          </a:custGeom>
          <a:solidFill>
            <a:srgbClr val="60DADE"/>
          </a:solidFill>
        </p:spPr>
        <p:txBody>
          <a:bodyPr wrap="square" lIns="0" tIns="0" rIns="0" bIns="0" rtlCol="0"/>
          <a:lstStyle/>
          <a:p>
            <a:endParaRPr/>
          </a:p>
        </p:txBody>
      </p:sp>
      <p:sp>
        <p:nvSpPr>
          <p:cNvPr id="5" name="object 5"/>
          <p:cNvSpPr txBox="1">
            <a:spLocks noGrp="1"/>
          </p:cNvSpPr>
          <p:nvPr>
            <p:ph type="title"/>
          </p:nvPr>
        </p:nvSpPr>
        <p:spPr>
          <a:xfrm>
            <a:off x="9686925" y="977849"/>
            <a:ext cx="7696708" cy="936154"/>
          </a:xfrm>
          <a:prstGeom prst="rect">
            <a:avLst/>
          </a:prstGeom>
        </p:spPr>
        <p:txBody>
          <a:bodyPr vert="horz" wrap="square" lIns="0" tIns="12700" rIns="0" bIns="0" rtlCol="0">
            <a:spAutoFit/>
          </a:bodyPr>
          <a:lstStyle/>
          <a:p>
            <a:pPr marL="12700">
              <a:lnSpc>
                <a:spcPct val="100000"/>
              </a:lnSpc>
              <a:spcBef>
                <a:spcPts val="100"/>
              </a:spcBef>
            </a:pPr>
            <a:r>
              <a:rPr lang="en-US" spc="210" dirty="0"/>
              <a:t>What is Networking?</a:t>
            </a:r>
            <a:endParaRPr spc="210" dirty="0"/>
          </a:p>
        </p:txBody>
      </p:sp>
      <p:sp>
        <p:nvSpPr>
          <p:cNvPr id="6" name="object 6"/>
          <p:cNvSpPr txBox="1"/>
          <p:nvPr/>
        </p:nvSpPr>
        <p:spPr>
          <a:xfrm>
            <a:off x="9615678" y="3042387"/>
            <a:ext cx="7767955" cy="7461658"/>
          </a:xfrm>
          <a:prstGeom prst="rect">
            <a:avLst/>
          </a:prstGeom>
        </p:spPr>
        <p:txBody>
          <a:bodyPr vert="horz" wrap="square" lIns="0" tIns="13335" rIns="0" bIns="0" rtlCol="0">
            <a:spAutoFit/>
          </a:bodyPr>
          <a:lstStyle/>
          <a:p>
            <a:pPr algn="just"/>
            <a:r>
              <a:rPr lang="en-US" sz="1900" b="1" i="0" dirty="0">
                <a:effectLst/>
                <a:latin typeface="Arial" panose="020B0604020202020204" pitchFamily="34" charset="0"/>
              </a:rPr>
              <a:t>Networking, also known as computer networking, is the practice of </a:t>
            </a:r>
            <a:r>
              <a:rPr lang="en-US" sz="1900" b="1" i="0" dirty="0">
                <a:effectLst/>
                <a:latin typeface="Times New Roman" panose="02020603050405020304" pitchFamily="18" charset="0"/>
                <a:cs typeface="Times New Roman" panose="02020603050405020304" pitchFamily="18" charset="0"/>
              </a:rPr>
              <a:t>transporting</a:t>
            </a:r>
            <a:r>
              <a:rPr lang="en-US" sz="1900" b="1" i="0" dirty="0">
                <a:effectLst/>
                <a:latin typeface="Arial" panose="020B0604020202020204" pitchFamily="34" charset="0"/>
              </a:rPr>
              <a:t> and exchanging data between </a:t>
            </a:r>
            <a:r>
              <a:rPr lang="en-US" sz="1900"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nodes</a:t>
            </a:r>
            <a:r>
              <a:rPr lang="en-US" sz="1900" b="1" i="0" dirty="0">
                <a:effectLst/>
                <a:latin typeface="Arial" panose="020B0604020202020204" pitchFamily="34" charset="0"/>
              </a:rPr>
              <a:t> over a shared medium in an information system. Networking comprises not only the design, construction and use of a network, but also the management, maintenance and operation of the network infrastructure, software and policies.</a:t>
            </a:r>
          </a:p>
          <a:p>
            <a:pPr algn="just"/>
            <a:r>
              <a:rPr lang="en-US" sz="1900" b="1" i="0" dirty="0">
                <a:effectLst/>
                <a:latin typeface="Arial" panose="020B0604020202020204" pitchFamily="34" charset="0"/>
              </a:rPr>
              <a:t>Computer networking enables devices and endpoints to be connected to each other on a local area network (</a:t>
            </a:r>
            <a:r>
              <a:rPr lang="en-US" sz="1900" b="1"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LAN</a:t>
            </a:r>
            <a:r>
              <a:rPr lang="en-US" sz="1900" b="1" i="0" dirty="0">
                <a:effectLst/>
                <a:latin typeface="Arial" panose="020B0604020202020204" pitchFamily="34" charset="0"/>
              </a:rPr>
              <a:t>) or to a larger network, such as the internet or a private wide area network (</a:t>
            </a:r>
            <a:r>
              <a:rPr lang="en-US" sz="1900" b="1"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WAN</a:t>
            </a:r>
            <a:r>
              <a:rPr lang="en-US" sz="1900" b="1" i="0" dirty="0">
                <a:effectLst/>
                <a:latin typeface="Arial" panose="020B0604020202020204" pitchFamily="34" charset="0"/>
              </a:rPr>
              <a:t>). This is an essential function for service providers, businesses and consumers worldwide to share resources, use or offer services, and communicate. Networking facilitates everything from telephone calls to text messaging to streaming video to the internet of things (</a:t>
            </a:r>
            <a:r>
              <a:rPr lang="en-US" sz="1900" b="1" i="0" u="sng" dirty="0">
                <a:effectLst/>
                <a:latin typeface="Arial" panose="020B0604020202020204" pitchFamily="34" charset="0"/>
                <a:hlinkClick r:id="rId5">
                  <a:extLst>
                    <a:ext uri="{A12FA001-AC4F-418D-AE19-62706E023703}">
                      <ahyp:hlinkClr xmlns:ahyp="http://schemas.microsoft.com/office/drawing/2018/hyperlinkcolor" val="tx"/>
                    </a:ext>
                  </a:extLst>
                </a:hlinkClick>
              </a:rPr>
              <a:t>IoT</a:t>
            </a:r>
            <a:r>
              <a:rPr lang="en-US" sz="1900" b="1" i="0" dirty="0">
                <a:effectLst/>
                <a:latin typeface="Arial" panose="020B0604020202020204" pitchFamily="34" charset="0"/>
              </a:rPr>
              <a:t>).</a:t>
            </a:r>
          </a:p>
          <a:p>
            <a:pPr algn="just"/>
            <a:r>
              <a:rPr lang="en-US" sz="1900" b="1" i="0" dirty="0">
                <a:effectLst/>
                <a:latin typeface="Arial" panose="020B0604020202020204" pitchFamily="34" charset="0"/>
              </a:rPr>
              <a:t>The level of skill required to operate a network directly correlates to the complexity of a given network. For example, a large enterprise may have thousands of nodes and rigorous security requirements, such as </a:t>
            </a:r>
            <a:r>
              <a:rPr lang="en-US" sz="1900" b="1" i="0" u="sng" dirty="0">
                <a:effectLst/>
                <a:latin typeface="Arial" panose="020B0604020202020204" pitchFamily="34" charset="0"/>
                <a:hlinkClick r:id="rId6">
                  <a:extLst>
                    <a:ext uri="{A12FA001-AC4F-418D-AE19-62706E023703}">
                      <ahyp:hlinkClr xmlns:ahyp="http://schemas.microsoft.com/office/drawing/2018/hyperlinkcolor" val="tx"/>
                    </a:ext>
                  </a:extLst>
                </a:hlinkClick>
              </a:rPr>
              <a:t>end-to-end encryption</a:t>
            </a:r>
            <a:r>
              <a:rPr lang="en-US" sz="1900" b="1" i="0" dirty="0">
                <a:effectLst/>
                <a:latin typeface="Arial" panose="020B0604020202020204" pitchFamily="34" charset="0"/>
              </a:rPr>
              <a:t>, requiring specialized network administrators to oversee the network.</a:t>
            </a:r>
          </a:p>
          <a:p>
            <a:pPr algn="just"/>
            <a:r>
              <a:rPr lang="en-US" sz="1900" b="1" i="0" dirty="0">
                <a:effectLst/>
                <a:latin typeface="Arial" panose="020B0604020202020204" pitchFamily="34" charset="0"/>
              </a:rPr>
              <a:t>At the other end of the spectrum, a layperson may set up and perform basic troubleshooting for a home Wi-Fi network with a short instruction manual. Both examples constitute computer networking.</a:t>
            </a:r>
          </a:p>
          <a:p>
            <a:br>
              <a:rPr lang="en-US" sz="2400" dirty="0"/>
            </a:br>
            <a:endParaRPr lang="en-US" sz="2300" dirty="0">
              <a:latin typeface="Arial"/>
              <a:cs typeface="Arial"/>
            </a:endParaRPr>
          </a:p>
        </p:txBody>
      </p:sp>
      <p:pic>
        <p:nvPicPr>
          <p:cNvPr id="10" name="Picture 9">
            <a:extLst>
              <a:ext uri="{FF2B5EF4-FFF2-40B4-BE49-F238E27FC236}">
                <a16:creationId xmlns:a16="http://schemas.microsoft.com/office/drawing/2014/main" id="{9355F485-7D48-4F54-869F-3EB48AF1A5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0" y="1257300"/>
            <a:ext cx="8249920" cy="86151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1983739" cy="10287000"/>
            <a:chOff x="0" y="0"/>
            <a:chExt cx="1983739" cy="10287000"/>
          </a:xfrm>
        </p:grpSpPr>
        <p:sp>
          <p:nvSpPr>
            <p:cNvPr id="4" name="object 4"/>
            <p:cNvSpPr/>
            <p:nvPr/>
          </p:nvSpPr>
          <p:spPr>
            <a:xfrm>
              <a:off x="0" y="0"/>
              <a:ext cx="1345565" cy="10287000"/>
            </a:xfrm>
            <a:custGeom>
              <a:avLst/>
              <a:gdLst/>
              <a:ahLst/>
              <a:cxnLst/>
              <a:rect l="l" t="t" r="r" b="b"/>
              <a:pathLst>
                <a:path w="1345565" h="10287000">
                  <a:moveTo>
                    <a:pt x="1345438" y="0"/>
                  </a:moveTo>
                  <a:lnTo>
                    <a:pt x="0" y="0"/>
                  </a:lnTo>
                  <a:lnTo>
                    <a:pt x="0" y="10287000"/>
                  </a:lnTo>
                  <a:lnTo>
                    <a:pt x="1345438" y="10287000"/>
                  </a:lnTo>
                  <a:lnTo>
                    <a:pt x="1345438" y="0"/>
                  </a:lnTo>
                  <a:close/>
                </a:path>
              </a:pathLst>
            </a:custGeom>
            <a:solidFill>
              <a:srgbClr val="F5F5F5"/>
            </a:solidFill>
          </p:spPr>
          <p:txBody>
            <a:bodyPr wrap="square" lIns="0" tIns="0" rIns="0" bIns="0" rtlCol="0"/>
            <a:lstStyle/>
            <a:p>
              <a:endParaRPr/>
            </a:p>
          </p:txBody>
        </p:sp>
        <p:sp>
          <p:nvSpPr>
            <p:cNvPr id="5" name="object 5"/>
            <p:cNvSpPr/>
            <p:nvPr/>
          </p:nvSpPr>
          <p:spPr>
            <a:xfrm>
              <a:off x="1345691" y="0"/>
              <a:ext cx="638175" cy="10287000"/>
            </a:xfrm>
            <a:custGeom>
              <a:avLst/>
              <a:gdLst/>
              <a:ahLst/>
              <a:cxnLst/>
              <a:rect l="l" t="t" r="r" b="b"/>
              <a:pathLst>
                <a:path w="638175" h="10287000">
                  <a:moveTo>
                    <a:pt x="590296" y="0"/>
                  </a:moveTo>
                  <a:lnTo>
                    <a:pt x="0" y="0"/>
                  </a:lnTo>
                  <a:lnTo>
                    <a:pt x="47625" y="10286998"/>
                  </a:lnTo>
                  <a:lnTo>
                    <a:pt x="638047" y="10286998"/>
                  </a:lnTo>
                  <a:lnTo>
                    <a:pt x="590296" y="0"/>
                  </a:lnTo>
                  <a:close/>
                </a:path>
              </a:pathLst>
            </a:custGeom>
            <a:solidFill>
              <a:srgbClr val="60DADE"/>
            </a:solidFill>
          </p:spPr>
          <p:txBody>
            <a:bodyPr wrap="square" lIns="0" tIns="0" rIns="0" bIns="0" rtlCol="0"/>
            <a:lstStyle/>
            <a:p>
              <a:endParaRPr/>
            </a:p>
          </p:txBody>
        </p:sp>
      </p:grpSp>
      <p:sp>
        <p:nvSpPr>
          <p:cNvPr id="6" name="object 6"/>
          <p:cNvSpPr txBox="1">
            <a:spLocks noGrp="1"/>
          </p:cNvSpPr>
          <p:nvPr>
            <p:ph type="title"/>
          </p:nvPr>
        </p:nvSpPr>
        <p:spPr>
          <a:xfrm>
            <a:off x="2743200" y="151587"/>
            <a:ext cx="13563599" cy="940435"/>
          </a:xfrm>
          <a:prstGeom prst="rect">
            <a:avLst/>
          </a:prstGeom>
        </p:spPr>
        <p:txBody>
          <a:bodyPr vert="horz" wrap="square" lIns="0" tIns="12700" rIns="0" bIns="0" rtlCol="0">
            <a:spAutoFit/>
          </a:bodyPr>
          <a:lstStyle/>
          <a:p>
            <a:pPr marL="12700">
              <a:lnSpc>
                <a:spcPct val="100000"/>
              </a:lnSpc>
              <a:spcBef>
                <a:spcPts val="100"/>
              </a:spcBef>
            </a:pPr>
            <a:r>
              <a:rPr lang="en-US" spc="-65" dirty="0"/>
              <a:t>             ROUTING PROTOCOLS</a:t>
            </a:r>
            <a:endParaRPr spc="-65" dirty="0"/>
          </a:p>
        </p:txBody>
      </p:sp>
      <p:sp>
        <p:nvSpPr>
          <p:cNvPr id="20" name="Text Placeholder 19">
            <a:extLst>
              <a:ext uri="{FF2B5EF4-FFF2-40B4-BE49-F238E27FC236}">
                <a16:creationId xmlns:a16="http://schemas.microsoft.com/office/drawing/2014/main" id="{9564F3F3-F688-4E9A-9EA4-D10EF20E9275}"/>
              </a:ext>
            </a:extLst>
          </p:cNvPr>
          <p:cNvSpPr>
            <a:spLocks noGrp="1"/>
          </p:cNvSpPr>
          <p:nvPr>
            <p:ph type="body" idx="1"/>
          </p:nvPr>
        </p:nvSpPr>
        <p:spPr>
          <a:xfrm>
            <a:off x="2778950" y="2171700"/>
            <a:ext cx="13710411" cy="8402300"/>
          </a:xfrm>
        </p:spPr>
        <p:txBody>
          <a:bodyPr/>
          <a:lstStyle/>
          <a:p>
            <a:r>
              <a:rPr lang="en-US" b="0" i="0" dirty="0">
                <a:solidFill>
                  <a:srgbClr val="2D2D2D"/>
                </a:solidFill>
                <a:effectLst/>
                <a:latin typeface="Noto Sans"/>
              </a:rPr>
              <a:t>Routing protocols can help computer networks communicate effectively and efficiently. Regardless of network size, these protocols can help securely transfer data to its destination. Understanding the different categories and types is beneficial to understand what routing practice can best address your needs.</a:t>
            </a:r>
          </a:p>
          <a:p>
            <a:endParaRPr lang="en-US" b="0" dirty="0">
              <a:solidFill>
                <a:srgbClr val="2D2D2D"/>
              </a:solidFill>
              <a:latin typeface="Noto Sans"/>
            </a:endParaRPr>
          </a:p>
          <a:p>
            <a:r>
              <a:rPr lang="en-US" b="0" dirty="0">
                <a:solidFill>
                  <a:srgbClr val="2D2D2D"/>
                </a:solidFill>
                <a:latin typeface="Noto Sans"/>
              </a:rPr>
              <a:t>There are 3 main different types of protocols:-</a:t>
            </a:r>
          </a:p>
          <a:p>
            <a:endParaRPr lang="en-US" b="0" dirty="0">
              <a:solidFill>
                <a:srgbClr val="2D2D2D"/>
              </a:solidFill>
              <a:latin typeface="Noto Sans"/>
            </a:endParaRPr>
          </a:p>
          <a:p>
            <a:pPr algn="l"/>
            <a:r>
              <a:rPr lang="en-US" b="1" i="0" dirty="0">
                <a:solidFill>
                  <a:srgbClr val="2D2D2D"/>
                </a:solidFill>
                <a:effectLst/>
                <a:latin typeface="Noto Sans"/>
              </a:rPr>
              <a:t>1. Routing information protocol (RIP)</a:t>
            </a:r>
          </a:p>
          <a:p>
            <a:pPr algn="l"/>
            <a:r>
              <a:rPr lang="en-US" b="0" i="0" dirty="0">
                <a:solidFill>
                  <a:srgbClr val="2D2D2D"/>
                </a:solidFill>
                <a:effectLst/>
                <a:latin typeface="Noto Sans"/>
              </a:rPr>
              <a:t>RIP, an interior gateway protocol, is one of the first protocols created. You can use it with local area networks (LANs), which are linked computers in a small range, or wide area networks (WANs), which are telecommunications networks that cover a greater range. There are two different versions of this protocol</a:t>
            </a:r>
          </a:p>
          <a:p>
            <a:endParaRPr lang="en-US" b="0" dirty="0">
              <a:solidFill>
                <a:srgbClr val="2D2D2D"/>
              </a:solidFill>
              <a:latin typeface="Noto Sans"/>
            </a:endParaRPr>
          </a:p>
          <a:p>
            <a:pPr algn="l"/>
            <a:r>
              <a:rPr lang="en-US" dirty="0">
                <a:solidFill>
                  <a:srgbClr val="2D2D2D"/>
                </a:solidFill>
                <a:latin typeface="Noto Sans"/>
              </a:rPr>
              <a:t>2</a:t>
            </a:r>
            <a:r>
              <a:rPr lang="en-US" b="1" i="0" dirty="0">
                <a:solidFill>
                  <a:srgbClr val="2D2D2D"/>
                </a:solidFill>
                <a:effectLst/>
                <a:latin typeface="Noto Sans"/>
              </a:rPr>
              <a:t>. Enhanced interior gateway routing protocol (EIGRP)</a:t>
            </a:r>
          </a:p>
          <a:p>
            <a:pPr algn="l"/>
            <a:r>
              <a:rPr lang="en-US" b="0" i="0" dirty="0">
                <a:solidFill>
                  <a:srgbClr val="2D2D2D"/>
                </a:solidFill>
                <a:effectLst/>
                <a:latin typeface="Noto Sans"/>
              </a:rPr>
              <a:t>Cisco also developed EIGRP, which allows for 255 hops. This type classifies as a distance vector, interior gateway and classless protocol. It uses the reliable transport protocol and the diffusing update algorithm to speed up the data convergence process, which maximizes efficiency. When in use, a router can take information from other routers' tables and record them as references. If a change occurs, each router notifies its neighbor to help ensure they all know which data routes are in use. This helps prevent potential miscommunications between routers.</a:t>
            </a:r>
          </a:p>
          <a:p>
            <a:r>
              <a:rPr lang="en-US" b="0" dirty="0">
                <a:solidFill>
                  <a:srgbClr val="2D2D2D"/>
                </a:solidFill>
                <a:latin typeface="Noto Sans"/>
              </a:rPr>
              <a:t> </a:t>
            </a:r>
            <a:endParaRPr lang="en-IN" dirty="0"/>
          </a:p>
        </p:txBody>
      </p:sp>
      <p:sp>
        <p:nvSpPr>
          <p:cNvPr id="7" name="object 7"/>
          <p:cNvSpPr/>
          <p:nvPr/>
        </p:nvSpPr>
        <p:spPr>
          <a:xfrm>
            <a:off x="17284445" y="1893570"/>
            <a:ext cx="0" cy="6496685"/>
          </a:xfrm>
          <a:custGeom>
            <a:avLst/>
            <a:gdLst/>
            <a:ahLst/>
            <a:cxnLst/>
            <a:rect l="l" t="t" r="r" b="b"/>
            <a:pathLst>
              <a:path h="6496684">
                <a:moveTo>
                  <a:pt x="0" y="6496177"/>
                </a:moveTo>
                <a:lnTo>
                  <a:pt x="0" y="0"/>
                </a:lnTo>
              </a:path>
            </a:pathLst>
          </a:custGeom>
          <a:ln w="47652">
            <a:solidFill>
              <a:srgbClr val="60DADE"/>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20A3-8CA7-4A31-8DBD-E8E846D099B5}"/>
              </a:ext>
            </a:extLst>
          </p:cNvPr>
          <p:cNvSpPr>
            <a:spLocks noGrp="1"/>
          </p:cNvSpPr>
          <p:nvPr>
            <p:ph type="title"/>
          </p:nvPr>
        </p:nvSpPr>
        <p:spPr>
          <a:xfrm>
            <a:off x="1295400" y="151587"/>
            <a:ext cx="16459200" cy="4524315"/>
          </a:xfrm>
        </p:spPr>
        <p:txBody>
          <a:bodyPr/>
          <a:lstStyle/>
          <a:p>
            <a:r>
              <a:rPr lang="en-US" sz="2600" b="1" i="0" dirty="0">
                <a:solidFill>
                  <a:srgbClr val="2D2D2D"/>
                </a:solidFill>
                <a:effectLst/>
                <a:latin typeface="Noto Sans"/>
              </a:rPr>
              <a:t>3</a:t>
            </a:r>
            <a:r>
              <a:rPr lang="en-US" b="1" i="0" dirty="0">
                <a:solidFill>
                  <a:srgbClr val="2D2D2D"/>
                </a:solidFill>
                <a:effectLst/>
                <a:latin typeface="Noto Sans"/>
              </a:rPr>
              <a:t>. </a:t>
            </a:r>
            <a:r>
              <a:rPr lang="en-US" sz="2600" b="1" i="0" dirty="0">
                <a:solidFill>
                  <a:srgbClr val="2D2D2D"/>
                </a:solidFill>
                <a:effectLst/>
                <a:latin typeface="Noto Sans"/>
              </a:rPr>
              <a:t>Open shortest path first (OSPF)</a:t>
            </a:r>
            <a:br>
              <a:rPr lang="en-US" sz="2600" b="1" i="0" dirty="0">
                <a:solidFill>
                  <a:srgbClr val="2D2D2D"/>
                </a:solidFill>
                <a:effectLst/>
                <a:latin typeface="Noto Sans"/>
              </a:rPr>
            </a:br>
            <a:r>
              <a:rPr lang="en-US" sz="2600" b="0" i="0" dirty="0">
                <a:solidFill>
                  <a:srgbClr val="2D2D2D"/>
                </a:solidFill>
                <a:effectLst/>
                <a:latin typeface="Noto Sans"/>
              </a:rPr>
              <a:t>OSPF—which classifies as a link state, interior gateway and classless protocol—uses the shortest path first (SPF) algorithm to ensure the efficient transmission of data. Internally, this type maintains multiple databases with topology tables and information about its entire network. Typically, the information comes from link state advertisements sent by individual routers. The advertisements, which are like reports, share detailed descriptions of the path's distance and how many resources it may require.</a:t>
            </a:r>
            <a:br>
              <a:rPr lang="en-US" sz="2600" b="0" i="0" dirty="0">
                <a:solidFill>
                  <a:srgbClr val="2D2D2D"/>
                </a:solidFill>
                <a:effectLst/>
                <a:latin typeface="Noto Sans"/>
              </a:rPr>
            </a:br>
            <a:r>
              <a:rPr lang="en-US" sz="2600" b="0" i="0" dirty="0">
                <a:solidFill>
                  <a:srgbClr val="2D2D2D"/>
                </a:solidFill>
                <a:effectLst/>
                <a:latin typeface="Noto Sans"/>
              </a:rPr>
              <a:t>OSPF uses an algorithm called Dijkstra to recalculate pathways when topology changes occur. It also uses authentication practices to ensure its data is secure throughout changes or network breaches. Small and large network organizations may benefit from using OSPF because of its scalability features.</a:t>
            </a:r>
            <a:br>
              <a:rPr lang="en-US" sz="2600" b="0" i="0" dirty="0">
                <a:solidFill>
                  <a:srgbClr val="2D2D2D"/>
                </a:solidFill>
                <a:effectLst/>
                <a:latin typeface="Noto Sans"/>
              </a:rPr>
            </a:br>
            <a:endParaRPr lang="en-IN" sz="2600" dirty="0"/>
          </a:p>
        </p:txBody>
      </p:sp>
      <p:sp>
        <p:nvSpPr>
          <p:cNvPr id="3" name="Text Placeholder 2">
            <a:extLst>
              <a:ext uri="{FF2B5EF4-FFF2-40B4-BE49-F238E27FC236}">
                <a16:creationId xmlns:a16="http://schemas.microsoft.com/office/drawing/2014/main" id="{9DA4F3F4-5623-4A94-8F66-D21A7D6A0FAA}"/>
              </a:ext>
            </a:extLst>
          </p:cNvPr>
          <p:cNvSpPr>
            <a:spLocks noGrp="1"/>
          </p:cNvSpPr>
          <p:nvPr>
            <p:ph type="body" idx="1"/>
          </p:nvPr>
        </p:nvSpPr>
        <p:spPr>
          <a:xfrm>
            <a:off x="2596388" y="4241038"/>
            <a:ext cx="8022590" cy="400110"/>
          </a:xfrm>
        </p:spPr>
        <p:txBody>
          <a:bodyPr/>
          <a:lstStyle/>
          <a:p>
            <a:r>
              <a:rPr lang="en-US" dirty="0" err="1"/>
              <a:t>fds</a:t>
            </a:r>
            <a:endParaRPr lang="en-IN" dirty="0"/>
          </a:p>
        </p:txBody>
      </p:sp>
      <p:pic>
        <p:nvPicPr>
          <p:cNvPr id="5" name="Picture 4">
            <a:extLst>
              <a:ext uri="{FF2B5EF4-FFF2-40B4-BE49-F238E27FC236}">
                <a16:creationId xmlns:a16="http://schemas.microsoft.com/office/drawing/2014/main" id="{94300536-21E3-4E53-814E-75A7ADA50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241038"/>
            <a:ext cx="8022590" cy="6045962"/>
          </a:xfrm>
          <a:prstGeom prst="rect">
            <a:avLst/>
          </a:prstGeom>
        </p:spPr>
      </p:pic>
    </p:spTree>
    <p:extLst>
      <p:ext uri="{BB962C8B-B14F-4D97-AF65-F5344CB8AC3E}">
        <p14:creationId xmlns:p14="http://schemas.microsoft.com/office/powerpoint/2010/main" val="226355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850245" cy="1589405"/>
          </a:xfrm>
          <a:custGeom>
            <a:avLst/>
            <a:gdLst/>
            <a:ahLst/>
            <a:cxnLst/>
            <a:rect l="l" t="t" r="r" b="b"/>
            <a:pathLst>
              <a:path w="10850245" h="1589405">
                <a:moveTo>
                  <a:pt x="10850245" y="0"/>
                </a:moveTo>
                <a:lnTo>
                  <a:pt x="0" y="0"/>
                </a:lnTo>
                <a:lnTo>
                  <a:pt x="0" y="1589024"/>
                </a:lnTo>
                <a:lnTo>
                  <a:pt x="10850245" y="0"/>
                </a:lnTo>
                <a:close/>
              </a:path>
            </a:pathLst>
          </a:custGeom>
          <a:solidFill>
            <a:srgbClr val="E0E0E0"/>
          </a:solidFill>
        </p:spPr>
        <p:txBody>
          <a:bodyPr wrap="square" lIns="0" tIns="0" rIns="0" bIns="0" rtlCol="0"/>
          <a:lstStyle/>
          <a:p>
            <a:endParaRPr/>
          </a:p>
        </p:txBody>
      </p:sp>
      <p:sp>
        <p:nvSpPr>
          <p:cNvPr id="3" name="object 3"/>
          <p:cNvSpPr/>
          <p:nvPr/>
        </p:nvSpPr>
        <p:spPr>
          <a:xfrm>
            <a:off x="7717535" y="8740140"/>
            <a:ext cx="10570845" cy="1546860"/>
          </a:xfrm>
          <a:custGeom>
            <a:avLst/>
            <a:gdLst/>
            <a:ahLst/>
            <a:cxnLst/>
            <a:rect l="l" t="t" r="r" b="b"/>
            <a:pathLst>
              <a:path w="10570844" h="1546859">
                <a:moveTo>
                  <a:pt x="10570337" y="0"/>
                </a:moveTo>
                <a:lnTo>
                  <a:pt x="0" y="1546569"/>
                </a:lnTo>
                <a:lnTo>
                  <a:pt x="10570337" y="1546569"/>
                </a:lnTo>
                <a:lnTo>
                  <a:pt x="10570337" y="0"/>
                </a:lnTo>
                <a:close/>
              </a:path>
            </a:pathLst>
          </a:custGeom>
          <a:solidFill>
            <a:srgbClr val="E0E0E0"/>
          </a:solidFill>
        </p:spPr>
        <p:txBody>
          <a:bodyPr wrap="square" lIns="0" tIns="0" rIns="0" bIns="0" rtlCol="0"/>
          <a:lstStyle/>
          <a:p>
            <a:endParaRPr/>
          </a:p>
        </p:txBody>
      </p:sp>
      <p:sp>
        <p:nvSpPr>
          <p:cNvPr id="4" name="object 4"/>
          <p:cNvSpPr/>
          <p:nvPr/>
        </p:nvSpPr>
        <p:spPr>
          <a:xfrm>
            <a:off x="15400019" y="0"/>
            <a:ext cx="798576" cy="4905756"/>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8305927" y="240613"/>
            <a:ext cx="5614670" cy="1854835"/>
          </a:xfrm>
          <a:prstGeom prst="rect">
            <a:avLst/>
          </a:prstGeom>
        </p:spPr>
        <p:txBody>
          <a:bodyPr vert="horz" wrap="square" lIns="0" tIns="12700" rIns="0" bIns="0" rtlCol="0">
            <a:spAutoFit/>
          </a:bodyPr>
          <a:lstStyle/>
          <a:p>
            <a:pPr algn="ctr">
              <a:lnSpc>
                <a:spcPct val="100000"/>
              </a:lnSpc>
              <a:spcBef>
                <a:spcPts val="100"/>
              </a:spcBef>
            </a:pPr>
            <a:r>
              <a:rPr spc="145" dirty="0"/>
              <a:t>TE</a:t>
            </a:r>
            <a:r>
              <a:rPr spc="-235" dirty="0"/>
              <a:t>C</a:t>
            </a:r>
            <a:r>
              <a:rPr spc="475" dirty="0"/>
              <a:t>H</a:t>
            </a:r>
            <a:r>
              <a:rPr spc="740" dirty="0"/>
              <a:t>N</a:t>
            </a:r>
            <a:r>
              <a:rPr spc="-110" dirty="0"/>
              <a:t>O</a:t>
            </a:r>
            <a:r>
              <a:rPr spc="-70" dirty="0"/>
              <a:t>L</a:t>
            </a:r>
            <a:r>
              <a:rPr spc="-110" dirty="0"/>
              <a:t>O</a:t>
            </a:r>
            <a:r>
              <a:rPr spc="-90" dirty="0"/>
              <a:t>G</a:t>
            </a:r>
            <a:r>
              <a:rPr spc="-605" dirty="0"/>
              <a:t>Y</a:t>
            </a:r>
          </a:p>
          <a:p>
            <a:pPr marL="167640" algn="ctr">
              <a:lnSpc>
                <a:spcPct val="100000"/>
              </a:lnSpc>
              <a:spcBef>
                <a:spcPts val="5"/>
              </a:spcBef>
            </a:pPr>
            <a:r>
              <a:rPr spc="275" dirty="0"/>
              <a:t>USED</a:t>
            </a:r>
          </a:p>
        </p:txBody>
      </p:sp>
      <p:sp>
        <p:nvSpPr>
          <p:cNvPr id="9" name="object 9"/>
          <p:cNvSpPr txBox="1"/>
          <p:nvPr/>
        </p:nvSpPr>
        <p:spPr>
          <a:xfrm>
            <a:off x="6401179" y="2409265"/>
            <a:ext cx="10570845" cy="5755422"/>
          </a:xfrm>
          <a:prstGeom prst="rect">
            <a:avLst/>
          </a:prstGeom>
        </p:spPr>
        <p:txBody>
          <a:bodyPr vert="horz" wrap="square" lIns="0" tIns="12700" rIns="0" bIns="0" rtlCol="0">
            <a:spAutoFit/>
          </a:bodyPr>
          <a:lstStyle/>
          <a:p>
            <a:pPr>
              <a:lnSpc>
                <a:spcPct val="100000"/>
              </a:lnSpc>
              <a:spcBef>
                <a:spcPts val="100"/>
              </a:spcBef>
              <a:buSzPct val="96666"/>
              <a:tabLst>
                <a:tab pos="2479040" algn="l"/>
              </a:tabLst>
            </a:pPr>
            <a:r>
              <a:rPr lang="en-IN" sz="3000" b="1" spc="-150" dirty="0">
                <a:latin typeface="Arial"/>
                <a:cs typeface="Arial"/>
              </a:rPr>
              <a:t>                          1.SOFTWARE USED</a:t>
            </a:r>
            <a:r>
              <a:rPr sz="3000" b="1" spc="-235" dirty="0">
                <a:latin typeface="Arial"/>
                <a:cs typeface="Arial"/>
              </a:rPr>
              <a:t>:</a:t>
            </a:r>
            <a:endParaRPr lang="en-US" sz="3300" dirty="0">
              <a:latin typeface="Arial"/>
              <a:cs typeface="Arial"/>
            </a:endParaRPr>
          </a:p>
          <a:p>
            <a:pPr>
              <a:lnSpc>
                <a:spcPct val="100000"/>
              </a:lnSpc>
              <a:spcBef>
                <a:spcPts val="100"/>
              </a:spcBef>
              <a:buSzPct val="96666"/>
              <a:tabLst>
                <a:tab pos="2479040" algn="l"/>
              </a:tabLst>
            </a:pPr>
            <a:r>
              <a:rPr lang="en-IN" sz="3300" b="1" spc="-60" dirty="0">
                <a:latin typeface="Arial"/>
                <a:cs typeface="Arial"/>
              </a:rPr>
              <a:t>                      1.</a:t>
            </a:r>
            <a:r>
              <a:rPr lang="en-US" sz="3000" b="1" spc="-60" dirty="0">
                <a:latin typeface="Arial"/>
                <a:cs typeface="Arial"/>
              </a:rPr>
              <a:t>CISCO PACKET TRACER</a:t>
            </a:r>
            <a:endParaRPr sz="3000" dirty="0">
              <a:latin typeface="Arial"/>
              <a:cs typeface="Arial"/>
            </a:endParaRPr>
          </a:p>
          <a:p>
            <a:pPr lvl="1">
              <a:lnSpc>
                <a:spcPct val="100000"/>
              </a:lnSpc>
              <a:spcBef>
                <a:spcPts val="10"/>
              </a:spcBef>
            </a:pPr>
            <a:endParaRPr sz="3300" dirty="0">
              <a:latin typeface="Arial"/>
              <a:cs typeface="Arial"/>
            </a:endParaRPr>
          </a:p>
          <a:p>
            <a:pPr marL="2157730">
              <a:lnSpc>
                <a:spcPct val="100000"/>
              </a:lnSpc>
              <a:buSzPct val="96666"/>
              <a:tabLst>
                <a:tab pos="2534285" algn="l"/>
              </a:tabLst>
            </a:pPr>
            <a:r>
              <a:rPr lang="en-IN" sz="3000" b="1" spc="-170" dirty="0">
                <a:latin typeface="Arial"/>
                <a:cs typeface="Arial"/>
              </a:rPr>
              <a:t>2.HARDWARE</a:t>
            </a:r>
            <a:r>
              <a:rPr sz="3000" b="1" spc="-170" dirty="0">
                <a:latin typeface="Arial"/>
                <a:cs typeface="Arial"/>
              </a:rPr>
              <a:t> </a:t>
            </a:r>
            <a:r>
              <a:rPr sz="3000" b="1" spc="-240" dirty="0">
                <a:latin typeface="Arial"/>
                <a:cs typeface="Arial"/>
              </a:rPr>
              <a:t>USED:</a:t>
            </a:r>
            <a:endParaRPr sz="3300" dirty="0">
              <a:latin typeface="Arial"/>
              <a:cs typeface="Arial"/>
            </a:endParaRPr>
          </a:p>
          <a:p>
            <a:pPr marL="3414395" lvl="1" indent="-563245">
              <a:lnSpc>
                <a:spcPct val="100000"/>
              </a:lnSpc>
              <a:buAutoNum type="arabicPeriod"/>
              <a:tabLst>
                <a:tab pos="3415029" algn="l"/>
              </a:tabLst>
            </a:pPr>
            <a:r>
              <a:rPr lang="en-US" sz="3000" b="1" spc="-225" dirty="0">
                <a:latin typeface="Arial"/>
                <a:cs typeface="Arial"/>
              </a:rPr>
              <a:t>RAM (4GB OR ABOVE)</a:t>
            </a:r>
            <a:endParaRPr sz="3000" dirty="0">
              <a:latin typeface="Arial"/>
              <a:cs typeface="Arial"/>
            </a:endParaRPr>
          </a:p>
          <a:p>
            <a:pPr marL="1926589" lvl="1" indent="-563245">
              <a:lnSpc>
                <a:spcPct val="100000"/>
              </a:lnSpc>
              <a:spcBef>
                <a:spcPts val="110"/>
              </a:spcBef>
              <a:buAutoNum type="arabicPeriod"/>
              <a:tabLst>
                <a:tab pos="1927225" algn="l"/>
              </a:tabLst>
            </a:pPr>
            <a:r>
              <a:rPr lang="en-US" sz="3000" b="1" spc="-55" dirty="0">
                <a:latin typeface="Arial"/>
                <a:cs typeface="Arial"/>
              </a:rPr>
              <a:t>PROCESSOR</a:t>
            </a:r>
            <a:r>
              <a:rPr sz="3000" b="1" spc="-120" dirty="0">
                <a:latin typeface="Arial"/>
                <a:cs typeface="Arial"/>
              </a:rPr>
              <a:t>(</a:t>
            </a:r>
            <a:r>
              <a:rPr lang="en-US" sz="3000" b="1" spc="-120" dirty="0">
                <a:latin typeface="Arial"/>
                <a:cs typeface="Arial"/>
              </a:rPr>
              <a:t>I3 5</a:t>
            </a:r>
            <a:r>
              <a:rPr lang="en-US" sz="3000" b="1" spc="-120" baseline="30000" dirty="0">
                <a:latin typeface="Arial"/>
                <a:cs typeface="Arial"/>
              </a:rPr>
              <a:t>TH</a:t>
            </a:r>
            <a:r>
              <a:rPr lang="en-US" sz="3000" b="1" spc="-120" dirty="0">
                <a:latin typeface="Arial"/>
                <a:cs typeface="Arial"/>
              </a:rPr>
              <a:t> GEN OR ABOVE</a:t>
            </a:r>
            <a:r>
              <a:rPr sz="3000" b="1" spc="-120" dirty="0">
                <a:latin typeface="Arial"/>
                <a:cs typeface="Arial"/>
              </a:rPr>
              <a:t>)</a:t>
            </a:r>
            <a:endParaRPr sz="3000" dirty="0">
              <a:latin typeface="Arial"/>
              <a:cs typeface="Arial"/>
            </a:endParaRPr>
          </a:p>
          <a:p>
            <a:pPr marL="2375535" lvl="1" indent="-563880">
              <a:lnSpc>
                <a:spcPct val="100000"/>
              </a:lnSpc>
              <a:spcBef>
                <a:spcPts val="95"/>
              </a:spcBef>
              <a:buAutoNum type="arabicPeriod"/>
              <a:tabLst>
                <a:tab pos="2376170" algn="l"/>
              </a:tabLst>
            </a:pPr>
            <a:r>
              <a:rPr lang="en-US" sz="3000" b="1" spc="-20" dirty="0">
                <a:latin typeface="Arial"/>
                <a:cs typeface="Arial"/>
              </a:rPr>
              <a:t>SYSTEM TYPE (32 OR 64 BIT)</a:t>
            </a:r>
            <a:endParaRPr sz="3000" dirty="0">
              <a:latin typeface="Arial"/>
              <a:cs typeface="Arial"/>
            </a:endParaRPr>
          </a:p>
          <a:p>
            <a:pPr>
              <a:lnSpc>
                <a:spcPct val="100000"/>
              </a:lnSpc>
              <a:spcBef>
                <a:spcPts val="10"/>
              </a:spcBef>
            </a:pPr>
            <a:endParaRPr sz="3300" dirty="0">
              <a:latin typeface="Arial"/>
              <a:cs typeface="Arial"/>
            </a:endParaRPr>
          </a:p>
          <a:p>
            <a:pPr marL="2318385">
              <a:lnSpc>
                <a:spcPct val="100000"/>
              </a:lnSpc>
            </a:pPr>
            <a:r>
              <a:rPr sz="3000" b="1" spc="-135" dirty="0">
                <a:latin typeface="Arial"/>
                <a:cs typeface="Arial"/>
              </a:rPr>
              <a:t>3. </a:t>
            </a:r>
            <a:r>
              <a:rPr lang="en-US" sz="3000" b="1" spc="-60" dirty="0">
                <a:latin typeface="Arial"/>
                <a:cs typeface="Arial"/>
              </a:rPr>
              <a:t>PACKET TRACER TOOLS</a:t>
            </a:r>
            <a:endParaRPr lang="en-US" sz="3300" dirty="0">
              <a:latin typeface="Arial"/>
              <a:cs typeface="Arial"/>
            </a:endParaRPr>
          </a:p>
          <a:p>
            <a:pPr marL="154940" lvl="1">
              <a:lnSpc>
                <a:spcPct val="100000"/>
              </a:lnSpc>
              <a:tabLst>
                <a:tab pos="718820" algn="l"/>
              </a:tabLst>
            </a:pPr>
            <a:r>
              <a:rPr lang="en-US" sz="3000" b="1" spc="-110" dirty="0">
                <a:latin typeface="Arial"/>
                <a:cs typeface="Arial"/>
              </a:rPr>
              <a:t>             1.END DEVICES (SERVER, PC, WIFI) </a:t>
            </a:r>
            <a:endParaRPr lang="en-US" sz="3000" dirty="0">
              <a:latin typeface="Arial"/>
              <a:cs typeface="Arial"/>
            </a:endParaRPr>
          </a:p>
          <a:p>
            <a:pPr marL="12065" lvl="1">
              <a:lnSpc>
                <a:spcPct val="100000"/>
              </a:lnSpc>
              <a:spcBef>
                <a:spcPts val="110"/>
              </a:spcBef>
              <a:tabLst>
                <a:tab pos="575310" algn="l"/>
              </a:tabLst>
            </a:pPr>
            <a:r>
              <a:rPr lang="en-IN" sz="3000" b="1" spc="-150" dirty="0">
                <a:latin typeface="Arial"/>
                <a:cs typeface="Arial"/>
              </a:rPr>
              <a:t>                2. ROUTER(2811) AND SWITCH(2960)</a:t>
            </a:r>
            <a:endParaRPr sz="3000" dirty="0">
              <a:latin typeface="Arial"/>
              <a:cs typeface="Arial"/>
            </a:endParaRPr>
          </a:p>
          <a:p>
            <a:pPr marL="0" marR="922655" lvl="1">
              <a:lnSpc>
                <a:spcPct val="100000"/>
              </a:lnSpc>
              <a:spcBef>
                <a:spcPts val="95"/>
              </a:spcBef>
              <a:tabLst>
                <a:tab pos="1496060" algn="l"/>
              </a:tabLst>
            </a:pPr>
            <a:r>
              <a:rPr lang="en-IN" sz="3000" b="1" spc="-160" dirty="0">
                <a:latin typeface="Arial"/>
                <a:cs typeface="Arial"/>
              </a:rPr>
              <a:t>                 3. SERIAL CABLE AND STRAIGHT CABLE</a:t>
            </a:r>
            <a:endParaRPr sz="3000" dirty="0">
              <a:latin typeface="Arial"/>
              <a:cs typeface="Arial"/>
            </a:endParaRPr>
          </a:p>
        </p:txBody>
      </p:sp>
      <p:pic>
        <p:nvPicPr>
          <p:cNvPr id="11" name="Picture 10">
            <a:extLst>
              <a:ext uri="{FF2B5EF4-FFF2-40B4-BE49-F238E27FC236}">
                <a16:creationId xmlns:a16="http://schemas.microsoft.com/office/drawing/2014/main" id="{D15BC33C-DAC3-4673-BA45-AB4C6F826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89405"/>
            <a:ext cx="7151498" cy="7048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2308" y="0"/>
            <a:ext cx="13283565" cy="843821"/>
          </a:xfrm>
          <a:prstGeom prst="rect">
            <a:avLst/>
          </a:prstGeom>
        </p:spPr>
        <p:txBody>
          <a:bodyPr vert="horz" wrap="square" lIns="0" tIns="12700" rIns="0" bIns="0" rtlCol="0">
            <a:spAutoFit/>
          </a:bodyPr>
          <a:lstStyle/>
          <a:p>
            <a:pPr marL="12700">
              <a:lnSpc>
                <a:spcPct val="100000"/>
              </a:lnSpc>
              <a:spcBef>
                <a:spcPts val="100"/>
              </a:spcBef>
            </a:pPr>
            <a:r>
              <a:rPr lang="en-US" sz="5400" spc="-630" dirty="0"/>
              <a:t>                            CISCO  PACKET  TRACER</a:t>
            </a:r>
            <a:endParaRPr sz="5400" spc="-490" dirty="0"/>
          </a:p>
        </p:txBody>
      </p:sp>
      <p:sp>
        <p:nvSpPr>
          <p:cNvPr id="3" name="object 3"/>
          <p:cNvSpPr txBox="1"/>
          <p:nvPr/>
        </p:nvSpPr>
        <p:spPr>
          <a:xfrm>
            <a:off x="4876800" y="1104900"/>
            <a:ext cx="10506075" cy="3090590"/>
          </a:xfrm>
          <a:prstGeom prst="rect">
            <a:avLst/>
          </a:prstGeom>
        </p:spPr>
        <p:txBody>
          <a:bodyPr vert="horz" wrap="square" lIns="0" tIns="12700" rIns="0" bIns="0" rtlCol="0">
            <a:spAutoFit/>
          </a:bodyPr>
          <a:lstStyle/>
          <a:p>
            <a:pPr marL="12700" marR="5080" algn="just">
              <a:lnSpc>
                <a:spcPct val="100000"/>
              </a:lnSpc>
              <a:spcBef>
                <a:spcPts val="100"/>
              </a:spcBef>
            </a:pPr>
            <a:r>
              <a:rPr lang="en-US" sz="2000" b="1" dirty="0">
                <a:latin typeface="Arial"/>
                <a:cs typeface="Arial"/>
              </a:rPr>
              <a:t>Cisco® Packet Tracer is a powerful network simulation program that allows students to experiment with network behavior and ask “what if” questions. As an integral part of the Networking Academy comprehensive learning experience, Packet Tracer provides simulation, visualization, authoring, assessment, and collaboration capabilities to facilitate the teaching and learning of complex technology concepts. Packet Tracer supplements physical equipment in the classroom by allowing students to create a network with an almost unlimited number of devices, encouraging practice, discovery, and troubleshooting. The simulation-based learning environment helps students develop 21st century skills such as decision making, creative and critical thinking, and problem solving.</a:t>
            </a:r>
            <a:endParaRPr sz="2000" b="1" dirty="0">
              <a:latin typeface="Arial"/>
              <a:cs typeface="Arial"/>
            </a:endParaRPr>
          </a:p>
        </p:txBody>
      </p:sp>
      <p:sp>
        <p:nvSpPr>
          <p:cNvPr id="4" name="object 4"/>
          <p:cNvSpPr/>
          <p:nvPr/>
        </p:nvSpPr>
        <p:spPr>
          <a:xfrm>
            <a:off x="-9398" y="23812"/>
            <a:ext cx="4342130" cy="10287000"/>
          </a:xfrm>
          <a:custGeom>
            <a:avLst/>
            <a:gdLst/>
            <a:ahLst/>
            <a:cxnLst/>
            <a:rect l="l" t="t" r="r" b="b"/>
            <a:pathLst>
              <a:path w="4342130" h="10287000">
                <a:moveTo>
                  <a:pt x="4297172" y="0"/>
                </a:moveTo>
                <a:lnTo>
                  <a:pt x="0" y="0"/>
                </a:lnTo>
                <a:lnTo>
                  <a:pt x="0" y="10286992"/>
                </a:lnTo>
                <a:lnTo>
                  <a:pt x="4171696" y="10286992"/>
                </a:lnTo>
                <a:lnTo>
                  <a:pt x="4184904" y="10241363"/>
                </a:lnTo>
                <a:lnTo>
                  <a:pt x="4197350" y="10196916"/>
                </a:lnTo>
                <a:lnTo>
                  <a:pt x="4209161" y="10152329"/>
                </a:lnTo>
                <a:lnTo>
                  <a:pt x="4220718" y="10107612"/>
                </a:lnTo>
                <a:lnTo>
                  <a:pt x="4231640" y="10062768"/>
                </a:lnTo>
                <a:lnTo>
                  <a:pt x="4242181" y="10017798"/>
                </a:lnTo>
                <a:lnTo>
                  <a:pt x="4252087" y="9972713"/>
                </a:lnTo>
                <a:lnTo>
                  <a:pt x="4261612" y="9927526"/>
                </a:lnTo>
                <a:lnTo>
                  <a:pt x="4270629" y="9882212"/>
                </a:lnTo>
                <a:lnTo>
                  <a:pt x="4279138" y="9836810"/>
                </a:lnTo>
                <a:lnTo>
                  <a:pt x="4287139" y="9791306"/>
                </a:lnTo>
                <a:lnTo>
                  <a:pt x="4294632" y="9745700"/>
                </a:lnTo>
                <a:lnTo>
                  <a:pt x="4301490" y="9700018"/>
                </a:lnTo>
                <a:lnTo>
                  <a:pt x="4307967" y="9654247"/>
                </a:lnTo>
                <a:lnTo>
                  <a:pt x="4313809" y="9608400"/>
                </a:lnTo>
                <a:lnTo>
                  <a:pt x="4319143" y="9562477"/>
                </a:lnTo>
                <a:lnTo>
                  <a:pt x="4323969" y="9516491"/>
                </a:lnTo>
                <a:lnTo>
                  <a:pt x="4328160" y="9470428"/>
                </a:lnTo>
                <a:lnTo>
                  <a:pt x="4331843" y="9424314"/>
                </a:lnTo>
                <a:lnTo>
                  <a:pt x="4334891" y="9378149"/>
                </a:lnTo>
                <a:lnTo>
                  <a:pt x="4337431" y="9331947"/>
                </a:lnTo>
                <a:lnTo>
                  <a:pt x="4339336" y="9285681"/>
                </a:lnTo>
                <a:lnTo>
                  <a:pt x="4340733" y="9239389"/>
                </a:lnTo>
                <a:lnTo>
                  <a:pt x="4341495" y="9193060"/>
                </a:lnTo>
                <a:lnTo>
                  <a:pt x="4341622" y="9146705"/>
                </a:lnTo>
                <a:lnTo>
                  <a:pt x="4341114" y="9100324"/>
                </a:lnTo>
                <a:lnTo>
                  <a:pt x="4340098" y="9053918"/>
                </a:lnTo>
                <a:lnTo>
                  <a:pt x="4338447" y="9007475"/>
                </a:lnTo>
                <a:lnTo>
                  <a:pt x="4336034" y="8961120"/>
                </a:lnTo>
                <a:lnTo>
                  <a:pt x="4333113" y="8914638"/>
                </a:lnTo>
                <a:lnTo>
                  <a:pt x="4329557" y="8868283"/>
                </a:lnTo>
                <a:lnTo>
                  <a:pt x="4325366" y="8821801"/>
                </a:lnTo>
                <a:lnTo>
                  <a:pt x="4320540" y="8775446"/>
                </a:lnTo>
                <a:lnTo>
                  <a:pt x="4314952" y="8728964"/>
                </a:lnTo>
                <a:lnTo>
                  <a:pt x="4308729" y="8682609"/>
                </a:lnTo>
                <a:lnTo>
                  <a:pt x="4301871" y="8636254"/>
                </a:lnTo>
                <a:lnTo>
                  <a:pt x="4294378" y="8590026"/>
                </a:lnTo>
                <a:lnTo>
                  <a:pt x="4286250" y="8543671"/>
                </a:lnTo>
                <a:lnTo>
                  <a:pt x="4277360" y="8497443"/>
                </a:lnTo>
                <a:lnTo>
                  <a:pt x="4267708" y="8451215"/>
                </a:lnTo>
                <a:lnTo>
                  <a:pt x="4257421" y="8405114"/>
                </a:lnTo>
                <a:lnTo>
                  <a:pt x="4246499" y="8359013"/>
                </a:lnTo>
                <a:lnTo>
                  <a:pt x="4234688" y="8313038"/>
                </a:lnTo>
                <a:lnTo>
                  <a:pt x="4222369" y="8267065"/>
                </a:lnTo>
                <a:lnTo>
                  <a:pt x="4209161" y="8221091"/>
                </a:lnTo>
                <a:lnTo>
                  <a:pt x="4195318" y="8175244"/>
                </a:lnTo>
                <a:lnTo>
                  <a:pt x="4180713" y="8129524"/>
                </a:lnTo>
                <a:lnTo>
                  <a:pt x="4165346" y="8083931"/>
                </a:lnTo>
                <a:lnTo>
                  <a:pt x="4149216" y="8038338"/>
                </a:lnTo>
                <a:lnTo>
                  <a:pt x="4132326" y="7992872"/>
                </a:lnTo>
                <a:lnTo>
                  <a:pt x="4114800" y="7947533"/>
                </a:lnTo>
                <a:lnTo>
                  <a:pt x="4096385" y="7902194"/>
                </a:lnTo>
                <a:lnTo>
                  <a:pt x="4077208" y="7857108"/>
                </a:lnTo>
                <a:lnTo>
                  <a:pt x="4057269" y="7812024"/>
                </a:lnTo>
                <a:lnTo>
                  <a:pt x="4036567" y="7767066"/>
                </a:lnTo>
                <a:lnTo>
                  <a:pt x="4014978" y="7722361"/>
                </a:lnTo>
                <a:lnTo>
                  <a:pt x="3992753" y="7677658"/>
                </a:lnTo>
                <a:lnTo>
                  <a:pt x="3969639" y="7633081"/>
                </a:lnTo>
                <a:lnTo>
                  <a:pt x="3945636" y="7588758"/>
                </a:lnTo>
                <a:lnTo>
                  <a:pt x="3920871" y="7544434"/>
                </a:lnTo>
                <a:lnTo>
                  <a:pt x="3895344" y="7500366"/>
                </a:lnTo>
                <a:lnTo>
                  <a:pt x="3868928" y="7456424"/>
                </a:lnTo>
                <a:lnTo>
                  <a:pt x="3841750" y="7412608"/>
                </a:lnTo>
                <a:lnTo>
                  <a:pt x="3813683" y="7369048"/>
                </a:lnTo>
                <a:lnTo>
                  <a:pt x="3784727" y="7325613"/>
                </a:lnTo>
                <a:lnTo>
                  <a:pt x="3728974" y="7244588"/>
                </a:lnTo>
                <a:lnTo>
                  <a:pt x="3703320" y="7206107"/>
                </a:lnTo>
                <a:lnTo>
                  <a:pt x="3678047" y="7166863"/>
                </a:lnTo>
                <a:lnTo>
                  <a:pt x="3653028" y="7126858"/>
                </a:lnTo>
                <a:lnTo>
                  <a:pt x="3628390" y="7086219"/>
                </a:lnTo>
                <a:lnTo>
                  <a:pt x="3604133" y="7044944"/>
                </a:lnTo>
                <a:lnTo>
                  <a:pt x="3580129" y="7003034"/>
                </a:lnTo>
                <a:lnTo>
                  <a:pt x="3556508" y="6960488"/>
                </a:lnTo>
                <a:lnTo>
                  <a:pt x="3533266" y="6917309"/>
                </a:lnTo>
                <a:lnTo>
                  <a:pt x="3510407" y="6873621"/>
                </a:lnTo>
                <a:lnTo>
                  <a:pt x="3487928" y="6829425"/>
                </a:lnTo>
                <a:lnTo>
                  <a:pt x="3465829" y="6784594"/>
                </a:lnTo>
                <a:lnTo>
                  <a:pt x="3444113" y="6739255"/>
                </a:lnTo>
                <a:lnTo>
                  <a:pt x="3422777" y="6693408"/>
                </a:lnTo>
                <a:lnTo>
                  <a:pt x="3401949" y="6647180"/>
                </a:lnTo>
                <a:lnTo>
                  <a:pt x="3381375" y="6600444"/>
                </a:lnTo>
                <a:lnTo>
                  <a:pt x="3361309" y="6553327"/>
                </a:lnTo>
                <a:lnTo>
                  <a:pt x="3341497" y="6505829"/>
                </a:lnTo>
                <a:lnTo>
                  <a:pt x="3322320" y="6457823"/>
                </a:lnTo>
                <a:lnTo>
                  <a:pt x="3303397" y="6409563"/>
                </a:lnTo>
                <a:lnTo>
                  <a:pt x="3284982" y="6361049"/>
                </a:lnTo>
                <a:lnTo>
                  <a:pt x="3267075" y="6312154"/>
                </a:lnTo>
                <a:lnTo>
                  <a:pt x="3249549" y="6262878"/>
                </a:lnTo>
                <a:lnTo>
                  <a:pt x="3232404" y="6213475"/>
                </a:lnTo>
                <a:lnTo>
                  <a:pt x="3215894" y="6163818"/>
                </a:lnTo>
                <a:lnTo>
                  <a:pt x="3199638" y="6113907"/>
                </a:lnTo>
                <a:lnTo>
                  <a:pt x="3184017" y="6063742"/>
                </a:lnTo>
                <a:lnTo>
                  <a:pt x="3168777" y="6013450"/>
                </a:lnTo>
                <a:lnTo>
                  <a:pt x="3154045" y="5963031"/>
                </a:lnTo>
                <a:lnTo>
                  <a:pt x="3139821" y="5912358"/>
                </a:lnTo>
                <a:lnTo>
                  <a:pt x="3126105" y="5861685"/>
                </a:lnTo>
                <a:lnTo>
                  <a:pt x="3112897" y="5810885"/>
                </a:lnTo>
                <a:lnTo>
                  <a:pt x="3100197" y="5760085"/>
                </a:lnTo>
                <a:lnTo>
                  <a:pt x="3087878" y="5709285"/>
                </a:lnTo>
                <a:lnTo>
                  <a:pt x="3076194" y="5658358"/>
                </a:lnTo>
                <a:lnTo>
                  <a:pt x="3065018" y="5607431"/>
                </a:lnTo>
                <a:lnTo>
                  <a:pt x="3054350" y="5556504"/>
                </a:lnTo>
                <a:lnTo>
                  <a:pt x="3044317" y="5505704"/>
                </a:lnTo>
                <a:lnTo>
                  <a:pt x="3034665" y="5454904"/>
                </a:lnTo>
                <a:lnTo>
                  <a:pt x="3025648" y="5404231"/>
                </a:lnTo>
                <a:lnTo>
                  <a:pt x="3017266" y="5353685"/>
                </a:lnTo>
                <a:lnTo>
                  <a:pt x="3009392" y="5303266"/>
                </a:lnTo>
                <a:lnTo>
                  <a:pt x="3002026" y="5253101"/>
                </a:lnTo>
                <a:lnTo>
                  <a:pt x="2995168" y="5202936"/>
                </a:lnTo>
                <a:lnTo>
                  <a:pt x="2989072" y="5153152"/>
                </a:lnTo>
                <a:lnTo>
                  <a:pt x="2983484" y="5103495"/>
                </a:lnTo>
                <a:lnTo>
                  <a:pt x="2978404" y="5053965"/>
                </a:lnTo>
                <a:lnTo>
                  <a:pt x="2973959" y="5004943"/>
                </a:lnTo>
                <a:lnTo>
                  <a:pt x="2970149" y="4956048"/>
                </a:lnTo>
                <a:lnTo>
                  <a:pt x="2966974" y="4907534"/>
                </a:lnTo>
                <a:lnTo>
                  <a:pt x="2964307" y="4859274"/>
                </a:lnTo>
                <a:lnTo>
                  <a:pt x="2962402" y="4811395"/>
                </a:lnTo>
                <a:lnTo>
                  <a:pt x="2961005" y="4764024"/>
                </a:lnTo>
                <a:lnTo>
                  <a:pt x="2960370" y="4716907"/>
                </a:lnTo>
                <a:lnTo>
                  <a:pt x="2960243" y="4670298"/>
                </a:lnTo>
                <a:lnTo>
                  <a:pt x="2960751" y="4624070"/>
                </a:lnTo>
                <a:lnTo>
                  <a:pt x="2962021" y="4578350"/>
                </a:lnTo>
                <a:lnTo>
                  <a:pt x="2963926" y="4533138"/>
                </a:lnTo>
                <a:lnTo>
                  <a:pt x="2968498" y="4459478"/>
                </a:lnTo>
                <a:lnTo>
                  <a:pt x="2975102" y="4384421"/>
                </a:lnTo>
                <a:lnTo>
                  <a:pt x="2979293" y="4346321"/>
                </a:lnTo>
                <a:lnTo>
                  <a:pt x="2983865" y="4307840"/>
                </a:lnTo>
                <a:lnTo>
                  <a:pt x="2989072" y="4269105"/>
                </a:lnTo>
                <a:lnTo>
                  <a:pt x="2994660" y="4230116"/>
                </a:lnTo>
                <a:lnTo>
                  <a:pt x="3000629" y="4190619"/>
                </a:lnTo>
                <a:lnTo>
                  <a:pt x="3007233" y="4150995"/>
                </a:lnTo>
                <a:lnTo>
                  <a:pt x="3014218" y="4110863"/>
                </a:lnTo>
                <a:lnTo>
                  <a:pt x="3021584" y="4070604"/>
                </a:lnTo>
                <a:lnTo>
                  <a:pt x="3029458" y="4029964"/>
                </a:lnTo>
                <a:lnTo>
                  <a:pt x="3046476" y="3947795"/>
                </a:lnTo>
                <a:lnTo>
                  <a:pt x="3065145" y="3864355"/>
                </a:lnTo>
                <a:lnTo>
                  <a:pt x="3085338" y="3779901"/>
                </a:lnTo>
                <a:lnTo>
                  <a:pt x="3107055" y="3694429"/>
                </a:lnTo>
                <a:lnTo>
                  <a:pt x="3130042" y="3607816"/>
                </a:lnTo>
                <a:lnTo>
                  <a:pt x="3154426" y="3520313"/>
                </a:lnTo>
                <a:lnTo>
                  <a:pt x="3193415" y="3387090"/>
                </a:lnTo>
                <a:lnTo>
                  <a:pt x="3234944" y="3251961"/>
                </a:lnTo>
                <a:lnTo>
                  <a:pt x="3293872" y="3068828"/>
                </a:lnTo>
                <a:lnTo>
                  <a:pt x="3388614" y="2788666"/>
                </a:lnTo>
                <a:lnTo>
                  <a:pt x="3893820" y="1373124"/>
                </a:lnTo>
                <a:lnTo>
                  <a:pt x="4010787" y="1025017"/>
                </a:lnTo>
                <a:lnTo>
                  <a:pt x="4089527" y="776985"/>
                </a:lnTo>
                <a:lnTo>
                  <a:pt x="4148454" y="579374"/>
                </a:lnTo>
                <a:lnTo>
                  <a:pt x="4190111" y="431800"/>
                </a:lnTo>
                <a:lnTo>
                  <a:pt x="4229100" y="285115"/>
                </a:lnTo>
                <a:lnTo>
                  <a:pt x="4253611" y="187705"/>
                </a:lnTo>
                <a:lnTo>
                  <a:pt x="4276725" y="90677"/>
                </a:lnTo>
                <a:lnTo>
                  <a:pt x="4297172" y="0"/>
                </a:lnTo>
                <a:close/>
              </a:path>
            </a:pathLst>
          </a:custGeom>
          <a:solidFill>
            <a:srgbClr val="60DADE"/>
          </a:solidFill>
        </p:spPr>
        <p:txBody>
          <a:bodyPr wrap="square" lIns="0" tIns="0" rIns="0" bIns="0" rtlCol="0"/>
          <a:lstStyle/>
          <a:p>
            <a:endParaRPr/>
          </a:p>
        </p:txBody>
      </p:sp>
      <p:pic>
        <p:nvPicPr>
          <p:cNvPr id="7" name="Picture 6">
            <a:extLst>
              <a:ext uri="{FF2B5EF4-FFF2-40B4-BE49-F238E27FC236}">
                <a16:creationId xmlns:a16="http://schemas.microsoft.com/office/drawing/2014/main" id="{5490813E-D2EE-4A67-A2D6-ADFD783B8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381499"/>
            <a:ext cx="10506074" cy="57250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1A91-AC39-4BEA-9793-24C98E4E5E73}"/>
              </a:ext>
            </a:extLst>
          </p:cNvPr>
          <p:cNvSpPr>
            <a:spLocks noGrp="1"/>
          </p:cNvSpPr>
          <p:nvPr>
            <p:ph type="title"/>
          </p:nvPr>
        </p:nvSpPr>
        <p:spPr>
          <a:xfrm>
            <a:off x="2362200" y="151587"/>
            <a:ext cx="12573000" cy="940435"/>
          </a:xfrm>
        </p:spPr>
        <p:txBody>
          <a:bodyPr/>
          <a:lstStyle/>
          <a:p>
            <a:r>
              <a:rPr lang="en-US" dirty="0"/>
              <a:t>               REDISTRIBUTION</a:t>
            </a:r>
            <a:endParaRPr lang="en-IN" dirty="0"/>
          </a:p>
        </p:txBody>
      </p:sp>
      <p:sp>
        <p:nvSpPr>
          <p:cNvPr id="3" name="Text Placeholder 2">
            <a:extLst>
              <a:ext uri="{FF2B5EF4-FFF2-40B4-BE49-F238E27FC236}">
                <a16:creationId xmlns:a16="http://schemas.microsoft.com/office/drawing/2014/main" id="{328C9BD1-D2CD-477E-BD4F-3E5CE1392EAC}"/>
              </a:ext>
            </a:extLst>
          </p:cNvPr>
          <p:cNvSpPr>
            <a:spLocks noGrp="1"/>
          </p:cNvSpPr>
          <p:nvPr>
            <p:ph type="body" idx="1"/>
          </p:nvPr>
        </p:nvSpPr>
        <p:spPr>
          <a:xfrm>
            <a:off x="2362200" y="1562100"/>
            <a:ext cx="12573000" cy="8433078"/>
          </a:xfrm>
        </p:spPr>
        <p:txBody>
          <a:bodyPr/>
          <a:lstStyle/>
          <a:p>
            <a:r>
              <a:rPr lang="en-US" b="0" i="0" dirty="0">
                <a:solidFill>
                  <a:schemeClr val="tx1"/>
                </a:solidFill>
                <a:effectLst/>
                <a:latin typeface="urw-din"/>
              </a:rPr>
              <a:t>It is a process of advertising a route learned by method of static routing, directly connected route or a dynamic routing protocol into another routing protocol. Here, router2 one interface (fa0/0) is running EIGRP and other interface(fa0/1) is running OSPF then we have to advertise the routes of OSPF into EIGRP and vice-versa so that the routes learned by these routing protocols are advertised with each other. This process is called redistribution. Otherwise, the router1 will not be able to learn routes of router3 and router3 will not be able to learn routes of router1. </a:t>
            </a:r>
          </a:p>
          <a:p>
            <a:r>
              <a:rPr lang="en-US" b="1" i="0" dirty="0">
                <a:solidFill>
                  <a:schemeClr val="tx1"/>
                </a:solidFill>
                <a:effectLst/>
                <a:latin typeface="urw-din"/>
              </a:rPr>
              <a:t>Metric –</a:t>
            </a:r>
            <a:br>
              <a:rPr lang="en-US" dirty="0">
                <a:solidFill>
                  <a:schemeClr val="tx1"/>
                </a:solidFill>
              </a:rPr>
            </a:br>
            <a:r>
              <a:rPr lang="en-US" b="0" i="0" dirty="0">
                <a:solidFill>
                  <a:schemeClr val="tx1"/>
                </a:solidFill>
                <a:effectLst/>
                <a:latin typeface="urw-din"/>
              </a:rPr>
              <a:t>As we know, different routing protocols use different metrics to find out best path therefore when we redistribute route from one routing protocol to another, we have to define metric which should be understandable by the routing protocol.</a:t>
            </a:r>
          </a:p>
          <a:p>
            <a:endParaRPr lang="en-US" b="0" i="0" dirty="0">
              <a:solidFill>
                <a:schemeClr val="tx1"/>
              </a:solidFill>
              <a:effectLst/>
              <a:latin typeface="urw-din"/>
            </a:endParaRPr>
          </a:p>
          <a:p>
            <a:endParaRPr lang="en-IN" dirty="0">
              <a:solidFill>
                <a:schemeClr val="tx1"/>
              </a:solidFill>
            </a:endParaRPr>
          </a:p>
          <a:p>
            <a:r>
              <a:rPr lang="en-US" b="0" i="0" dirty="0">
                <a:solidFill>
                  <a:schemeClr val="tx1"/>
                </a:solidFill>
                <a:effectLst/>
                <a:latin typeface="urw-din"/>
              </a:rPr>
              <a:t>Where metric 1 means hop count 1 while EIGRP 1 means autonomous system 1.</a:t>
            </a:r>
          </a:p>
          <a:p>
            <a:r>
              <a:rPr lang="en-IN" b="1" i="0" dirty="0">
                <a:solidFill>
                  <a:schemeClr val="tx1"/>
                </a:solidFill>
                <a:effectLst/>
                <a:latin typeface="urw-din"/>
              </a:rPr>
              <a:t>Configuration –</a:t>
            </a:r>
          </a:p>
          <a:p>
            <a:r>
              <a:rPr lang="en-IN" b="0" dirty="0">
                <a:solidFill>
                  <a:schemeClr val="tx1"/>
                </a:solidFill>
              </a:rPr>
              <a:t>Redistributing into RIP - RIP is a standardized Distance-Vector routing protocol that uses hop-count as its distance metric. Consider the following example: </a:t>
            </a:r>
            <a:r>
              <a:rPr lang="en-IN" b="0" dirty="0" err="1">
                <a:solidFill>
                  <a:schemeClr val="tx1"/>
                </a:solidFill>
              </a:rPr>
              <a:t>RouterB</a:t>
            </a:r>
            <a:r>
              <a:rPr lang="en-IN" b="0" dirty="0">
                <a:solidFill>
                  <a:schemeClr val="tx1"/>
                </a:solidFill>
              </a:rPr>
              <a:t> is our</a:t>
            </a:r>
          </a:p>
          <a:p>
            <a:r>
              <a:rPr lang="en-IN" b="0" dirty="0">
                <a:solidFill>
                  <a:schemeClr val="tx1"/>
                </a:solidFill>
              </a:rPr>
              <a:t>redistribution point between IGRP and RIP. </a:t>
            </a:r>
          </a:p>
          <a:p>
            <a:r>
              <a:rPr lang="en-IN" b="0" dirty="0">
                <a:solidFill>
                  <a:schemeClr val="tx1"/>
                </a:solidFill>
              </a:rPr>
              <a:t>To redistribute all IGRP routes into RIP:</a:t>
            </a:r>
          </a:p>
          <a:p>
            <a:r>
              <a:rPr lang="en-IN" sz="1800" b="0" dirty="0">
                <a:solidFill>
                  <a:schemeClr val="tx1"/>
                </a:solidFill>
              </a:rPr>
              <a:t>Router(config)# router rip</a:t>
            </a:r>
          </a:p>
          <a:p>
            <a:r>
              <a:rPr lang="en-IN" sz="1800" b="0" dirty="0">
                <a:solidFill>
                  <a:schemeClr val="tx1"/>
                </a:solidFill>
              </a:rPr>
              <a:t>Router(config-router)# network </a:t>
            </a:r>
            <a:r>
              <a:rPr lang="en-IN" sz="1800" b="0" dirty="0" err="1">
                <a:solidFill>
                  <a:schemeClr val="tx1"/>
                </a:solidFill>
              </a:rPr>
              <a:t>ip</a:t>
            </a:r>
            <a:r>
              <a:rPr lang="en-IN" sz="1800" b="0" dirty="0">
                <a:solidFill>
                  <a:schemeClr val="tx1"/>
                </a:solidFill>
              </a:rPr>
              <a:t> address</a:t>
            </a:r>
          </a:p>
          <a:p>
            <a:r>
              <a:rPr lang="en-IN" sz="1800" b="0" dirty="0">
                <a:solidFill>
                  <a:schemeClr val="tx1"/>
                </a:solidFill>
              </a:rPr>
              <a:t>Router(config-router)# redistribute </a:t>
            </a:r>
            <a:r>
              <a:rPr lang="en-IN" sz="1800" b="0" dirty="0" err="1">
                <a:solidFill>
                  <a:schemeClr val="tx1"/>
                </a:solidFill>
              </a:rPr>
              <a:t>eigrp</a:t>
            </a:r>
            <a:r>
              <a:rPr lang="en-IN" sz="1800" b="0" dirty="0">
                <a:solidFill>
                  <a:schemeClr val="tx1"/>
                </a:solidFill>
              </a:rPr>
              <a:t> (process id) metric 1</a:t>
            </a:r>
          </a:p>
        </p:txBody>
      </p:sp>
      <p:sp>
        <p:nvSpPr>
          <p:cNvPr id="6" name="Rectangle 3">
            <a:extLst>
              <a:ext uri="{FF2B5EF4-FFF2-40B4-BE49-F238E27FC236}">
                <a16:creationId xmlns:a16="http://schemas.microsoft.com/office/drawing/2014/main" id="{95F724FC-EC86-4CC8-A885-77512471CFFA}"/>
              </a:ext>
            </a:extLst>
          </p:cNvPr>
          <p:cNvSpPr>
            <a:spLocks noChangeArrowheads="1"/>
          </p:cNvSpPr>
          <p:nvPr/>
        </p:nvSpPr>
        <p:spPr bwMode="auto">
          <a:xfrm>
            <a:off x="2362200" y="5829300"/>
            <a:ext cx="5834931" cy="83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router(config)router rip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router(config-router)#redistribute </a:t>
            </a:r>
            <a:r>
              <a:rPr kumimoji="0" lang="en-US" altLang="en-US" sz="1600" b="0" i="0" u="none" strike="noStrike" cap="none" normalizeH="0" baseline="0" dirty="0" err="1">
                <a:ln>
                  <a:noFill/>
                </a:ln>
                <a:effectLst/>
                <a:latin typeface="Consolas" panose="020B0609020204030204" pitchFamily="49" charset="0"/>
              </a:rPr>
              <a:t>Eigrp</a:t>
            </a:r>
            <a:r>
              <a:rPr kumimoji="0" lang="en-US" altLang="en-US" sz="1600" b="0" i="0" u="none" strike="noStrike" cap="none" normalizeH="0" baseline="0" dirty="0">
                <a:ln>
                  <a:noFill/>
                </a:ln>
                <a:effectLst/>
                <a:latin typeface="Consolas" panose="020B0609020204030204" pitchFamily="49" charset="0"/>
              </a:rPr>
              <a:t> 1 metric 1 </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61353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54DE7-E595-4058-B999-DC4D430291C3}"/>
              </a:ext>
            </a:extLst>
          </p:cNvPr>
          <p:cNvSpPr txBox="1"/>
          <p:nvPr/>
        </p:nvSpPr>
        <p:spPr>
          <a:xfrm>
            <a:off x="1371600" y="800100"/>
            <a:ext cx="15544800" cy="7817525"/>
          </a:xfrm>
          <a:prstGeom prst="rect">
            <a:avLst/>
          </a:prstGeom>
          <a:noFill/>
        </p:spPr>
        <p:txBody>
          <a:bodyPr wrap="square">
            <a:spAutoFit/>
          </a:bodyPr>
          <a:lstStyle/>
          <a:p>
            <a:r>
              <a:rPr lang="en-IN" sz="2600" dirty="0">
                <a:latin typeface="Times New Roman" panose="02020603050405020304" pitchFamily="18" charset="0"/>
                <a:cs typeface="Times New Roman" panose="02020603050405020304" pitchFamily="18" charset="0"/>
              </a:rPr>
              <a:t>Redistributing into EIGRP - EIGRP is a Cisco-proprietary hybrid routing protocol that, by default, uses a composite of bandwidth and delay as its distance metric. EIGRP can additionally consider Reliability, Load, and MTU for its metric. </a:t>
            </a:r>
          </a:p>
          <a:p>
            <a:r>
              <a:rPr lang="en-IN" sz="2600" dirty="0">
                <a:latin typeface="Times New Roman" panose="02020603050405020304" pitchFamily="18" charset="0"/>
                <a:cs typeface="Times New Roman" panose="02020603050405020304" pitchFamily="18" charset="0"/>
              </a:rPr>
              <a:t>To redistribute all OSPF routes into EIGRP:</a:t>
            </a:r>
          </a:p>
          <a:p>
            <a:r>
              <a:rPr lang="en-IN" dirty="0">
                <a:latin typeface="Times New Roman" panose="02020603050405020304" pitchFamily="18" charset="0"/>
                <a:cs typeface="Times New Roman" panose="02020603050405020304" pitchFamily="18" charset="0"/>
              </a:rPr>
              <a:t>Router(config)# router </a:t>
            </a:r>
            <a:r>
              <a:rPr lang="en-IN" dirty="0" err="1">
                <a:latin typeface="Times New Roman" panose="02020603050405020304" pitchFamily="18" charset="0"/>
                <a:cs typeface="Times New Roman" panose="02020603050405020304" pitchFamily="18" charset="0"/>
              </a:rPr>
              <a:t>eigrp</a:t>
            </a:r>
            <a:r>
              <a:rPr lang="en-IN" dirty="0">
                <a:latin typeface="Times New Roman" panose="02020603050405020304" pitchFamily="18" charset="0"/>
                <a:cs typeface="Times New Roman" panose="02020603050405020304" pitchFamily="18" charset="0"/>
              </a:rPr>
              <a:t> (process id)</a:t>
            </a:r>
          </a:p>
          <a:p>
            <a:r>
              <a:rPr lang="en-IN" dirty="0">
                <a:latin typeface="Times New Roman" panose="02020603050405020304" pitchFamily="18" charset="0"/>
                <a:cs typeface="Times New Roman" panose="02020603050405020304" pitchFamily="18" charset="0"/>
              </a:rPr>
              <a:t>Router(config-router)# network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address) wild card mask</a:t>
            </a:r>
          </a:p>
          <a:p>
            <a:r>
              <a:rPr lang="en-IN" dirty="0">
                <a:latin typeface="Times New Roman" panose="02020603050405020304" pitchFamily="18" charset="0"/>
                <a:cs typeface="Times New Roman" panose="02020603050405020304" pitchFamily="18" charset="0"/>
              </a:rPr>
              <a:t>Router(config-router)# redistribute </a:t>
            </a:r>
            <a:r>
              <a:rPr lang="en-IN" dirty="0" err="1">
                <a:latin typeface="Times New Roman" panose="02020603050405020304" pitchFamily="18" charset="0"/>
                <a:cs typeface="Times New Roman" panose="02020603050405020304" pitchFamily="18" charset="0"/>
              </a:rPr>
              <a:t>ospf</a:t>
            </a:r>
            <a:r>
              <a:rPr lang="en-IN" dirty="0">
                <a:latin typeface="Times New Roman" panose="02020603050405020304" pitchFamily="18" charset="0"/>
                <a:cs typeface="Times New Roman" panose="02020603050405020304" pitchFamily="18" charset="0"/>
              </a:rPr>
              <a:t> (area) metric 1 100 100 100 100</a:t>
            </a:r>
          </a:p>
          <a:p>
            <a:endParaRPr lang="en-IN"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Next, EIGRP was configured to advertise the network of 10.1.2.0/24. Finally, EIGRP was configured to</a:t>
            </a:r>
          </a:p>
          <a:p>
            <a:r>
              <a:rPr lang="en-US" sz="2600" dirty="0">
                <a:latin typeface="Times New Roman" panose="02020603050405020304" pitchFamily="18" charset="0"/>
                <a:cs typeface="Times New Roman" panose="02020603050405020304" pitchFamily="18" charset="0"/>
              </a:rPr>
              <a:t>redistribute all </a:t>
            </a:r>
            <a:r>
              <a:rPr lang="en-US" sz="2600" dirty="0" err="1">
                <a:latin typeface="Times New Roman" panose="02020603050405020304" pitchFamily="18" charset="0"/>
                <a:cs typeface="Times New Roman" panose="02020603050405020304" pitchFamily="18" charset="0"/>
              </a:rPr>
              <a:t>ospf</a:t>
            </a:r>
            <a:r>
              <a:rPr lang="en-US" sz="2600" dirty="0">
                <a:latin typeface="Times New Roman" panose="02020603050405020304" pitchFamily="18" charset="0"/>
                <a:cs typeface="Times New Roman" panose="02020603050405020304" pitchFamily="18" charset="0"/>
              </a:rPr>
              <a:t> routes from </a:t>
            </a:r>
            <a:r>
              <a:rPr lang="en-US" sz="2600" dirty="0" err="1">
                <a:latin typeface="Times New Roman" panose="02020603050405020304" pitchFamily="18" charset="0"/>
                <a:cs typeface="Times New Roman" panose="02020603050405020304" pitchFamily="18" charset="0"/>
              </a:rPr>
              <a:t>processID</a:t>
            </a:r>
            <a:r>
              <a:rPr lang="en-US" sz="2600" dirty="0">
                <a:latin typeface="Times New Roman" panose="02020603050405020304" pitchFamily="18" charset="0"/>
                <a:cs typeface="Times New Roman" panose="02020603050405020304" pitchFamily="18" charset="0"/>
              </a:rPr>
              <a:t> 20, and apply a metric of 10000 (bandwidth), 1000 (delay), 255 (reliability), 1 (load), and 1500 (MTU) to the redistributed routes. </a:t>
            </a:r>
          </a:p>
          <a:p>
            <a:r>
              <a:rPr lang="en-US" sz="2600" dirty="0">
                <a:latin typeface="Times New Roman" panose="02020603050405020304" pitchFamily="18" charset="0"/>
                <a:cs typeface="Times New Roman" panose="02020603050405020304" pitchFamily="18" charset="0"/>
              </a:rPr>
              <a:t>It is possible to specify a default-metric for all redistributed routes:</a:t>
            </a:r>
          </a:p>
          <a:p>
            <a:r>
              <a:rPr lang="en-US" dirty="0">
                <a:latin typeface="Times New Roman" panose="02020603050405020304" pitchFamily="18" charset="0"/>
                <a:cs typeface="Times New Roman" panose="02020603050405020304" pitchFamily="18" charset="0"/>
              </a:rPr>
              <a:t>Router(config)# router </a:t>
            </a:r>
            <a:r>
              <a:rPr lang="en-US" dirty="0" err="1">
                <a:latin typeface="Times New Roman" panose="02020603050405020304" pitchFamily="18" charset="0"/>
                <a:cs typeface="Times New Roman" panose="02020603050405020304" pitchFamily="18" charset="0"/>
              </a:rPr>
              <a:t>eigrp</a:t>
            </a:r>
            <a:r>
              <a:rPr lang="en-US" dirty="0">
                <a:latin typeface="Times New Roman" panose="02020603050405020304" pitchFamily="18" charset="0"/>
                <a:cs typeface="Times New Roman" panose="02020603050405020304" pitchFamily="18" charset="0"/>
              </a:rPr>
              <a:t> (process id)</a:t>
            </a:r>
          </a:p>
          <a:p>
            <a:r>
              <a:rPr lang="en-US" dirty="0">
                <a:latin typeface="Times New Roman" panose="02020603050405020304" pitchFamily="18" charset="0"/>
                <a:cs typeface="Times New Roman" panose="02020603050405020304" pitchFamily="18" charset="0"/>
              </a:rPr>
              <a:t>Router(config-router)# redistribute </a:t>
            </a:r>
            <a:r>
              <a:rPr lang="en-US" dirty="0" err="1">
                <a:latin typeface="Times New Roman" panose="02020603050405020304" pitchFamily="18" charset="0"/>
                <a:cs typeface="Times New Roman" panose="02020603050405020304" pitchFamily="18" charset="0"/>
              </a:rPr>
              <a:t>ospf</a:t>
            </a:r>
            <a:r>
              <a:rPr lang="en-US" dirty="0">
                <a:latin typeface="Times New Roman" panose="02020603050405020304" pitchFamily="18" charset="0"/>
                <a:cs typeface="Times New Roman" panose="02020603050405020304" pitchFamily="18" charset="0"/>
              </a:rPr>
              <a:t> (area)</a:t>
            </a:r>
          </a:p>
          <a:p>
            <a:r>
              <a:rPr lang="en-US" dirty="0">
                <a:latin typeface="Times New Roman" panose="02020603050405020304" pitchFamily="18" charset="0"/>
                <a:cs typeface="Times New Roman" panose="02020603050405020304" pitchFamily="18" charset="0"/>
              </a:rPr>
              <a:t>Router(config-router)# default-metric 10000 1000 255 1 1500</a:t>
            </a:r>
          </a:p>
          <a:p>
            <a:endParaRPr lang="en-US"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Redistributing into OSPF - OSPF is a standardized Link-State routing protocol that uses cost (based on bandwidth) as its link-state metric. An OSPF router performing redistribution automatically becomes an ASBR. </a:t>
            </a:r>
          </a:p>
          <a:p>
            <a:r>
              <a:rPr lang="en-IN" sz="2600" dirty="0">
                <a:latin typeface="Times New Roman" panose="02020603050405020304" pitchFamily="18" charset="0"/>
                <a:cs typeface="Times New Roman" panose="02020603050405020304" pitchFamily="18" charset="0"/>
              </a:rPr>
              <a:t>To redistribute all EIGRP routes into OSPF:</a:t>
            </a:r>
          </a:p>
          <a:p>
            <a:r>
              <a:rPr lang="en-IN" dirty="0">
                <a:latin typeface="Times New Roman" panose="02020603050405020304" pitchFamily="18" charset="0"/>
                <a:cs typeface="Times New Roman" panose="02020603050405020304" pitchFamily="18" charset="0"/>
              </a:rPr>
              <a:t>Router(config)# router </a:t>
            </a:r>
            <a:r>
              <a:rPr lang="en-IN" dirty="0" err="1">
                <a:latin typeface="Times New Roman" panose="02020603050405020304" pitchFamily="18" charset="0"/>
                <a:cs typeface="Times New Roman" panose="02020603050405020304" pitchFamily="18" charset="0"/>
              </a:rPr>
              <a:t>ospf</a:t>
            </a:r>
            <a:r>
              <a:rPr lang="en-IN" dirty="0">
                <a:latin typeface="Times New Roman" panose="02020603050405020304" pitchFamily="18" charset="0"/>
                <a:cs typeface="Times New Roman" panose="02020603050405020304" pitchFamily="18" charset="0"/>
              </a:rPr>
              <a:t> 20</a:t>
            </a:r>
          </a:p>
          <a:p>
            <a:r>
              <a:rPr lang="en-IN" dirty="0">
                <a:latin typeface="Times New Roman" panose="02020603050405020304" pitchFamily="18" charset="0"/>
                <a:cs typeface="Times New Roman" panose="02020603050405020304" pitchFamily="18" charset="0"/>
              </a:rPr>
              <a:t>Router(config-router)# network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address) (wild card mask)area 0</a:t>
            </a:r>
          </a:p>
          <a:p>
            <a:r>
              <a:rPr lang="en-IN" dirty="0">
                <a:latin typeface="Times New Roman" panose="02020603050405020304" pitchFamily="18" charset="0"/>
                <a:cs typeface="Times New Roman" panose="02020603050405020304" pitchFamily="18" charset="0"/>
              </a:rPr>
              <a:t>Router(config-router)# redistribute </a:t>
            </a:r>
            <a:r>
              <a:rPr lang="en-IN" dirty="0" err="1">
                <a:latin typeface="Times New Roman" panose="02020603050405020304" pitchFamily="18" charset="0"/>
                <a:cs typeface="Times New Roman" panose="02020603050405020304" pitchFamily="18" charset="0"/>
              </a:rPr>
              <a:t>eigrp</a:t>
            </a:r>
            <a:r>
              <a:rPr lang="en-IN" dirty="0">
                <a:latin typeface="Times New Roman" panose="02020603050405020304" pitchFamily="18" charset="0"/>
                <a:cs typeface="Times New Roman" panose="02020603050405020304" pitchFamily="18" charset="0"/>
              </a:rPr>
              <a:t> 15</a:t>
            </a:r>
          </a:p>
          <a:p>
            <a:r>
              <a:rPr lang="en-IN" dirty="0">
                <a:latin typeface="Times New Roman" panose="02020603050405020304" pitchFamily="18" charset="0"/>
                <a:cs typeface="Times New Roman" panose="02020603050405020304" pitchFamily="18" charset="0"/>
              </a:rPr>
              <a:t>Router(config-router)# default-metric 30</a:t>
            </a:r>
          </a:p>
        </p:txBody>
      </p:sp>
    </p:spTree>
    <p:extLst>
      <p:ext uri="{BB962C8B-B14F-4D97-AF65-F5344CB8AC3E}">
        <p14:creationId xmlns:p14="http://schemas.microsoft.com/office/powerpoint/2010/main" val="356207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AC0DC5-86AC-46CD-BBF3-23B878704EC5}"/>
              </a:ext>
            </a:extLst>
          </p:cNvPr>
          <p:cNvPicPr>
            <a:picLocks noChangeAspect="1"/>
          </p:cNvPicPr>
          <p:nvPr/>
        </p:nvPicPr>
        <p:blipFill>
          <a:blip r:embed="rId2"/>
          <a:stretch>
            <a:fillRect/>
          </a:stretch>
        </p:blipFill>
        <p:spPr>
          <a:xfrm>
            <a:off x="0" y="0"/>
            <a:ext cx="18288000" cy="10287000"/>
          </a:xfrm>
          <a:prstGeom prst="rect">
            <a:avLst/>
          </a:prstGeom>
        </p:spPr>
      </p:pic>
    </p:spTree>
    <p:extLst>
      <p:ext uri="{BB962C8B-B14F-4D97-AF65-F5344CB8AC3E}">
        <p14:creationId xmlns:p14="http://schemas.microsoft.com/office/powerpoint/2010/main" val="176914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1350</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Noto Sans</vt:lpstr>
      <vt:lpstr>Times New Roman</vt:lpstr>
      <vt:lpstr>Trebuchet MS</vt:lpstr>
      <vt:lpstr>urw-din</vt:lpstr>
      <vt:lpstr>Office Theme</vt:lpstr>
      <vt:lpstr>PowerPoint Presentation</vt:lpstr>
      <vt:lpstr>What is Networking?</vt:lpstr>
      <vt:lpstr>             ROUTING PROTOCOLS</vt:lpstr>
      <vt:lpstr>3. Open shortest path first (OSPF) OSPF—which classifies as a link state, interior gateway and classless protocol—uses the shortest path first (SPF) algorithm to ensure the efficient transmission of data. Internally, this type maintains multiple databases with topology tables and information about its entire network. Typically, the information comes from link state advertisements sent by individual routers. The advertisements, which are like reports, share detailed descriptions of the path's distance and how many resources it may require. OSPF uses an algorithm called Dijkstra to recalculate pathways when topology changes occur. It also uses authentication practices to ensure its data is secure throughout changes or network breaches. Small and large network organizations may benefit from using OSPF because of its scalability features. </vt:lpstr>
      <vt:lpstr>TECHNOLOGY USED</vt:lpstr>
      <vt:lpstr>                            CISCO  PACKET  TRACER</vt:lpstr>
      <vt:lpstr>               REDISTRIBUTION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CHATBOT</dc:title>
  <dc:creator>Ayush kumar ray</dc:creator>
  <cp:keywords>DAFAmn0pVg0,BAEaoAKSGds</cp:keywords>
  <cp:lastModifiedBy>Rujhaan Gupta</cp:lastModifiedBy>
  <cp:revision>6</cp:revision>
  <dcterms:created xsi:type="dcterms:W3CDTF">2022-05-18T16:28:33Z</dcterms:created>
  <dcterms:modified xsi:type="dcterms:W3CDTF">2022-07-22T12:22:17Z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2022-05-15T00:00:00Z</vt:filetime>
  </property>
  <property fmtid="{D5CDD505-2E9C-101B-9397-08002B2CF9AE}" pid="3" name="Creator">
    <vt:lpwstr>Microsoft® PowerPoint® 2019</vt:lpwstr>
  </property>
  <property fmtid="{D5CDD505-2E9C-101B-9397-08002B2CF9AE}" pid="4" name="LastSaved">
    <vt:filetime>2022-05-18T00:00:00Z</vt:filetime>
  </property>
</Properties>
</file>