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1C5F3D8-08B6-4833-A217-95396DE96B15}">
          <p14:sldIdLst>
            <p14:sldId id="256"/>
            <p14:sldId id="259"/>
            <p14:sldId id="258"/>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6" autoAdjust="0"/>
    <p:restoredTop sz="94660"/>
  </p:normalViewPr>
  <p:slideViewPr>
    <p:cSldViewPr snapToGrid="0">
      <p:cViewPr varScale="1">
        <p:scale>
          <a:sx n="50" d="100"/>
          <a:sy n="50" d="100"/>
        </p:scale>
        <p:origin x="38" y="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41E76-72E0-4DCB-84FB-68491BD0F6E2}"/>
              </a:ext>
            </a:extLst>
          </p:cNvPr>
          <p:cNvSpPr>
            <a:spLocks noGrp="1"/>
          </p:cNvSpPr>
          <p:nvPr>
            <p:ph type="ctrTitle"/>
          </p:nvPr>
        </p:nvSpPr>
        <p:spPr/>
        <p:txBody>
          <a:bodyPr/>
          <a:lstStyle/>
          <a:p>
            <a:r>
              <a:rPr lang="zh-CN" altLang="en-US" dirty="0"/>
              <a:t>机器学习答辩</a:t>
            </a:r>
          </a:p>
        </p:txBody>
      </p:sp>
      <p:sp>
        <p:nvSpPr>
          <p:cNvPr id="3" name="副标题 2">
            <a:extLst>
              <a:ext uri="{FF2B5EF4-FFF2-40B4-BE49-F238E27FC236}">
                <a16:creationId xmlns:a16="http://schemas.microsoft.com/office/drawing/2014/main" id="{E060A43B-513E-4A52-99DA-5D2743CBE0C0}"/>
              </a:ext>
            </a:extLst>
          </p:cNvPr>
          <p:cNvSpPr>
            <a:spLocks noGrp="1"/>
          </p:cNvSpPr>
          <p:nvPr>
            <p:ph type="subTitle" idx="1"/>
          </p:nvPr>
        </p:nvSpPr>
        <p:spPr/>
        <p:txBody>
          <a:bodyPr/>
          <a:lstStyle/>
          <a:p>
            <a:r>
              <a:rPr lang="zh-CN" altLang="en-US" dirty="0"/>
              <a:t>刘栋濠</a:t>
            </a:r>
            <a:endParaRPr lang="en-US" altLang="zh-CN" dirty="0"/>
          </a:p>
          <a:p>
            <a:r>
              <a:rPr lang="en-US" altLang="zh-CN" dirty="0"/>
              <a:t>2020.4.24</a:t>
            </a:r>
            <a:endParaRPr lang="zh-CN" altLang="en-US" dirty="0"/>
          </a:p>
        </p:txBody>
      </p:sp>
    </p:spTree>
    <p:extLst>
      <p:ext uri="{BB962C8B-B14F-4D97-AF65-F5344CB8AC3E}">
        <p14:creationId xmlns:p14="http://schemas.microsoft.com/office/powerpoint/2010/main" val="4100942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DE448-9BB5-45A5-99E4-85C0C10AB068}"/>
              </a:ext>
            </a:extLst>
          </p:cNvPr>
          <p:cNvSpPr>
            <a:spLocks noGrp="1"/>
          </p:cNvSpPr>
          <p:nvPr>
            <p:ph type="title"/>
          </p:nvPr>
        </p:nvSpPr>
        <p:spPr/>
        <p:txBody>
          <a:bodyPr/>
          <a:lstStyle/>
          <a:p>
            <a:r>
              <a:rPr lang="zh-CN" altLang="en-US" dirty="0"/>
              <a:t>评估：</a:t>
            </a:r>
          </a:p>
        </p:txBody>
      </p:sp>
      <p:sp>
        <p:nvSpPr>
          <p:cNvPr id="3" name="内容占位符 2">
            <a:extLst>
              <a:ext uri="{FF2B5EF4-FFF2-40B4-BE49-F238E27FC236}">
                <a16:creationId xmlns:a16="http://schemas.microsoft.com/office/drawing/2014/main" id="{6C3FD680-159F-4574-8349-42DF49A3BA9D}"/>
              </a:ext>
            </a:extLst>
          </p:cNvPr>
          <p:cNvSpPr>
            <a:spLocks noGrp="1"/>
          </p:cNvSpPr>
          <p:nvPr>
            <p:ph idx="1"/>
          </p:nvPr>
        </p:nvSpPr>
        <p:spPr/>
        <p:txBody>
          <a:bodyPr/>
          <a:lstStyle/>
          <a:p>
            <a:r>
              <a:rPr lang="zh-CN" altLang="en-US" dirty="0"/>
              <a:t>对于选取的初始中心簇的影响较大，会出现如右图的结果</a:t>
            </a:r>
            <a:endParaRPr lang="en-US" altLang="zh-CN" dirty="0"/>
          </a:p>
          <a:p>
            <a:r>
              <a:rPr lang="zh-CN" altLang="en-US" dirty="0"/>
              <a:t>聚类效果差</a:t>
            </a:r>
            <a:endParaRPr lang="en-US" altLang="zh-CN" dirty="0"/>
          </a:p>
          <a:p>
            <a:r>
              <a:rPr lang="zh-CN" altLang="en-US" dirty="0"/>
              <a:t>对于此类，对随机中心簇优化：</a:t>
            </a:r>
            <a:endParaRPr lang="en-US" altLang="zh-CN" dirty="0"/>
          </a:p>
          <a:p>
            <a:r>
              <a:rPr lang="zh-CN" altLang="en-US" dirty="0"/>
              <a:t>    即计算每个数据与零向量的距离并排序</a:t>
            </a:r>
            <a:endParaRPr lang="en-US" altLang="zh-CN" dirty="0"/>
          </a:p>
          <a:p>
            <a:r>
              <a:rPr lang="zh-CN" altLang="en-US" dirty="0"/>
              <a:t>    选取排序在</a:t>
            </a:r>
            <a:r>
              <a:rPr lang="en-US" altLang="zh-CN" dirty="0"/>
              <a:t>25</a:t>
            </a:r>
            <a:r>
              <a:rPr lang="zh-CN" altLang="en-US" dirty="0"/>
              <a:t>，</a:t>
            </a:r>
            <a:r>
              <a:rPr lang="en-US" altLang="zh-CN" dirty="0"/>
              <a:t>75</a:t>
            </a:r>
            <a:r>
              <a:rPr lang="zh-CN" altLang="en-US" dirty="0"/>
              <a:t>，</a:t>
            </a:r>
            <a:r>
              <a:rPr lang="en-US" altLang="zh-CN" dirty="0"/>
              <a:t>125</a:t>
            </a:r>
            <a:r>
              <a:rPr lang="zh-CN" altLang="en-US" dirty="0"/>
              <a:t>作为初始中心簇</a:t>
            </a:r>
            <a:endParaRPr lang="en-US" altLang="zh-CN" dirty="0"/>
          </a:p>
          <a:p>
            <a:pPr marL="0" indent="0">
              <a:buNone/>
            </a:pPr>
            <a:r>
              <a:rPr lang="zh-CN" altLang="en-US" dirty="0"/>
              <a:t>优化结果：</a:t>
            </a:r>
            <a:endParaRPr lang="en-US" altLang="zh-CN" dirty="0"/>
          </a:p>
          <a:p>
            <a:endParaRPr lang="zh-CN" altLang="en-US" dirty="0"/>
          </a:p>
        </p:txBody>
      </p:sp>
      <p:pic>
        <p:nvPicPr>
          <p:cNvPr id="4" name="图片 3">
            <a:extLst>
              <a:ext uri="{FF2B5EF4-FFF2-40B4-BE49-F238E27FC236}">
                <a16:creationId xmlns:a16="http://schemas.microsoft.com/office/drawing/2014/main" id="{15163F29-78BB-487D-B0F0-02A1BF339018}"/>
              </a:ext>
            </a:extLst>
          </p:cNvPr>
          <p:cNvPicPr>
            <a:picLocks noChangeAspect="1"/>
          </p:cNvPicPr>
          <p:nvPr/>
        </p:nvPicPr>
        <p:blipFill>
          <a:blip r:embed="rId2"/>
          <a:stretch>
            <a:fillRect/>
          </a:stretch>
        </p:blipFill>
        <p:spPr>
          <a:xfrm>
            <a:off x="6918503" y="1520509"/>
            <a:ext cx="5273497" cy="2792210"/>
          </a:xfrm>
          <a:prstGeom prst="rect">
            <a:avLst/>
          </a:prstGeom>
        </p:spPr>
      </p:pic>
      <p:pic>
        <p:nvPicPr>
          <p:cNvPr id="5" name="图片 4">
            <a:extLst>
              <a:ext uri="{FF2B5EF4-FFF2-40B4-BE49-F238E27FC236}">
                <a16:creationId xmlns:a16="http://schemas.microsoft.com/office/drawing/2014/main" id="{86340385-9BF7-471D-83B9-48616F149C18}"/>
              </a:ext>
            </a:extLst>
          </p:cNvPr>
          <p:cNvPicPr>
            <a:picLocks noChangeAspect="1"/>
          </p:cNvPicPr>
          <p:nvPr/>
        </p:nvPicPr>
        <p:blipFill>
          <a:blip r:embed="rId3"/>
          <a:stretch>
            <a:fillRect/>
          </a:stretch>
        </p:blipFill>
        <p:spPr>
          <a:xfrm>
            <a:off x="1995526" y="4169431"/>
            <a:ext cx="5273497" cy="2688569"/>
          </a:xfrm>
          <a:prstGeom prst="rect">
            <a:avLst/>
          </a:prstGeom>
        </p:spPr>
      </p:pic>
    </p:spTree>
    <p:extLst>
      <p:ext uri="{BB962C8B-B14F-4D97-AF65-F5344CB8AC3E}">
        <p14:creationId xmlns:p14="http://schemas.microsoft.com/office/powerpoint/2010/main" val="4065087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ED14D-9BB2-4047-A1E0-F0FE5B50AD3D}"/>
              </a:ext>
            </a:extLst>
          </p:cNvPr>
          <p:cNvSpPr>
            <a:spLocks noGrp="1"/>
          </p:cNvSpPr>
          <p:nvPr>
            <p:ph type="title"/>
          </p:nvPr>
        </p:nvSpPr>
        <p:spPr/>
        <p:txBody>
          <a:bodyPr/>
          <a:lstStyle/>
          <a:p>
            <a:r>
              <a:rPr lang="en-US" altLang="zh-CN" dirty="0"/>
              <a:t>K-means</a:t>
            </a:r>
            <a:r>
              <a:rPr lang="zh-CN" altLang="en-US" dirty="0"/>
              <a:t>优缺点</a:t>
            </a:r>
          </a:p>
        </p:txBody>
      </p:sp>
      <p:sp>
        <p:nvSpPr>
          <p:cNvPr id="3" name="内容占位符 2">
            <a:extLst>
              <a:ext uri="{FF2B5EF4-FFF2-40B4-BE49-F238E27FC236}">
                <a16:creationId xmlns:a16="http://schemas.microsoft.com/office/drawing/2014/main" id="{7574883E-6380-46F3-BEA3-9DB806B0E90A}"/>
              </a:ext>
            </a:extLst>
          </p:cNvPr>
          <p:cNvSpPr>
            <a:spLocks noGrp="1"/>
          </p:cNvSpPr>
          <p:nvPr>
            <p:ph idx="1"/>
          </p:nvPr>
        </p:nvSpPr>
        <p:spPr/>
        <p:txBody>
          <a:bodyPr/>
          <a:lstStyle/>
          <a:p>
            <a:r>
              <a:rPr lang="zh-CN" altLang="en-US" dirty="0"/>
              <a:t>优点：</a:t>
            </a:r>
            <a:endParaRPr lang="en-US" altLang="zh-CN" dirty="0"/>
          </a:p>
          <a:p>
            <a:pPr lvl="1"/>
            <a:r>
              <a:rPr lang="zh-CN" altLang="en-US" dirty="0"/>
              <a:t>原理简单，算法易实现，收敛速度快</a:t>
            </a:r>
            <a:endParaRPr lang="en-US" altLang="zh-CN" dirty="0"/>
          </a:p>
          <a:p>
            <a:pPr lvl="1"/>
            <a:r>
              <a:rPr lang="zh-CN" altLang="en-US" dirty="0"/>
              <a:t>簇密集时聚类效果好</a:t>
            </a:r>
            <a:r>
              <a:rPr lang="en-US" altLang="zh-CN" dirty="0"/>
              <a:t> </a:t>
            </a:r>
          </a:p>
          <a:p>
            <a:r>
              <a:rPr lang="zh-CN" altLang="en-US" dirty="0"/>
              <a:t>缺点：</a:t>
            </a:r>
            <a:endParaRPr lang="en-US" altLang="zh-CN" dirty="0"/>
          </a:p>
          <a:p>
            <a:pPr lvl="1"/>
            <a:r>
              <a:rPr lang="zh-CN" altLang="en-US" dirty="0"/>
              <a:t>未知数据</a:t>
            </a:r>
            <a:r>
              <a:rPr lang="en-US" altLang="zh-CN" dirty="0"/>
              <a:t>k</a:t>
            </a:r>
            <a:r>
              <a:rPr lang="zh-CN" altLang="en-US" dirty="0"/>
              <a:t>值选定困难</a:t>
            </a:r>
            <a:endParaRPr lang="en-US" altLang="zh-CN" dirty="0"/>
          </a:p>
          <a:p>
            <a:pPr lvl="1"/>
            <a:r>
              <a:rPr lang="zh-CN" altLang="en-US" dirty="0"/>
              <a:t>对于随机选定的的初始中心簇影响较大</a:t>
            </a:r>
            <a:endParaRPr lang="en-US" altLang="zh-CN" dirty="0"/>
          </a:p>
          <a:p>
            <a:pPr lvl="1"/>
            <a:r>
              <a:rPr lang="zh-CN" altLang="en-US" dirty="0"/>
              <a:t>对于异常点不敏感</a:t>
            </a:r>
            <a:endParaRPr lang="en-US" altLang="zh-CN" dirty="0"/>
          </a:p>
        </p:txBody>
      </p:sp>
    </p:spTree>
    <p:extLst>
      <p:ext uri="{BB962C8B-B14F-4D97-AF65-F5344CB8AC3E}">
        <p14:creationId xmlns:p14="http://schemas.microsoft.com/office/powerpoint/2010/main" val="286263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22AFF-780F-4EDF-82EA-0593C57D9F1B}"/>
              </a:ext>
            </a:extLst>
          </p:cNvPr>
          <p:cNvSpPr>
            <a:spLocks noGrp="1"/>
          </p:cNvSpPr>
          <p:nvPr>
            <p:ph type="title"/>
          </p:nvPr>
        </p:nvSpPr>
        <p:spPr/>
        <p:txBody>
          <a:bodyPr/>
          <a:lstStyle/>
          <a:p>
            <a:r>
              <a:rPr lang="zh-CN" altLang="zh-CN" dirty="0"/>
              <a:t>一</a:t>
            </a:r>
            <a:r>
              <a:rPr lang="en-US" altLang="zh-CN" dirty="0"/>
              <a:t>.k-</a:t>
            </a:r>
            <a:r>
              <a:rPr lang="en-US" altLang="zh-CN" dirty="0" err="1"/>
              <a:t>nn</a:t>
            </a:r>
            <a:r>
              <a:rPr lang="zh-CN" altLang="zh-CN" dirty="0"/>
              <a:t>算法（基于</a:t>
            </a:r>
            <a:r>
              <a:rPr lang="en-US" altLang="zh-CN" dirty="0"/>
              <a:t>iris</a:t>
            </a:r>
            <a:r>
              <a:rPr lang="zh-CN" altLang="zh-CN" dirty="0"/>
              <a:t>数据集）</a:t>
            </a:r>
            <a:endParaRPr lang="zh-CN" altLang="en-US" dirty="0"/>
          </a:p>
        </p:txBody>
      </p:sp>
      <p:sp>
        <p:nvSpPr>
          <p:cNvPr id="3" name="内容占位符 2">
            <a:extLst>
              <a:ext uri="{FF2B5EF4-FFF2-40B4-BE49-F238E27FC236}">
                <a16:creationId xmlns:a16="http://schemas.microsoft.com/office/drawing/2014/main" id="{59F50920-2F70-46C8-B7A1-A14922F26E87}"/>
              </a:ext>
            </a:extLst>
          </p:cNvPr>
          <p:cNvSpPr>
            <a:spLocks noGrp="1"/>
          </p:cNvSpPr>
          <p:nvPr>
            <p:ph idx="1"/>
          </p:nvPr>
        </p:nvSpPr>
        <p:spPr/>
        <p:txBody>
          <a:bodyPr/>
          <a:lstStyle/>
          <a:p>
            <a:r>
              <a:rPr lang="zh-CN" altLang="en-US" dirty="0"/>
              <a:t>目的：利用已知数据集预测未知数据集的类别</a:t>
            </a:r>
            <a:endParaRPr lang="en-US" altLang="zh-CN" dirty="0"/>
          </a:p>
          <a:p>
            <a:r>
              <a:rPr lang="zh-CN" altLang="en-US" dirty="0"/>
              <a:t>算法思想：</a:t>
            </a:r>
            <a:endParaRPr lang="en-US" altLang="zh-CN" dirty="0"/>
          </a:p>
          <a:p>
            <a:r>
              <a:rPr lang="en-US" altLang="zh-CN" dirty="0"/>
              <a:t>    </a:t>
            </a:r>
            <a:r>
              <a:rPr lang="zh-CN" altLang="en-US" dirty="0"/>
              <a:t>（</a:t>
            </a:r>
            <a:r>
              <a:rPr lang="en-US" altLang="zh-CN" dirty="0"/>
              <a:t>1</a:t>
            </a:r>
            <a:r>
              <a:rPr lang="zh-CN" altLang="zh-CN" dirty="0"/>
              <a:t>）计算已知类别数据集中的点与</a:t>
            </a:r>
            <a:r>
              <a:rPr lang="zh-CN" altLang="en-US" dirty="0"/>
              <a:t>各个</a:t>
            </a:r>
            <a:r>
              <a:rPr lang="zh-CN" altLang="zh-CN" dirty="0"/>
              <a:t>点之间的距离； 　　　　</a:t>
            </a:r>
          </a:p>
          <a:p>
            <a:r>
              <a:rPr lang="zh-CN" altLang="zh-CN" dirty="0"/>
              <a:t>　 （</a:t>
            </a:r>
            <a:r>
              <a:rPr lang="en-US" altLang="zh-CN" dirty="0"/>
              <a:t>2</a:t>
            </a:r>
            <a:r>
              <a:rPr lang="zh-CN" altLang="zh-CN" dirty="0"/>
              <a:t>）按照距离递增次序排序； 　　　　</a:t>
            </a:r>
          </a:p>
          <a:p>
            <a:r>
              <a:rPr lang="zh-CN" altLang="zh-CN" dirty="0"/>
              <a:t>　 （</a:t>
            </a:r>
            <a:r>
              <a:rPr lang="en-US" altLang="zh-CN" dirty="0"/>
              <a:t>3</a:t>
            </a:r>
            <a:r>
              <a:rPr lang="zh-CN" altLang="zh-CN" dirty="0"/>
              <a:t>）选取与当前点距离最小的</a:t>
            </a:r>
            <a:r>
              <a:rPr lang="en-US" altLang="zh-CN" dirty="0"/>
              <a:t>k</a:t>
            </a:r>
            <a:r>
              <a:rPr lang="zh-CN" altLang="zh-CN" dirty="0"/>
              <a:t>个点； 　　　　</a:t>
            </a:r>
          </a:p>
          <a:p>
            <a:r>
              <a:rPr lang="zh-CN" altLang="zh-CN" dirty="0"/>
              <a:t>　 （</a:t>
            </a:r>
            <a:r>
              <a:rPr lang="en-US" altLang="zh-CN" dirty="0"/>
              <a:t>4</a:t>
            </a:r>
            <a:r>
              <a:rPr lang="zh-CN" altLang="zh-CN" dirty="0"/>
              <a:t>）确定前</a:t>
            </a:r>
            <a:r>
              <a:rPr lang="en-US" altLang="zh-CN" dirty="0"/>
              <a:t>k</a:t>
            </a:r>
            <a:r>
              <a:rPr lang="zh-CN" altLang="zh-CN" dirty="0"/>
              <a:t>个点所在类别的出现频率； 　　　　　</a:t>
            </a:r>
          </a:p>
          <a:p>
            <a:r>
              <a:rPr lang="zh-CN" altLang="zh-CN" dirty="0"/>
              <a:t>　</a:t>
            </a:r>
            <a:r>
              <a:rPr lang="en-US" altLang="zh-CN" dirty="0"/>
              <a:t> </a:t>
            </a:r>
            <a:r>
              <a:rPr lang="zh-CN" altLang="zh-CN" dirty="0"/>
              <a:t>（</a:t>
            </a:r>
            <a:r>
              <a:rPr lang="en-US" altLang="zh-CN" dirty="0"/>
              <a:t>5</a:t>
            </a:r>
            <a:r>
              <a:rPr lang="zh-CN" altLang="zh-CN" dirty="0"/>
              <a:t>）返回前</a:t>
            </a:r>
            <a:r>
              <a:rPr lang="en-US" altLang="zh-CN" dirty="0"/>
              <a:t>k</a:t>
            </a:r>
            <a:r>
              <a:rPr lang="zh-CN" altLang="zh-CN" dirty="0"/>
              <a:t>个点出现频率最高的类别作为当前点的预测分类</a:t>
            </a:r>
            <a:endParaRPr lang="en-US" altLang="zh-CN" dirty="0"/>
          </a:p>
          <a:p>
            <a:r>
              <a:rPr lang="zh-CN" altLang="en-US" dirty="0"/>
              <a:t>工具：</a:t>
            </a:r>
            <a:r>
              <a:rPr lang="en-US" altLang="zh-CN" dirty="0" err="1"/>
              <a:t>vscode</a:t>
            </a:r>
            <a:endParaRPr lang="zh-CN" altLang="en-US" dirty="0"/>
          </a:p>
        </p:txBody>
      </p:sp>
    </p:spTree>
    <p:extLst>
      <p:ext uri="{BB962C8B-B14F-4D97-AF65-F5344CB8AC3E}">
        <p14:creationId xmlns:p14="http://schemas.microsoft.com/office/powerpoint/2010/main" val="399438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6FFC8-2D43-4865-8487-17B27D772F41}"/>
              </a:ext>
            </a:extLst>
          </p:cNvPr>
          <p:cNvSpPr>
            <a:spLocks noGrp="1"/>
          </p:cNvSpPr>
          <p:nvPr>
            <p:ph type="title"/>
          </p:nvPr>
        </p:nvSpPr>
        <p:spPr/>
        <p:txBody>
          <a:bodyPr/>
          <a:lstStyle/>
          <a:p>
            <a:r>
              <a:rPr lang="zh-CN" altLang="en-US" dirty="0"/>
              <a:t>算法实现</a:t>
            </a:r>
          </a:p>
        </p:txBody>
      </p:sp>
      <p:sp>
        <p:nvSpPr>
          <p:cNvPr id="3" name="内容占位符 2">
            <a:extLst>
              <a:ext uri="{FF2B5EF4-FFF2-40B4-BE49-F238E27FC236}">
                <a16:creationId xmlns:a16="http://schemas.microsoft.com/office/drawing/2014/main" id="{D80ADC06-0B07-4AD2-98B6-50AC024F2A15}"/>
              </a:ext>
            </a:extLst>
          </p:cNvPr>
          <p:cNvSpPr>
            <a:spLocks noGrp="1"/>
          </p:cNvSpPr>
          <p:nvPr>
            <p:ph idx="1"/>
          </p:nvPr>
        </p:nvSpPr>
        <p:spPr>
          <a:xfrm>
            <a:off x="677334" y="1950719"/>
            <a:ext cx="8596668" cy="4110963"/>
          </a:xfrm>
        </p:spPr>
        <p:txBody>
          <a:bodyPr/>
          <a:lstStyle/>
          <a:p>
            <a:r>
              <a:rPr lang="zh-CN" altLang="en-US" dirty="0"/>
              <a:t>首先对数据预处理</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将数据按</a:t>
            </a:r>
            <a:r>
              <a:rPr lang="en-US" altLang="zh-CN" dirty="0"/>
              <a:t>8</a:t>
            </a:r>
            <a:r>
              <a:rPr lang="zh-CN" altLang="en-US" dirty="0"/>
              <a:t>：</a:t>
            </a:r>
            <a:r>
              <a:rPr lang="en-US" altLang="zh-CN" dirty="0"/>
              <a:t>2</a:t>
            </a:r>
            <a:r>
              <a:rPr lang="zh-CN" altLang="en-US" dirty="0"/>
              <a:t>比例划分为训练集和测试集，为方便，将数据集的种类化简为</a:t>
            </a:r>
            <a:r>
              <a:rPr lang="en-US" altLang="zh-CN" dirty="0"/>
              <a:t>123</a:t>
            </a:r>
          </a:p>
          <a:p>
            <a:endParaRPr lang="zh-CN" altLang="en-US" dirty="0"/>
          </a:p>
        </p:txBody>
      </p:sp>
      <p:pic>
        <p:nvPicPr>
          <p:cNvPr id="4" name="图片 3">
            <a:extLst>
              <a:ext uri="{FF2B5EF4-FFF2-40B4-BE49-F238E27FC236}">
                <a16:creationId xmlns:a16="http://schemas.microsoft.com/office/drawing/2014/main" id="{B97C02DD-BDAA-4722-8064-554B7D851CAE}"/>
              </a:ext>
            </a:extLst>
          </p:cNvPr>
          <p:cNvPicPr>
            <a:picLocks noChangeAspect="1"/>
          </p:cNvPicPr>
          <p:nvPr/>
        </p:nvPicPr>
        <p:blipFill>
          <a:blip r:embed="rId2"/>
          <a:stretch>
            <a:fillRect/>
          </a:stretch>
        </p:blipFill>
        <p:spPr>
          <a:xfrm>
            <a:off x="873761" y="2357120"/>
            <a:ext cx="6573519" cy="1910150"/>
          </a:xfrm>
          <a:prstGeom prst="rect">
            <a:avLst/>
          </a:prstGeom>
        </p:spPr>
      </p:pic>
    </p:spTree>
    <p:extLst>
      <p:ext uri="{BB962C8B-B14F-4D97-AF65-F5344CB8AC3E}">
        <p14:creationId xmlns:p14="http://schemas.microsoft.com/office/powerpoint/2010/main" val="1530175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26735-F62F-4FA0-A2D2-25E72DE821EB}"/>
              </a:ext>
            </a:extLst>
          </p:cNvPr>
          <p:cNvSpPr>
            <a:spLocks noGrp="1"/>
          </p:cNvSpPr>
          <p:nvPr>
            <p:ph type="title"/>
          </p:nvPr>
        </p:nvSpPr>
        <p:spPr/>
        <p:txBody>
          <a:bodyPr/>
          <a:lstStyle/>
          <a:p>
            <a:r>
              <a:rPr lang="zh-CN" altLang="en-US" dirty="0"/>
              <a:t>算法实现</a:t>
            </a:r>
          </a:p>
        </p:txBody>
      </p:sp>
      <p:sp>
        <p:nvSpPr>
          <p:cNvPr id="3" name="内容占位符 2">
            <a:extLst>
              <a:ext uri="{FF2B5EF4-FFF2-40B4-BE49-F238E27FC236}">
                <a16:creationId xmlns:a16="http://schemas.microsoft.com/office/drawing/2014/main" id="{6A689FD2-A902-4248-BF79-776E91C8C499}"/>
              </a:ext>
            </a:extLst>
          </p:cNvPr>
          <p:cNvSpPr>
            <a:spLocks noGrp="1"/>
          </p:cNvSpPr>
          <p:nvPr>
            <p:ph idx="1"/>
          </p:nvPr>
        </p:nvSpPr>
        <p:spPr/>
        <p:txBody>
          <a:bodyPr/>
          <a:lstStyle/>
          <a:p>
            <a:r>
              <a:rPr lang="zh-CN" altLang="en-US" dirty="0"/>
              <a:t>计算测试集每个数据与训练集的欧式距离并记录</a:t>
            </a:r>
            <a:endParaRPr lang="en-US" altLang="zh-CN" dirty="0"/>
          </a:p>
          <a:p>
            <a:r>
              <a:rPr lang="zh-CN" altLang="en-US" dirty="0"/>
              <a:t>排序后选取前</a:t>
            </a:r>
            <a:r>
              <a:rPr lang="en-US" altLang="zh-CN" dirty="0"/>
              <a:t>k</a:t>
            </a:r>
            <a:r>
              <a:rPr lang="zh-CN" altLang="en-US" dirty="0"/>
              <a:t>项的众数作为预测结果</a:t>
            </a:r>
            <a:endParaRPr lang="en-US" altLang="zh-CN" dirty="0"/>
          </a:p>
          <a:p>
            <a:r>
              <a:rPr lang="zh-CN" altLang="en-US" dirty="0"/>
              <a:t>与测试集的结果比较，算出准确率</a:t>
            </a:r>
            <a:endParaRPr lang="en-US" altLang="zh-CN" dirty="0"/>
          </a:p>
        </p:txBody>
      </p:sp>
      <p:pic>
        <p:nvPicPr>
          <p:cNvPr id="5" name="图片 4">
            <a:extLst>
              <a:ext uri="{FF2B5EF4-FFF2-40B4-BE49-F238E27FC236}">
                <a16:creationId xmlns:a16="http://schemas.microsoft.com/office/drawing/2014/main" id="{786809DF-6D0C-4DBC-9A35-4C2692687D78}"/>
              </a:ext>
            </a:extLst>
          </p:cNvPr>
          <p:cNvPicPr>
            <a:picLocks noChangeAspect="1"/>
          </p:cNvPicPr>
          <p:nvPr/>
        </p:nvPicPr>
        <p:blipFill>
          <a:blip r:embed="rId2"/>
          <a:stretch>
            <a:fillRect/>
          </a:stretch>
        </p:blipFill>
        <p:spPr>
          <a:xfrm>
            <a:off x="735523" y="3294501"/>
            <a:ext cx="6094832" cy="2530059"/>
          </a:xfrm>
          <a:prstGeom prst="rect">
            <a:avLst/>
          </a:prstGeom>
        </p:spPr>
      </p:pic>
    </p:spTree>
    <p:extLst>
      <p:ext uri="{BB962C8B-B14F-4D97-AF65-F5344CB8AC3E}">
        <p14:creationId xmlns:p14="http://schemas.microsoft.com/office/powerpoint/2010/main" val="392464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5520CD-9217-4B77-AE10-84323839B782}"/>
              </a:ext>
            </a:extLst>
          </p:cNvPr>
          <p:cNvSpPr>
            <a:spLocks noGrp="1"/>
          </p:cNvSpPr>
          <p:nvPr>
            <p:ph type="title"/>
          </p:nvPr>
        </p:nvSpPr>
        <p:spPr/>
        <p:txBody>
          <a:bodyPr/>
          <a:lstStyle/>
          <a:p>
            <a:r>
              <a:rPr lang="zh-CN" altLang="en-US" dirty="0"/>
              <a:t>预测结果</a:t>
            </a:r>
          </a:p>
        </p:txBody>
      </p:sp>
      <p:sp>
        <p:nvSpPr>
          <p:cNvPr id="3" name="内容占位符 2">
            <a:extLst>
              <a:ext uri="{FF2B5EF4-FFF2-40B4-BE49-F238E27FC236}">
                <a16:creationId xmlns:a16="http://schemas.microsoft.com/office/drawing/2014/main" id="{4562E9F7-C4D3-4B54-B85A-DC601EFD6245}"/>
              </a:ext>
            </a:extLst>
          </p:cNvPr>
          <p:cNvSpPr>
            <a:spLocks noGrp="1"/>
          </p:cNvSpPr>
          <p:nvPr>
            <p:ph idx="1"/>
          </p:nvPr>
        </p:nvSpPr>
        <p:spPr/>
        <p:txBody>
          <a:bodyPr/>
          <a:lstStyle/>
          <a:p>
            <a:r>
              <a:rPr lang="zh-CN" altLang="en-US" dirty="0"/>
              <a:t>选取了前</a:t>
            </a:r>
            <a:r>
              <a:rPr lang="en-US" altLang="zh-CN" dirty="0"/>
              <a:t>1-5</a:t>
            </a:r>
            <a:r>
              <a:rPr lang="zh-CN" altLang="en-US" dirty="0"/>
              <a:t>预估准确率</a:t>
            </a:r>
            <a:endParaRPr lang="en-US" altLang="zh-CN" dirty="0"/>
          </a:p>
          <a:p>
            <a:endParaRPr lang="zh-CN" altLang="en-US" dirty="0"/>
          </a:p>
        </p:txBody>
      </p:sp>
      <p:pic>
        <p:nvPicPr>
          <p:cNvPr id="4" name="图片 3">
            <a:extLst>
              <a:ext uri="{FF2B5EF4-FFF2-40B4-BE49-F238E27FC236}">
                <a16:creationId xmlns:a16="http://schemas.microsoft.com/office/drawing/2014/main" id="{60324D74-B65C-4B1D-AE6F-005A53C2C970}"/>
              </a:ext>
            </a:extLst>
          </p:cNvPr>
          <p:cNvPicPr>
            <a:picLocks noChangeAspect="1"/>
          </p:cNvPicPr>
          <p:nvPr/>
        </p:nvPicPr>
        <p:blipFill>
          <a:blip r:embed="rId2"/>
          <a:stretch>
            <a:fillRect/>
          </a:stretch>
        </p:blipFill>
        <p:spPr>
          <a:xfrm>
            <a:off x="2259448" y="2618509"/>
            <a:ext cx="5942443" cy="3981158"/>
          </a:xfrm>
          <a:prstGeom prst="rect">
            <a:avLst/>
          </a:prstGeom>
        </p:spPr>
      </p:pic>
    </p:spTree>
    <p:extLst>
      <p:ext uri="{BB962C8B-B14F-4D97-AF65-F5344CB8AC3E}">
        <p14:creationId xmlns:p14="http://schemas.microsoft.com/office/powerpoint/2010/main" val="305863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D36FB-4023-45D2-A2A1-1EB9587B5903}"/>
              </a:ext>
            </a:extLst>
          </p:cNvPr>
          <p:cNvSpPr>
            <a:spLocks noGrp="1"/>
          </p:cNvSpPr>
          <p:nvPr>
            <p:ph type="title"/>
          </p:nvPr>
        </p:nvSpPr>
        <p:spPr/>
        <p:txBody>
          <a:bodyPr/>
          <a:lstStyle/>
          <a:p>
            <a:r>
              <a:rPr lang="zh-CN" altLang="en-US" dirty="0"/>
              <a:t>评估：</a:t>
            </a:r>
          </a:p>
        </p:txBody>
      </p:sp>
      <p:sp>
        <p:nvSpPr>
          <p:cNvPr id="3" name="内容占位符 2">
            <a:extLst>
              <a:ext uri="{FF2B5EF4-FFF2-40B4-BE49-F238E27FC236}">
                <a16:creationId xmlns:a16="http://schemas.microsoft.com/office/drawing/2014/main" id="{8D52F7E6-8DDF-401C-9B12-DCF5A9354C30}"/>
              </a:ext>
            </a:extLst>
          </p:cNvPr>
          <p:cNvSpPr>
            <a:spLocks noGrp="1"/>
          </p:cNvSpPr>
          <p:nvPr>
            <p:ph idx="1"/>
          </p:nvPr>
        </p:nvSpPr>
        <p:spPr/>
        <p:txBody>
          <a:bodyPr/>
          <a:lstStyle/>
          <a:p>
            <a:r>
              <a:rPr lang="zh-CN" altLang="en-US" dirty="0"/>
              <a:t>算法基本实现，预测结果较为准确</a:t>
            </a:r>
            <a:endParaRPr lang="en-US" altLang="zh-CN" dirty="0"/>
          </a:p>
          <a:p>
            <a:r>
              <a:rPr lang="zh-CN" altLang="en-US" dirty="0"/>
              <a:t>缺点：未对数据打乱排序，对数据的类型依赖性强，不能通用</a:t>
            </a:r>
            <a:endParaRPr lang="en-US" altLang="zh-CN" dirty="0"/>
          </a:p>
          <a:p>
            <a:r>
              <a:rPr lang="zh-CN" altLang="en-US" dirty="0"/>
              <a:t>对</a:t>
            </a:r>
            <a:r>
              <a:rPr lang="en-US" altLang="zh-CN" dirty="0"/>
              <a:t>K-</a:t>
            </a:r>
            <a:r>
              <a:rPr lang="en-US" altLang="zh-CN" dirty="0" err="1"/>
              <a:t>nn</a:t>
            </a:r>
            <a:r>
              <a:rPr lang="zh-CN" altLang="en-US" dirty="0"/>
              <a:t>算法：</a:t>
            </a:r>
            <a:endParaRPr lang="en-US" altLang="zh-CN" dirty="0"/>
          </a:p>
          <a:p>
            <a:r>
              <a:rPr lang="en-US" altLang="zh-CN" dirty="0"/>
              <a:t> </a:t>
            </a:r>
            <a:r>
              <a:rPr lang="zh-CN" altLang="en-US" dirty="0"/>
              <a:t>优点：算法简单，准确率高，受异常点干扰小</a:t>
            </a:r>
            <a:endParaRPr lang="en-US" altLang="zh-CN" dirty="0"/>
          </a:p>
          <a:p>
            <a:r>
              <a:rPr lang="en-US" altLang="zh-CN" dirty="0"/>
              <a:t> </a:t>
            </a:r>
            <a:r>
              <a:rPr lang="zh-CN" altLang="en-US" dirty="0"/>
              <a:t>缺点：计算复杂性高，对大数据处理效率低</a:t>
            </a:r>
          </a:p>
        </p:txBody>
      </p:sp>
    </p:spTree>
    <p:extLst>
      <p:ext uri="{BB962C8B-B14F-4D97-AF65-F5344CB8AC3E}">
        <p14:creationId xmlns:p14="http://schemas.microsoft.com/office/powerpoint/2010/main" val="382361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3D7A9B-BE34-4DD4-9A60-D6E6999A1423}"/>
              </a:ext>
            </a:extLst>
          </p:cNvPr>
          <p:cNvSpPr>
            <a:spLocks noGrp="1"/>
          </p:cNvSpPr>
          <p:nvPr>
            <p:ph type="title"/>
          </p:nvPr>
        </p:nvSpPr>
        <p:spPr/>
        <p:txBody>
          <a:bodyPr/>
          <a:lstStyle/>
          <a:p>
            <a:r>
              <a:rPr lang="zh-CN" altLang="en-US" dirty="0"/>
              <a:t>二</a:t>
            </a:r>
            <a:r>
              <a:rPr lang="en-US" altLang="zh-CN" dirty="0"/>
              <a:t>.K-means</a:t>
            </a:r>
            <a:r>
              <a:rPr lang="zh-CN" altLang="en-US" dirty="0"/>
              <a:t>聚类</a:t>
            </a:r>
            <a:r>
              <a:rPr lang="en-US" altLang="zh-CN" dirty="0"/>
              <a:t>iris</a:t>
            </a:r>
            <a:r>
              <a:rPr lang="zh-CN" altLang="en-US" dirty="0"/>
              <a:t>数据集</a:t>
            </a:r>
          </a:p>
        </p:txBody>
      </p:sp>
      <p:sp>
        <p:nvSpPr>
          <p:cNvPr id="3" name="内容占位符 2">
            <a:extLst>
              <a:ext uri="{FF2B5EF4-FFF2-40B4-BE49-F238E27FC236}">
                <a16:creationId xmlns:a16="http://schemas.microsoft.com/office/drawing/2014/main" id="{AEFFC326-8044-4579-840B-039D85AC03C3}"/>
              </a:ext>
            </a:extLst>
          </p:cNvPr>
          <p:cNvSpPr>
            <a:spLocks noGrp="1"/>
          </p:cNvSpPr>
          <p:nvPr>
            <p:ph idx="1"/>
          </p:nvPr>
        </p:nvSpPr>
        <p:spPr>
          <a:xfrm>
            <a:off x="677334" y="2160589"/>
            <a:ext cx="8596668" cy="4468811"/>
          </a:xfrm>
        </p:spPr>
        <p:txBody>
          <a:bodyPr/>
          <a:lstStyle/>
          <a:p>
            <a:r>
              <a:rPr lang="zh-CN" altLang="en-US" dirty="0"/>
              <a:t>目的：通过特征值分类数据集</a:t>
            </a:r>
            <a:endParaRPr lang="en-US" altLang="zh-CN" dirty="0"/>
          </a:p>
          <a:p>
            <a:r>
              <a:rPr lang="zh-CN" altLang="en-US" dirty="0"/>
              <a:t>算法思想：</a:t>
            </a:r>
            <a:endParaRPr lang="en-US" altLang="zh-CN" dirty="0"/>
          </a:p>
          <a:p>
            <a:r>
              <a:rPr lang="en-US" altLang="zh-CN" dirty="0"/>
              <a:t>1</a:t>
            </a:r>
            <a:r>
              <a:rPr lang="zh-CN" altLang="zh-CN" dirty="0"/>
              <a:t>、首先确定一个</a:t>
            </a:r>
            <a:r>
              <a:rPr lang="en-US" altLang="zh-CN" dirty="0"/>
              <a:t>k</a:t>
            </a:r>
            <a:r>
              <a:rPr lang="zh-CN" altLang="zh-CN" dirty="0"/>
              <a:t>值，将数据集经过聚类得到</a:t>
            </a:r>
            <a:r>
              <a:rPr lang="en-US" altLang="zh-CN" dirty="0"/>
              <a:t>k</a:t>
            </a:r>
            <a:r>
              <a:rPr lang="zh-CN" altLang="zh-CN" dirty="0"/>
              <a:t>个集合。</a:t>
            </a:r>
          </a:p>
          <a:p>
            <a:r>
              <a:rPr lang="en-US" altLang="zh-CN" dirty="0"/>
              <a:t>2</a:t>
            </a:r>
            <a:r>
              <a:rPr lang="zh-CN" altLang="zh-CN" dirty="0"/>
              <a:t>、从数据集中随机选择</a:t>
            </a:r>
            <a:r>
              <a:rPr lang="en-US" altLang="zh-CN" dirty="0"/>
              <a:t>k</a:t>
            </a:r>
            <a:r>
              <a:rPr lang="zh-CN" altLang="zh-CN" dirty="0"/>
              <a:t>个数据点作为质心。</a:t>
            </a:r>
          </a:p>
          <a:p>
            <a:r>
              <a:rPr lang="en-US" altLang="zh-CN" dirty="0"/>
              <a:t>3</a:t>
            </a:r>
            <a:r>
              <a:rPr lang="zh-CN" altLang="zh-CN" dirty="0"/>
              <a:t>、对数据集中每一个点，计算其与每一个质心的距离（如欧式距离），离哪个质心近，就划分到那个质心所属的集合。</a:t>
            </a:r>
          </a:p>
          <a:p>
            <a:r>
              <a:rPr lang="en-US" altLang="zh-CN" dirty="0"/>
              <a:t>4</a:t>
            </a:r>
            <a:r>
              <a:rPr lang="zh-CN" altLang="zh-CN" dirty="0"/>
              <a:t>、把所有数据归好集合后，一共有</a:t>
            </a:r>
            <a:r>
              <a:rPr lang="en-US" altLang="zh-CN" dirty="0"/>
              <a:t>k</a:t>
            </a:r>
            <a:r>
              <a:rPr lang="zh-CN" altLang="zh-CN" dirty="0"/>
              <a:t>个集合。然后重新计算每个集合的质心。</a:t>
            </a:r>
            <a:r>
              <a:rPr lang="en-US" altLang="zh-CN" dirty="0"/>
              <a:t>(</a:t>
            </a:r>
            <a:r>
              <a:rPr lang="zh-CN" altLang="zh-CN" dirty="0"/>
              <a:t>这里采用均值法求解</a:t>
            </a:r>
            <a:r>
              <a:rPr lang="en-US" altLang="zh-CN" dirty="0"/>
              <a:t>)</a:t>
            </a:r>
            <a:endParaRPr lang="zh-CN" altLang="zh-CN" dirty="0"/>
          </a:p>
          <a:p>
            <a:r>
              <a:rPr lang="en-US" altLang="zh-CN" dirty="0"/>
              <a:t>5</a:t>
            </a:r>
            <a:r>
              <a:rPr lang="zh-CN" altLang="zh-CN" dirty="0"/>
              <a:t>、如果新计算出来的质心和原来的质心之间的距离小于某一个设置的阈值（表示重新计算的质心的位置变化不大，趋于稳定，或者说收敛），我们可以认为聚类已经达到期望的结果，算法终止。或者迭代多次。</a:t>
            </a:r>
          </a:p>
          <a:p>
            <a:endParaRPr lang="zh-CN" altLang="en-US" dirty="0"/>
          </a:p>
        </p:txBody>
      </p:sp>
    </p:spTree>
    <p:extLst>
      <p:ext uri="{BB962C8B-B14F-4D97-AF65-F5344CB8AC3E}">
        <p14:creationId xmlns:p14="http://schemas.microsoft.com/office/powerpoint/2010/main" val="291323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34E71-48FF-4F87-AC3E-AA55AC963C88}"/>
              </a:ext>
            </a:extLst>
          </p:cNvPr>
          <p:cNvSpPr>
            <a:spLocks noGrp="1"/>
          </p:cNvSpPr>
          <p:nvPr>
            <p:ph type="title"/>
          </p:nvPr>
        </p:nvSpPr>
        <p:spPr/>
        <p:txBody>
          <a:bodyPr/>
          <a:lstStyle/>
          <a:p>
            <a:r>
              <a:rPr lang="zh-CN" altLang="en-US" dirty="0"/>
              <a:t>算法实现</a:t>
            </a:r>
          </a:p>
        </p:txBody>
      </p:sp>
      <p:sp>
        <p:nvSpPr>
          <p:cNvPr id="3" name="内容占位符 2">
            <a:extLst>
              <a:ext uri="{FF2B5EF4-FFF2-40B4-BE49-F238E27FC236}">
                <a16:creationId xmlns:a16="http://schemas.microsoft.com/office/drawing/2014/main" id="{CFCC7BA8-0865-42DF-88EC-E6864FCD3A33}"/>
              </a:ext>
            </a:extLst>
          </p:cNvPr>
          <p:cNvSpPr>
            <a:spLocks noGrp="1"/>
          </p:cNvSpPr>
          <p:nvPr>
            <p:ph idx="1"/>
          </p:nvPr>
        </p:nvSpPr>
        <p:spPr/>
        <p:txBody>
          <a:bodyPr/>
          <a:lstStyle/>
          <a:p>
            <a:endParaRPr lang="en-US" altLang="zh-CN" dirty="0"/>
          </a:p>
          <a:p>
            <a:r>
              <a:rPr lang="zh-CN" altLang="zh-CN" dirty="0"/>
              <a:t>（</a:t>
            </a:r>
            <a:r>
              <a:rPr lang="en-US" altLang="zh-CN" dirty="0"/>
              <a:t>1</a:t>
            </a:r>
            <a:r>
              <a:rPr lang="zh-CN" altLang="zh-CN" dirty="0"/>
              <a:t>）先从数据中任意选取三个数据作为中心簇；</a:t>
            </a:r>
          </a:p>
          <a:p>
            <a:r>
              <a:rPr lang="zh-CN" altLang="zh-CN" dirty="0"/>
              <a:t>（</a:t>
            </a:r>
            <a:r>
              <a:rPr lang="en-US" altLang="zh-CN" dirty="0"/>
              <a:t>2</a:t>
            </a:r>
            <a:r>
              <a:rPr lang="zh-CN" altLang="zh-CN" dirty="0"/>
              <a:t>）遍历所有数据并计算与三个簇的距离，将数据归入距离最近的簇中；</a:t>
            </a:r>
          </a:p>
          <a:p>
            <a:r>
              <a:rPr lang="zh-CN" altLang="zh-CN" dirty="0"/>
              <a:t>（</a:t>
            </a:r>
            <a:r>
              <a:rPr lang="en-US" altLang="zh-CN" dirty="0"/>
              <a:t>3</a:t>
            </a:r>
            <a:r>
              <a:rPr lang="zh-CN" altLang="zh-CN" dirty="0"/>
              <a:t>）对每个簇中的数据按列求均值，并更新到原来的中心簇</a:t>
            </a:r>
          </a:p>
          <a:p>
            <a:r>
              <a:rPr lang="zh-CN" altLang="zh-CN" dirty="0"/>
              <a:t>（</a:t>
            </a:r>
            <a:r>
              <a:rPr lang="en-US" altLang="zh-CN" dirty="0"/>
              <a:t>4</a:t>
            </a:r>
            <a:r>
              <a:rPr lang="zh-CN" altLang="zh-CN" dirty="0"/>
              <a:t>）迭代多次</a:t>
            </a:r>
          </a:p>
          <a:p>
            <a:endParaRPr lang="zh-CN" altLang="en-US" dirty="0"/>
          </a:p>
        </p:txBody>
      </p:sp>
    </p:spTree>
    <p:extLst>
      <p:ext uri="{BB962C8B-B14F-4D97-AF65-F5344CB8AC3E}">
        <p14:creationId xmlns:p14="http://schemas.microsoft.com/office/powerpoint/2010/main" val="13432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C8ED9-6AEE-448B-8F70-4D6E8529666A}"/>
              </a:ext>
            </a:extLst>
          </p:cNvPr>
          <p:cNvSpPr>
            <a:spLocks noGrp="1"/>
          </p:cNvSpPr>
          <p:nvPr>
            <p:ph type="title"/>
          </p:nvPr>
        </p:nvSpPr>
        <p:spPr/>
        <p:txBody>
          <a:bodyPr/>
          <a:lstStyle/>
          <a:p>
            <a:r>
              <a:rPr lang="zh-CN" altLang="en-US" dirty="0"/>
              <a:t>结果展示</a:t>
            </a:r>
          </a:p>
        </p:txBody>
      </p:sp>
      <p:sp>
        <p:nvSpPr>
          <p:cNvPr id="3" name="内容占位符 2">
            <a:extLst>
              <a:ext uri="{FF2B5EF4-FFF2-40B4-BE49-F238E27FC236}">
                <a16:creationId xmlns:a16="http://schemas.microsoft.com/office/drawing/2014/main" id="{BC3DBC0F-B38B-4BEF-8890-EFFF427EC9C6}"/>
              </a:ext>
            </a:extLst>
          </p:cNvPr>
          <p:cNvSpPr>
            <a:spLocks noGrp="1"/>
          </p:cNvSpPr>
          <p:nvPr>
            <p:ph idx="1"/>
          </p:nvPr>
        </p:nvSpPr>
        <p:spPr/>
        <p:txBody>
          <a:bodyPr/>
          <a:lstStyle/>
          <a:p>
            <a:r>
              <a:rPr lang="zh-CN" altLang="en-US" dirty="0"/>
              <a:t>这里采用叶子长</a:t>
            </a:r>
            <a:r>
              <a:rPr lang="en-US" altLang="zh-CN" dirty="0"/>
              <a:t>X</a:t>
            </a:r>
            <a:r>
              <a:rPr lang="zh-CN" altLang="en-US" dirty="0"/>
              <a:t>宽作为横纵坐标展示</a:t>
            </a:r>
            <a:endParaRPr lang="en-US" altLang="zh-CN" dirty="0"/>
          </a:p>
          <a:p>
            <a:endParaRPr lang="zh-CN" altLang="en-US" dirty="0"/>
          </a:p>
        </p:txBody>
      </p:sp>
      <p:pic>
        <p:nvPicPr>
          <p:cNvPr id="5" name="图片 4">
            <a:extLst>
              <a:ext uri="{FF2B5EF4-FFF2-40B4-BE49-F238E27FC236}">
                <a16:creationId xmlns:a16="http://schemas.microsoft.com/office/drawing/2014/main" id="{C185B8E8-3EB1-42B5-B29A-6875BAED01BD}"/>
              </a:ext>
            </a:extLst>
          </p:cNvPr>
          <p:cNvPicPr>
            <a:picLocks noChangeAspect="1"/>
          </p:cNvPicPr>
          <p:nvPr/>
        </p:nvPicPr>
        <p:blipFill>
          <a:blip r:embed="rId2"/>
          <a:stretch>
            <a:fillRect/>
          </a:stretch>
        </p:blipFill>
        <p:spPr>
          <a:xfrm>
            <a:off x="1679172" y="2756690"/>
            <a:ext cx="6226232" cy="2787899"/>
          </a:xfrm>
          <a:prstGeom prst="rect">
            <a:avLst/>
          </a:prstGeom>
        </p:spPr>
      </p:pic>
    </p:spTree>
    <p:extLst>
      <p:ext uri="{BB962C8B-B14F-4D97-AF65-F5344CB8AC3E}">
        <p14:creationId xmlns:p14="http://schemas.microsoft.com/office/powerpoint/2010/main" val="2585474983"/>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TotalTime>
  <Words>600</Words>
  <Application>Microsoft Office PowerPoint</Application>
  <PresentationFormat>宽屏</PresentationFormat>
  <Paragraphs>63</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Arial</vt:lpstr>
      <vt:lpstr>Trebuchet MS</vt:lpstr>
      <vt:lpstr>Wingdings 3</vt:lpstr>
      <vt:lpstr>平面</vt:lpstr>
      <vt:lpstr>机器学习答辩</vt:lpstr>
      <vt:lpstr>一.k-nn算法（基于iris数据集）</vt:lpstr>
      <vt:lpstr>算法实现</vt:lpstr>
      <vt:lpstr>算法实现</vt:lpstr>
      <vt:lpstr>预测结果</vt:lpstr>
      <vt:lpstr>评估：</vt:lpstr>
      <vt:lpstr>二.K-means聚类iris数据集</vt:lpstr>
      <vt:lpstr>算法实现</vt:lpstr>
      <vt:lpstr>结果展示</vt:lpstr>
      <vt:lpstr>评估：</vt:lpstr>
      <vt:lpstr>K-means优缺点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机器学习答辩</dc:title>
  <dc:creator>donghao Liu</dc:creator>
  <cp:lastModifiedBy>donghao Liu</cp:lastModifiedBy>
  <cp:revision>6</cp:revision>
  <dcterms:created xsi:type="dcterms:W3CDTF">2020-04-24T06:33:49Z</dcterms:created>
  <dcterms:modified xsi:type="dcterms:W3CDTF">2020-04-24T07:27:06Z</dcterms:modified>
</cp:coreProperties>
</file>