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2" r:id="rId6"/>
    <p:sldId id="299" r:id="rId7"/>
    <p:sldId id="301" r:id="rId8"/>
    <p:sldId id="294" r:id="rId9"/>
    <p:sldId id="303" r:id="rId10"/>
    <p:sldId id="292" r:id="rId11"/>
    <p:sldId id="295" r:id="rId12"/>
    <p:sldId id="297" r:id="rId13"/>
    <p:sldId id="296" r:id="rId14"/>
    <p:sldId id="264" r:id="rId15"/>
    <p:sldId id="270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4800" dirty="0"/>
              <a:t>DATA</a:t>
            </a:r>
            <a:r>
              <a:rPr lang="en-US" sz="3200" dirty="0"/>
              <a:t>SITES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ADABF4C-8413-BBD6-825B-E8A8D6671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88"/>
          <a:stretch/>
        </p:blipFill>
        <p:spPr>
          <a:xfrm>
            <a:off x="3252490" y="924492"/>
            <a:ext cx="7992205" cy="553996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9118CD-AC3E-FB6E-E804-76BBEB06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9364"/>
            <a:ext cx="5542110" cy="590310"/>
          </a:xfrm>
        </p:spPr>
        <p:txBody>
          <a:bodyPr>
            <a:noAutofit/>
          </a:bodyPr>
          <a:lstStyle/>
          <a:p>
            <a:r>
              <a:rPr lang="en-US" dirty="0"/>
              <a:t>FINE TUNING</a:t>
            </a:r>
          </a:p>
        </p:txBody>
      </p:sp>
    </p:spTree>
    <p:extLst>
      <p:ext uri="{BB962C8B-B14F-4D97-AF65-F5344CB8AC3E}">
        <p14:creationId xmlns:p14="http://schemas.microsoft.com/office/powerpoint/2010/main" val="284493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62783"/>
            <a:ext cx="5111750" cy="1204912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031999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600" i="0" dirty="0">
                <a:solidFill>
                  <a:srgbClr val="000000"/>
                </a:solidFill>
                <a:effectLst/>
              </a:rPr>
              <a:t>CVIT-PIB, </a:t>
            </a:r>
            <a:r>
              <a:rPr lang="en-IN" sz="1600" i="0" dirty="0" err="1">
                <a:solidFill>
                  <a:srgbClr val="000000"/>
                </a:solidFill>
                <a:effectLst/>
              </a:rPr>
              <a:t>PMIndia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, IITB 3.0, JW, NLPC, UFAL </a:t>
            </a:r>
            <a:r>
              <a:rPr lang="en-IN" sz="1600" i="0" dirty="0" err="1">
                <a:solidFill>
                  <a:srgbClr val="000000"/>
                </a:solidFill>
                <a:effectLst/>
              </a:rPr>
              <a:t>EnTam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1600" i="0" dirty="0" err="1">
                <a:solidFill>
                  <a:srgbClr val="000000"/>
                </a:solidFill>
                <a:effectLst/>
              </a:rPr>
              <a:t>Uka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i="0" dirty="0" err="1">
                <a:solidFill>
                  <a:srgbClr val="000000"/>
                </a:solidFill>
                <a:effectLst/>
              </a:rPr>
              <a:t>Tarsadia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, Wiki Titles (ta, </a:t>
            </a:r>
            <a:r>
              <a:rPr lang="en-IN" sz="1600" i="0" dirty="0" err="1">
                <a:solidFill>
                  <a:srgbClr val="000000"/>
                </a:solidFill>
                <a:effectLst/>
              </a:rPr>
              <a:t>gu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), ALT, </a:t>
            </a:r>
            <a:r>
              <a:rPr lang="en-IN" sz="1600" i="0" dirty="0" err="1">
                <a:solidFill>
                  <a:srgbClr val="000000"/>
                </a:solidFill>
                <a:effectLst/>
              </a:rPr>
              <a:t>OpenSubtitles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, Bible-</a:t>
            </a:r>
            <a:r>
              <a:rPr lang="en-IN" sz="1600" i="0" dirty="0" err="1">
                <a:solidFill>
                  <a:srgbClr val="000000"/>
                </a:solidFill>
                <a:effectLst/>
              </a:rPr>
              <a:t>uedin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, MTEnglish2Odia, </a:t>
            </a:r>
            <a:r>
              <a:rPr lang="en-IN" sz="1600" i="0" dirty="0" err="1">
                <a:solidFill>
                  <a:srgbClr val="000000"/>
                </a:solidFill>
                <a:effectLst/>
              </a:rPr>
              <a:t>OdiEnCorp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 2.0, TED, </a:t>
            </a:r>
            <a:r>
              <a:rPr lang="en-IN" sz="1600" i="0" dirty="0" err="1">
                <a:solidFill>
                  <a:srgbClr val="000000"/>
                </a:solidFill>
                <a:effectLst/>
              </a:rPr>
              <a:t>WikiMatrix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ZA" sz="16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BBB13-F139-60A7-AB63-864F5252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794918"/>
            <a:ext cx="5564064" cy="16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E38B776E-4350-E77A-53F8-E480DBFE5E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2139600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local Businesses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E6253D25-E15D-6E1F-BA05-7DEC6AAE04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8936" y="336008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TOURISM</a:t>
            </a:r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B8D1E22D-225A-A5FE-F386-19CC91E70274}"/>
              </a:ext>
            </a:extLst>
          </p:cNvPr>
          <p:cNvSpPr txBox="1">
            <a:spLocks/>
          </p:cNvSpPr>
          <p:nvPr/>
        </p:nvSpPr>
        <p:spPr>
          <a:xfrm>
            <a:off x="5918936" y="274984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MSME</a:t>
            </a:r>
            <a:r>
              <a:rPr lang="en-IN" sz="1400" dirty="0"/>
              <a:t>s</a:t>
            </a:r>
            <a:endParaRPr lang="en-IN" dirty="0"/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33217AE6-1091-BEFD-A30D-0B22E3CCD247}"/>
              </a:ext>
            </a:extLst>
          </p:cNvPr>
          <p:cNvSpPr txBox="1">
            <a:spLocks/>
          </p:cNvSpPr>
          <p:nvPr/>
        </p:nvSpPr>
        <p:spPr>
          <a:xfrm>
            <a:off x="5918936" y="3970329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4521" y="2261195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8C4D-CB61-D56A-C2C8-7C8B2B807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FINE-TUNING</a:t>
            </a:r>
          </a:p>
        </p:txBody>
      </p:sp>
    </p:spTree>
    <p:extLst>
      <p:ext uri="{BB962C8B-B14F-4D97-AF65-F5344CB8AC3E}">
        <p14:creationId xmlns:p14="http://schemas.microsoft.com/office/powerpoint/2010/main" val="28124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213" y="453523"/>
            <a:ext cx="5431971" cy="846301"/>
          </a:xfrm>
        </p:spPr>
        <p:txBody>
          <a:bodyPr/>
          <a:lstStyle/>
          <a:p>
            <a:r>
              <a:rPr lang="en-US" dirty="0"/>
              <a:t>Website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5906" y="1097973"/>
            <a:ext cx="5433204" cy="576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Integration Of 10 Languages into the website: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cap="none" dirty="0"/>
          </a:p>
          <a:p>
            <a:endParaRPr lang="en-US" i="1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Mobile 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User-friendly platform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66829A-7FEB-D4B9-AC24-032180009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94130"/>
              </p:ext>
            </p:extLst>
          </p:nvPr>
        </p:nvGraphicFramePr>
        <p:xfrm>
          <a:off x="6272306" y="1845662"/>
          <a:ext cx="306593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>
                  <a:extLst>
                    <a:ext uri="{9D8B030D-6E8A-4147-A177-3AD203B41FA5}">
                      <a16:colId xmlns:a16="http://schemas.microsoft.com/office/drawing/2014/main" val="3864002079"/>
                    </a:ext>
                  </a:extLst>
                </a:gridCol>
                <a:gridCol w="1532965">
                  <a:extLst>
                    <a:ext uri="{9D8B030D-6E8A-4147-A177-3AD203B41FA5}">
                      <a16:colId xmlns:a16="http://schemas.microsoft.com/office/drawing/2014/main" val="3685573168"/>
                    </a:ext>
                  </a:extLst>
                </a:gridCol>
              </a:tblGrid>
              <a:tr h="27852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BLEU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6657"/>
                  </a:ext>
                </a:extLst>
              </a:tr>
              <a:tr h="27852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HINDI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43.9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07760"/>
                  </a:ext>
                </a:extLst>
              </a:tr>
              <a:tr h="27852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MARATHI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36427"/>
                  </a:ext>
                </a:extLst>
              </a:tr>
              <a:tr h="27852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GUJARATI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40.3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37427"/>
                  </a:ext>
                </a:extLst>
              </a:tr>
              <a:tr h="27852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BENGALI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94532"/>
                  </a:ext>
                </a:extLst>
              </a:tr>
              <a:tr h="27852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15690"/>
                  </a:ext>
                </a:extLst>
              </a:tr>
              <a:tr h="27852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ODIA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72544"/>
                  </a:ext>
                </a:extLst>
              </a:tr>
              <a:tr h="27852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8751"/>
                  </a:ext>
                </a:extLst>
              </a:tr>
              <a:tr h="329844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MALAYALAM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30645"/>
                  </a:ext>
                </a:extLst>
              </a:tr>
              <a:tr h="27852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PUNJABI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43.2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38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0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1BA94C-E0EF-8744-D13F-7855E4BAA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82" y="1837765"/>
            <a:ext cx="8853439" cy="41865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EFE345-7696-9850-FD96-72B03ABB90EE}"/>
              </a:ext>
            </a:extLst>
          </p:cNvPr>
          <p:cNvSpPr txBox="1"/>
          <p:nvPr/>
        </p:nvSpPr>
        <p:spPr>
          <a:xfrm>
            <a:off x="3720353" y="104492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j-lt"/>
              </a:rPr>
              <a:t>CHATBOT WORKFLOW</a:t>
            </a:r>
          </a:p>
        </p:txBody>
      </p:sp>
    </p:spTree>
    <p:extLst>
      <p:ext uri="{BB962C8B-B14F-4D97-AF65-F5344CB8AC3E}">
        <p14:creationId xmlns:p14="http://schemas.microsoft.com/office/powerpoint/2010/main" val="197885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1635-5836-2910-BB77-5C96CD94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DE6FD-1F09-64A5-9F53-B15C83308B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DIVERSITY OF INDIAN LANGUAGES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1495C-2D93-BC93-9386-225715880F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89796" y="3070348"/>
            <a:ext cx="4465546" cy="1247526"/>
          </a:xfrm>
        </p:spPr>
        <p:txBody>
          <a:bodyPr>
            <a:normAutofit/>
          </a:bodyPr>
          <a:lstStyle/>
          <a:p>
            <a:r>
              <a:rPr lang="en-US" sz="1600" dirty="0"/>
              <a:t>As there are 22 official languages and 122 total languages and dialects in India, it is a real challenge to cover all of these aspects in a single service and thus its being neglected. </a:t>
            </a:r>
            <a:endParaRPr lang="en-IN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BD6E-DE7F-9847-DC05-E767B12F38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5103" y="2563123"/>
            <a:ext cx="4604596" cy="3651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LIMITED 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831B1C-123D-41B0-D752-85BB850FFC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81886" y="3094407"/>
            <a:ext cx="4031030" cy="105730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Due to lack of translation services and the less ratio of English speakers in India many people are unable to get the benefit of opportunities suited to them. </a:t>
            </a:r>
            <a:endParaRPr lang="en-IN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DA4A40C-1A44-D1D1-3362-639984EBCF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IN" sz="1600" dirty="0"/>
              <a:t>There is no one stop solution in India to avail language services for customers and businesses alike. This makes it very unorganised and time consuming.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27C766-3E03-3761-8681-5CD855E27CFE}"/>
              </a:ext>
            </a:extLst>
          </p:cNvPr>
          <p:cNvSpPr txBox="1">
            <a:spLocks/>
          </p:cNvSpPr>
          <p:nvPr/>
        </p:nvSpPr>
        <p:spPr>
          <a:xfrm>
            <a:off x="6410839" y="4317874"/>
            <a:ext cx="4889173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ABSENCE OF A UNIFIED PLATFORM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4EAF3D-47F6-414E-2E3F-7E5CD700B6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 BARRIERS</a:t>
            </a:r>
          </a:p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E9B2ED0-9B61-F42A-712E-892D1EC42C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/>
              <a:t>Solving the communication barrier with all of the diverse cultures and mother tongues in India is a real challenge as it is prominent not only in the rural areas but every part of the country.</a:t>
            </a:r>
            <a:endParaRPr lang="en-IN" sz="6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44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1635-5836-2910-BB77-5C96CD94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TECHNOLOGY STACK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E5FFC8-B86D-0FFA-2F72-DC5B3A2215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TWILIO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89EA61-64C6-0BB1-BEC2-04555A822C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Conversational API to setup the WhatsApp Sandbox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5565FD8-60FA-9AE7-7E5E-97DBFB7868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FLASK API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90CC37-B4D6-F4C7-FC90-C1547453B2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Communication between the backend and WhatsApp at client’s end</a:t>
            </a:r>
          </a:p>
        </p:txBody>
      </p:sp>
    </p:spTree>
    <p:extLst>
      <p:ext uri="{BB962C8B-B14F-4D97-AF65-F5344CB8AC3E}">
        <p14:creationId xmlns:p14="http://schemas.microsoft.com/office/powerpoint/2010/main" val="37607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/>
          <a:lstStyle/>
          <a:p>
            <a:r>
              <a:rPr lang="en-US" sz="3900" dirty="0"/>
              <a:t>9/10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US" dirty="0"/>
              <a:t>5.2%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dirty="0"/>
              <a:t>40%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33153"/>
            <a:ext cx="3124093" cy="462927"/>
          </a:xfrm>
        </p:spPr>
        <p:txBody>
          <a:bodyPr/>
          <a:lstStyle/>
          <a:p>
            <a:r>
              <a:rPr lang="en-IN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9 out of 10 Indians on the internet are non-English users, </a:t>
            </a:r>
            <a:r>
              <a:rPr lang="en-IN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with rural penetration up to 57% now and growing.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Autofit/>
          </a:bodyPr>
          <a:lstStyle/>
          <a:p>
            <a:pPr lvl="0">
              <a:spcAft>
                <a:spcPts val="500"/>
              </a:spcAft>
            </a:pPr>
            <a:r>
              <a:rPr lang="en-IN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Europe accounts for about half of the worldwide language services market (49%), While India only shares 5.2% of the global market.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IN" sz="1200" dirty="0">
                <a:latin typeface="Arial" panose="020B0604020202020204" pitchFamily="34" charset="0"/>
                <a:ea typeface="Times New Roman" panose="02020603050405020304" pitchFamily="18" charset="0"/>
              </a:rPr>
              <a:t>During COVID-19, the translation service industry rose by 40%.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303832DD-2E87-1A72-EFF3-5B067180944B}"/>
              </a:ext>
            </a:extLst>
          </p:cNvPr>
          <p:cNvSpPr txBox="1">
            <a:spLocks/>
          </p:cNvSpPr>
          <p:nvPr/>
        </p:nvSpPr>
        <p:spPr>
          <a:xfrm>
            <a:off x="1212650" y="5893423"/>
            <a:ext cx="3124093" cy="462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62CB-A824-7BA5-8B13-E810A4ED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18C38-DA27-6826-0465-CB68B219E4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LOW RESOURCE languages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AC9DE-F71B-5995-1562-8F5327858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4354" y="2557463"/>
            <a:ext cx="2141764" cy="514350"/>
          </a:xfrm>
        </p:spPr>
        <p:txBody>
          <a:bodyPr/>
          <a:lstStyle/>
          <a:p>
            <a:r>
              <a:rPr lang="en-IN" dirty="0"/>
              <a:t>COMMUNICATION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69FBA-0DAD-EA37-D9CB-7F79E93EA6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LOCALISATION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676100-636D-EA78-A5F9-30807ABF5F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93260" y="4710114"/>
            <a:ext cx="2141764" cy="514350"/>
          </a:xfrm>
        </p:spPr>
        <p:txBody>
          <a:bodyPr/>
          <a:lstStyle/>
          <a:p>
            <a:r>
              <a:rPr lang="en-IN" dirty="0"/>
              <a:t>User friendly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D15774-AAB4-0440-B2BF-77A79244E7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Solutions for languages that are less spoken by the mass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F9956F-D8F1-1531-0AEF-42BB823B0B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Help people interpret information more easily and efficiently</a:t>
            </a:r>
            <a:endParaRPr lang="en-IN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4F39E7-B1EF-C136-AAC0-71B370E0BE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Expanding the businesses of the local people by connecting them with the world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DF612A-F0D9-41EB-9C67-AFBEA47C1C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600" dirty="0"/>
              <a:t>An all-inclusive translation platform service that provides a user friendly multilingual interface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05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9963886-F6E7-1A21-BE44-93A1A75E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75" y="1267403"/>
            <a:ext cx="6015048" cy="483369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FDA3155-65B9-91DD-B72D-C8CE373B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014" y="182123"/>
            <a:ext cx="5431971" cy="830029"/>
          </a:xfrm>
        </p:spPr>
        <p:txBody>
          <a:bodyPr/>
          <a:lstStyle/>
          <a:p>
            <a:r>
              <a:rPr lang="en-ZA" dirty="0"/>
              <a:t>WEBSITE WORKFLOW</a:t>
            </a:r>
          </a:p>
        </p:txBody>
      </p:sp>
    </p:spTree>
    <p:extLst>
      <p:ext uri="{BB962C8B-B14F-4D97-AF65-F5344CB8AC3E}">
        <p14:creationId xmlns:p14="http://schemas.microsoft.com/office/powerpoint/2010/main" val="88142562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DATASITES</Template>
  <TotalTime>134</TotalTime>
  <Words>372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Times New Roman</vt:lpstr>
      <vt:lpstr>Monoline</vt:lpstr>
      <vt:lpstr>DATASITES</vt:lpstr>
      <vt:lpstr>FINE-TUNING</vt:lpstr>
      <vt:lpstr>Website features</vt:lpstr>
      <vt:lpstr>PowerPoint Presentation</vt:lpstr>
      <vt:lpstr>CHALLENGES</vt:lpstr>
      <vt:lpstr>TECHNOLOGY STACK</vt:lpstr>
      <vt:lpstr>Statistics</vt:lpstr>
      <vt:lpstr>Solutions</vt:lpstr>
      <vt:lpstr>WEBSITE WORKFLOW</vt:lpstr>
      <vt:lpstr>FINE TUNING</vt:lpstr>
      <vt:lpstr>DATA SOURCES</vt:lpstr>
      <vt:lpstr>USE CASES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DATASITES</dc:title>
  <dc:creator>Adish Golechha</dc:creator>
  <cp:lastModifiedBy>Heet Shah</cp:lastModifiedBy>
  <cp:revision>8</cp:revision>
  <dcterms:created xsi:type="dcterms:W3CDTF">2022-08-25T12:15:17Z</dcterms:created>
  <dcterms:modified xsi:type="dcterms:W3CDTF">2022-08-26T03:29:39Z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