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34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jual bains" userId="d287c836138f2ba7" providerId="LiveId" clId="{E283C739-3C61-4E40-B47D-96C7CCBFEBAA}"/>
    <pc:docChg chg="modSld">
      <pc:chgData name="rujual bains" userId="d287c836138f2ba7" providerId="LiveId" clId="{E283C739-3C61-4E40-B47D-96C7CCBFEBAA}" dt="2020-03-03T00:35:46.317" v="5" actId="1076"/>
      <pc:docMkLst>
        <pc:docMk/>
      </pc:docMkLst>
      <pc:sldChg chg="modSp">
        <pc:chgData name="rujual bains" userId="d287c836138f2ba7" providerId="LiveId" clId="{E283C739-3C61-4E40-B47D-96C7CCBFEBAA}" dt="2020-03-03T00:35:46.317" v="5" actId="1076"/>
        <pc:sldMkLst>
          <pc:docMk/>
          <pc:sldMk cId="2478694068" sldId="269"/>
        </pc:sldMkLst>
        <pc:picChg chg="mod">
          <ac:chgData name="rujual bains" userId="d287c836138f2ba7" providerId="LiveId" clId="{E283C739-3C61-4E40-B47D-96C7CCBFEBAA}" dt="2020-03-03T00:35:46.317" v="5" actId="1076"/>
          <ac:picMkLst>
            <pc:docMk/>
            <pc:sldMk cId="2478694068" sldId="269"/>
            <ac:picMk id="5" creationId="{5F6B3F4B-2D1B-4F42-9CA6-10C655E604F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F08D-A5A2-4F0F-951C-04134750AB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42473C-2C3C-42DC-A924-D181F04F8A81}">
      <dgm:prSet/>
      <dgm:spPr/>
      <dgm:t>
        <a:bodyPr/>
        <a:lstStyle/>
        <a:p>
          <a:r>
            <a:rPr lang="en-US" dirty="0"/>
            <a:t>If you have structure in your problem, use it (Graphs)!</a:t>
          </a:r>
        </a:p>
      </dgm:t>
    </dgm:pt>
    <dgm:pt modelId="{03C4FAF0-59F7-48C1-9373-80DBE196A9B1}" type="parTrans" cxnId="{A0F353B4-C6CB-4D84-AD23-59E8988863D4}">
      <dgm:prSet/>
      <dgm:spPr/>
      <dgm:t>
        <a:bodyPr/>
        <a:lstStyle/>
        <a:p>
          <a:endParaRPr lang="en-US"/>
        </a:p>
      </dgm:t>
    </dgm:pt>
    <dgm:pt modelId="{F50CDD51-49BC-4988-BAE1-8BD74985DB2C}" type="sibTrans" cxnId="{A0F353B4-C6CB-4D84-AD23-59E8988863D4}">
      <dgm:prSet/>
      <dgm:spPr/>
      <dgm:t>
        <a:bodyPr/>
        <a:lstStyle/>
        <a:p>
          <a:endParaRPr lang="en-US"/>
        </a:p>
      </dgm:t>
    </dgm:pt>
    <dgm:pt modelId="{732E3EF8-0A2C-4437-82FF-C4F447B0E945}">
      <dgm:prSet/>
      <dgm:spPr/>
      <dgm:t>
        <a:bodyPr/>
        <a:lstStyle/>
        <a:p>
          <a:r>
            <a:rPr lang="en-US" dirty="0"/>
            <a:t>Be smart with your training data</a:t>
          </a:r>
        </a:p>
      </dgm:t>
    </dgm:pt>
    <dgm:pt modelId="{5FCD54F0-3F44-4A68-B92C-5502EC56AA21}" type="parTrans" cxnId="{70BB209C-429B-473E-8248-30729E23C26F}">
      <dgm:prSet/>
      <dgm:spPr/>
      <dgm:t>
        <a:bodyPr/>
        <a:lstStyle/>
        <a:p>
          <a:endParaRPr lang="en-US"/>
        </a:p>
      </dgm:t>
    </dgm:pt>
    <dgm:pt modelId="{373A1B82-F11F-4149-BE52-9956865BF771}" type="sibTrans" cxnId="{70BB209C-429B-473E-8248-30729E23C26F}">
      <dgm:prSet/>
      <dgm:spPr/>
      <dgm:t>
        <a:bodyPr/>
        <a:lstStyle/>
        <a:p>
          <a:endParaRPr lang="en-US"/>
        </a:p>
      </dgm:t>
    </dgm:pt>
    <dgm:pt modelId="{6FC5B456-C032-43EB-A1EB-FAC297354314}">
      <dgm:prSet/>
      <dgm:spPr/>
      <dgm:t>
        <a:bodyPr/>
        <a:lstStyle/>
        <a:p>
          <a:r>
            <a:rPr lang="en-US" dirty="0"/>
            <a:t>Can be seen as a special case of hypergraphs or vice versa</a:t>
          </a:r>
        </a:p>
      </dgm:t>
    </dgm:pt>
    <dgm:pt modelId="{6DA6E1D1-42DD-4401-9250-148A86EEB0CB}" type="parTrans" cxnId="{25437BCB-3BB2-4B76-9249-04AF96CD7181}">
      <dgm:prSet/>
      <dgm:spPr/>
      <dgm:t>
        <a:bodyPr/>
        <a:lstStyle/>
        <a:p>
          <a:endParaRPr lang="en-US"/>
        </a:p>
      </dgm:t>
    </dgm:pt>
    <dgm:pt modelId="{2490E165-B5BE-4A22-8C47-D96FC389A016}" type="sibTrans" cxnId="{25437BCB-3BB2-4B76-9249-04AF96CD7181}">
      <dgm:prSet/>
      <dgm:spPr/>
      <dgm:t>
        <a:bodyPr/>
        <a:lstStyle/>
        <a:p>
          <a:endParaRPr lang="en-US"/>
        </a:p>
      </dgm:t>
    </dgm:pt>
    <dgm:pt modelId="{C478842D-73AA-435D-A9D9-F40CD4A63E2A}" type="pres">
      <dgm:prSet presAssocID="{DD0CF08D-A5A2-4F0F-951C-04134750ABFD}" presName="root" presStyleCnt="0">
        <dgm:presLayoutVars>
          <dgm:dir/>
          <dgm:resizeHandles val="exact"/>
        </dgm:presLayoutVars>
      </dgm:prSet>
      <dgm:spPr/>
    </dgm:pt>
    <dgm:pt modelId="{ED936D97-180C-47AB-9630-35C4778B29AB}" type="pres">
      <dgm:prSet presAssocID="{7642473C-2C3C-42DC-A924-D181F04F8A81}" presName="compNode" presStyleCnt="0"/>
      <dgm:spPr/>
    </dgm:pt>
    <dgm:pt modelId="{AAF34F39-79AC-4FA0-8AA5-73596380A8F6}" type="pres">
      <dgm:prSet presAssocID="{7642473C-2C3C-42DC-A924-D181F04F8A81}" presName="bgRect" presStyleLbl="bgShp" presStyleIdx="0" presStyleCnt="3"/>
      <dgm:spPr/>
    </dgm:pt>
    <dgm:pt modelId="{D3E8A552-48A9-4916-BC1C-C69127269CC6}" type="pres">
      <dgm:prSet presAssocID="{7642473C-2C3C-42DC-A924-D181F04F8A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79B6BF5-6369-4FBD-92B3-96BB5C167B39}" type="pres">
      <dgm:prSet presAssocID="{7642473C-2C3C-42DC-A924-D181F04F8A81}" presName="spaceRect" presStyleCnt="0"/>
      <dgm:spPr/>
    </dgm:pt>
    <dgm:pt modelId="{A10C84F4-8263-4BF1-B0E7-710F4ED270C7}" type="pres">
      <dgm:prSet presAssocID="{7642473C-2C3C-42DC-A924-D181F04F8A81}" presName="parTx" presStyleLbl="revTx" presStyleIdx="0" presStyleCnt="3">
        <dgm:presLayoutVars>
          <dgm:chMax val="0"/>
          <dgm:chPref val="0"/>
        </dgm:presLayoutVars>
      </dgm:prSet>
      <dgm:spPr/>
    </dgm:pt>
    <dgm:pt modelId="{F0840D86-B837-48D8-BF07-5F1F2CA53E8E}" type="pres">
      <dgm:prSet presAssocID="{F50CDD51-49BC-4988-BAE1-8BD74985DB2C}" presName="sibTrans" presStyleCnt="0"/>
      <dgm:spPr/>
    </dgm:pt>
    <dgm:pt modelId="{102EBC91-E395-442E-8BA8-42D91624742C}" type="pres">
      <dgm:prSet presAssocID="{732E3EF8-0A2C-4437-82FF-C4F447B0E945}" presName="compNode" presStyleCnt="0"/>
      <dgm:spPr/>
    </dgm:pt>
    <dgm:pt modelId="{220EAC1B-D66B-444C-93CC-34E140863272}" type="pres">
      <dgm:prSet presAssocID="{732E3EF8-0A2C-4437-82FF-C4F447B0E945}" presName="bgRect" presStyleLbl="bgShp" presStyleIdx="1" presStyleCnt="3"/>
      <dgm:spPr/>
    </dgm:pt>
    <dgm:pt modelId="{6113B5E6-B0DB-405D-BC27-B58D5FACC4D0}" type="pres">
      <dgm:prSet presAssocID="{732E3EF8-0A2C-4437-82FF-C4F447B0E9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Stick"/>
        </a:ext>
      </dgm:extLst>
    </dgm:pt>
    <dgm:pt modelId="{23FAB94D-667C-4549-AA8E-CB6FB5DAFAF6}" type="pres">
      <dgm:prSet presAssocID="{732E3EF8-0A2C-4437-82FF-C4F447B0E945}" presName="spaceRect" presStyleCnt="0"/>
      <dgm:spPr/>
    </dgm:pt>
    <dgm:pt modelId="{A739A424-936E-4EB9-9E69-00AFB52DE455}" type="pres">
      <dgm:prSet presAssocID="{732E3EF8-0A2C-4437-82FF-C4F447B0E945}" presName="parTx" presStyleLbl="revTx" presStyleIdx="1" presStyleCnt="3">
        <dgm:presLayoutVars>
          <dgm:chMax val="0"/>
          <dgm:chPref val="0"/>
        </dgm:presLayoutVars>
      </dgm:prSet>
      <dgm:spPr/>
    </dgm:pt>
    <dgm:pt modelId="{62760A9E-6472-4F83-88BB-9011ED1302A9}" type="pres">
      <dgm:prSet presAssocID="{373A1B82-F11F-4149-BE52-9956865BF771}" presName="sibTrans" presStyleCnt="0"/>
      <dgm:spPr/>
    </dgm:pt>
    <dgm:pt modelId="{A39D8AC8-C2CD-45C2-AD0C-A4A098F21285}" type="pres">
      <dgm:prSet presAssocID="{6FC5B456-C032-43EB-A1EB-FAC297354314}" presName="compNode" presStyleCnt="0"/>
      <dgm:spPr/>
    </dgm:pt>
    <dgm:pt modelId="{DA8BE74B-E6E1-49AD-A0F4-659E5D08C9DC}" type="pres">
      <dgm:prSet presAssocID="{6FC5B456-C032-43EB-A1EB-FAC297354314}" presName="bgRect" presStyleLbl="bgShp" presStyleIdx="2" presStyleCnt="3"/>
      <dgm:spPr/>
    </dgm:pt>
    <dgm:pt modelId="{98C03398-43FE-459C-823D-8352B7C4424E}" type="pres">
      <dgm:prSet presAssocID="{6FC5B456-C032-43EB-A1EB-FAC2973543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61FCDE8D-E5A5-425D-BC2F-4135AF23F1CA}" type="pres">
      <dgm:prSet presAssocID="{6FC5B456-C032-43EB-A1EB-FAC297354314}" presName="spaceRect" presStyleCnt="0"/>
      <dgm:spPr/>
    </dgm:pt>
    <dgm:pt modelId="{3CCFC44E-B804-4832-8B49-0B4B909089E4}" type="pres">
      <dgm:prSet presAssocID="{6FC5B456-C032-43EB-A1EB-FAC2973543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63A633-5B61-42CA-AA66-E98AC7B18050}" type="presOf" srcId="{732E3EF8-0A2C-4437-82FF-C4F447B0E945}" destId="{A739A424-936E-4EB9-9E69-00AFB52DE455}" srcOrd="0" destOrd="0" presId="urn:microsoft.com/office/officeart/2018/2/layout/IconVerticalSolidList"/>
    <dgm:cxn modelId="{83700565-D91E-43DA-9EDA-72F3AE16B32E}" type="presOf" srcId="{7642473C-2C3C-42DC-A924-D181F04F8A81}" destId="{A10C84F4-8263-4BF1-B0E7-710F4ED270C7}" srcOrd="0" destOrd="0" presId="urn:microsoft.com/office/officeart/2018/2/layout/IconVerticalSolidList"/>
    <dgm:cxn modelId="{4624198C-71A6-4678-9679-EA77A45958E0}" type="presOf" srcId="{6FC5B456-C032-43EB-A1EB-FAC297354314}" destId="{3CCFC44E-B804-4832-8B49-0B4B909089E4}" srcOrd="0" destOrd="0" presId="urn:microsoft.com/office/officeart/2018/2/layout/IconVerticalSolidList"/>
    <dgm:cxn modelId="{70BB209C-429B-473E-8248-30729E23C26F}" srcId="{DD0CF08D-A5A2-4F0F-951C-04134750ABFD}" destId="{732E3EF8-0A2C-4437-82FF-C4F447B0E945}" srcOrd="1" destOrd="0" parTransId="{5FCD54F0-3F44-4A68-B92C-5502EC56AA21}" sibTransId="{373A1B82-F11F-4149-BE52-9956865BF771}"/>
    <dgm:cxn modelId="{1B422DA6-21BE-4217-9205-0210200C4263}" type="presOf" srcId="{DD0CF08D-A5A2-4F0F-951C-04134750ABFD}" destId="{C478842D-73AA-435D-A9D9-F40CD4A63E2A}" srcOrd="0" destOrd="0" presId="urn:microsoft.com/office/officeart/2018/2/layout/IconVerticalSolidList"/>
    <dgm:cxn modelId="{A0F353B4-C6CB-4D84-AD23-59E8988863D4}" srcId="{DD0CF08D-A5A2-4F0F-951C-04134750ABFD}" destId="{7642473C-2C3C-42DC-A924-D181F04F8A81}" srcOrd="0" destOrd="0" parTransId="{03C4FAF0-59F7-48C1-9373-80DBE196A9B1}" sibTransId="{F50CDD51-49BC-4988-BAE1-8BD74985DB2C}"/>
    <dgm:cxn modelId="{25437BCB-3BB2-4B76-9249-04AF96CD7181}" srcId="{DD0CF08D-A5A2-4F0F-951C-04134750ABFD}" destId="{6FC5B456-C032-43EB-A1EB-FAC297354314}" srcOrd="2" destOrd="0" parTransId="{6DA6E1D1-42DD-4401-9250-148A86EEB0CB}" sibTransId="{2490E165-B5BE-4A22-8C47-D96FC389A016}"/>
    <dgm:cxn modelId="{FF343D9C-168F-4E4E-B07F-720DA877663E}" type="presParOf" srcId="{C478842D-73AA-435D-A9D9-F40CD4A63E2A}" destId="{ED936D97-180C-47AB-9630-35C4778B29AB}" srcOrd="0" destOrd="0" presId="urn:microsoft.com/office/officeart/2018/2/layout/IconVerticalSolidList"/>
    <dgm:cxn modelId="{20804DBB-B050-4DF4-B923-0DB9FB66BDDB}" type="presParOf" srcId="{ED936D97-180C-47AB-9630-35C4778B29AB}" destId="{AAF34F39-79AC-4FA0-8AA5-73596380A8F6}" srcOrd="0" destOrd="0" presId="urn:microsoft.com/office/officeart/2018/2/layout/IconVerticalSolidList"/>
    <dgm:cxn modelId="{67CA617E-D65C-4808-89F2-15DF66145016}" type="presParOf" srcId="{ED936D97-180C-47AB-9630-35C4778B29AB}" destId="{D3E8A552-48A9-4916-BC1C-C69127269CC6}" srcOrd="1" destOrd="0" presId="urn:microsoft.com/office/officeart/2018/2/layout/IconVerticalSolidList"/>
    <dgm:cxn modelId="{C0EE56F5-468A-44A3-ABF4-55D713A4BE29}" type="presParOf" srcId="{ED936D97-180C-47AB-9630-35C4778B29AB}" destId="{779B6BF5-6369-4FBD-92B3-96BB5C167B39}" srcOrd="2" destOrd="0" presId="urn:microsoft.com/office/officeart/2018/2/layout/IconVerticalSolidList"/>
    <dgm:cxn modelId="{D42217F4-8BB0-4F11-8863-2705B1CEDADB}" type="presParOf" srcId="{ED936D97-180C-47AB-9630-35C4778B29AB}" destId="{A10C84F4-8263-4BF1-B0E7-710F4ED270C7}" srcOrd="3" destOrd="0" presId="urn:microsoft.com/office/officeart/2018/2/layout/IconVerticalSolidList"/>
    <dgm:cxn modelId="{A76AAD2F-237A-4C9B-90C4-46A3F4CFE85E}" type="presParOf" srcId="{C478842D-73AA-435D-A9D9-F40CD4A63E2A}" destId="{F0840D86-B837-48D8-BF07-5F1F2CA53E8E}" srcOrd="1" destOrd="0" presId="urn:microsoft.com/office/officeart/2018/2/layout/IconVerticalSolidList"/>
    <dgm:cxn modelId="{3600A662-32CD-4047-9637-29D1AC9CDD63}" type="presParOf" srcId="{C478842D-73AA-435D-A9D9-F40CD4A63E2A}" destId="{102EBC91-E395-442E-8BA8-42D91624742C}" srcOrd="2" destOrd="0" presId="urn:microsoft.com/office/officeart/2018/2/layout/IconVerticalSolidList"/>
    <dgm:cxn modelId="{D9EA7923-1852-4497-A34A-BC231EC6A57E}" type="presParOf" srcId="{102EBC91-E395-442E-8BA8-42D91624742C}" destId="{220EAC1B-D66B-444C-93CC-34E140863272}" srcOrd="0" destOrd="0" presId="urn:microsoft.com/office/officeart/2018/2/layout/IconVerticalSolidList"/>
    <dgm:cxn modelId="{F4C27161-AA07-460F-AA11-4EF3915EE0F7}" type="presParOf" srcId="{102EBC91-E395-442E-8BA8-42D91624742C}" destId="{6113B5E6-B0DB-405D-BC27-B58D5FACC4D0}" srcOrd="1" destOrd="0" presId="urn:microsoft.com/office/officeart/2018/2/layout/IconVerticalSolidList"/>
    <dgm:cxn modelId="{B126925B-784A-4289-890B-ED3E22B4A9CF}" type="presParOf" srcId="{102EBC91-E395-442E-8BA8-42D91624742C}" destId="{23FAB94D-667C-4549-AA8E-CB6FB5DAFAF6}" srcOrd="2" destOrd="0" presId="urn:microsoft.com/office/officeart/2018/2/layout/IconVerticalSolidList"/>
    <dgm:cxn modelId="{F829377A-02D6-4BED-BB16-C7DAD7203954}" type="presParOf" srcId="{102EBC91-E395-442E-8BA8-42D91624742C}" destId="{A739A424-936E-4EB9-9E69-00AFB52DE455}" srcOrd="3" destOrd="0" presId="urn:microsoft.com/office/officeart/2018/2/layout/IconVerticalSolidList"/>
    <dgm:cxn modelId="{698CF04F-05A3-4DE0-A9CE-0EFF5ED54B33}" type="presParOf" srcId="{C478842D-73AA-435D-A9D9-F40CD4A63E2A}" destId="{62760A9E-6472-4F83-88BB-9011ED1302A9}" srcOrd="3" destOrd="0" presId="urn:microsoft.com/office/officeart/2018/2/layout/IconVerticalSolidList"/>
    <dgm:cxn modelId="{EF5863CC-5013-428E-A59C-C4BECA07A851}" type="presParOf" srcId="{C478842D-73AA-435D-A9D9-F40CD4A63E2A}" destId="{A39D8AC8-C2CD-45C2-AD0C-A4A098F21285}" srcOrd="4" destOrd="0" presId="urn:microsoft.com/office/officeart/2018/2/layout/IconVerticalSolidList"/>
    <dgm:cxn modelId="{61C56E77-4F98-4BB4-BFB6-582A28F29C9C}" type="presParOf" srcId="{A39D8AC8-C2CD-45C2-AD0C-A4A098F21285}" destId="{DA8BE74B-E6E1-49AD-A0F4-659E5D08C9DC}" srcOrd="0" destOrd="0" presId="urn:microsoft.com/office/officeart/2018/2/layout/IconVerticalSolidList"/>
    <dgm:cxn modelId="{12FAA0F4-8AA0-4529-B7E8-C8FD729891C7}" type="presParOf" srcId="{A39D8AC8-C2CD-45C2-AD0C-A4A098F21285}" destId="{98C03398-43FE-459C-823D-8352B7C4424E}" srcOrd="1" destOrd="0" presId="urn:microsoft.com/office/officeart/2018/2/layout/IconVerticalSolidList"/>
    <dgm:cxn modelId="{BBDEBBC3-FAEF-434E-AF21-8F9D43B5D0F7}" type="presParOf" srcId="{A39D8AC8-C2CD-45C2-AD0C-A4A098F21285}" destId="{61FCDE8D-E5A5-425D-BC2F-4135AF23F1CA}" srcOrd="2" destOrd="0" presId="urn:microsoft.com/office/officeart/2018/2/layout/IconVerticalSolidList"/>
    <dgm:cxn modelId="{29E6791D-A5CB-4758-A82A-90F886204C3E}" type="presParOf" srcId="{A39D8AC8-C2CD-45C2-AD0C-A4A098F21285}" destId="{3CCFC44E-B804-4832-8B49-0B4B90908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34F39-79AC-4FA0-8AA5-73596380A8F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8A552-48A9-4916-BC1C-C69127269CC6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C84F4-8263-4BF1-B0E7-710F4ED270C7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you have structure in your problem, use it (Graphs)!</a:t>
          </a:r>
        </a:p>
      </dsp:txBody>
      <dsp:txXfrm>
        <a:off x="1864015" y="689"/>
        <a:ext cx="4933659" cy="1613866"/>
      </dsp:txXfrm>
    </dsp:sp>
    <dsp:sp modelId="{220EAC1B-D66B-444C-93CC-34E140863272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3B5E6-B0DB-405D-BC27-B58D5FACC4D0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9A424-936E-4EB9-9E69-00AFB52DE455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 smart with your training data</a:t>
          </a:r>
        </a:p>
      </dsp:txBody>
      <dsp:txXfrm>
        <a:off x="1864015" y="2018022"/>
        <a:ext cx="4933659" cy="1613866"/>
      </dsp:txXfrm>
    </dsp:sp>
    <dsp:sp modelId="{DA8BE74B-E6E1-49AD-A0F4-659E5D08C9DC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3398-43FE-459C-823D-8352B7C4424E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FC44E-B804-4832-8B49-0B4B909089E4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be seen as a special case of hypergraphs or vice versa</a:t>
          </a:r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6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79500C-D5BC-4A71-8A9A-4CC4B8F094F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2F11AF-D1D4-4049-A0CC-1BBBCDC2CB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3851-3223-4A59-9760-DB663055C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err="1"/>
              <a:t>NeuroSAT</a:t>
            </a:r>
            <a:r>
              <a:rPr lang="en-US" sz="6000" b="1" u="sng" dirty="0"/>
              <a:t> </a:t>
            </a:r>
            <a:r>
              <a:rPr lang="en-US" sz="6000" dirty="0"/>
              <a:t>: Learning a SAT Solver From Single-Bit Supervision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9D130-B06B-4451-A304-D71F11675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Rujual Bains</a:t>
            </a:r>
          </a:p>
        </p:txBody>
      </p:sp>
    </p:spTree>
    <p:extLst>
      <p:ext uri="{BB962C8B-B14F-4D97-AF65-F5344CB8AC3E}">
        <p14:creationId xmlns:p14="http://schemas.microsoft.com/office/powerpoint/2010/main" val="149126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419B-FC00-40C0-936D-C36054A2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Innovations :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748B-EF9A-4621-B836-1038B0050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Want to enforce the “structure” of the SAT problems, in particular, a few key invariances: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Permutation Invariance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Problem is not affected by permuting literals or clauses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Also not effected by permuting the literals within a clause</a:t>
            </a:r>
          </a:p>
          <a:p>
            <a:pPr marL="201168" lvl="1" indent="0">
              <a:buNone/>
            </a:pPr>
            <a:r>
              <a:rPr lang="en-US" sz="2000" dirty="0"/>
              <a:t>Negation Invariance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negate every occurrence of any literal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A5E-56A3-44CE-ABB5-FE996E46E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Solution:</a:t>
            </a:r>
            <a:r>
              <a:rPr lang="en-US" dirty="0"/>
              <a:t> Graphs!</a:t>
            </a:r>
            <a:r>
              <a:rPr lang="en-US" b="1" u="sn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73D5-DF29-4620-A5F3-D02459FE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4" y="2769554"/>
            <a:ext cx="4471571" cy="1087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D5D53-A1E5-43D7-A971-28607965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59" y="4478815"/>
            <a:ext cx="4087082" cy="11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7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52D4-9748-4CED-B169-6166F19F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NeuroSAT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EF4-6130-4D46-9E26-A9AD49A5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u="sng" dirty="0"/>
              <a:t>Learned Parameters: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vectors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Multi-Layer </a:t>
            </a:r>
            <a:r>
              <a:rPr lang="en-US" dirty="0" err="1"/>
              <a:t>Perceptrons</a:t>
            </a:r>
            <a:r>
              <a:rPr lang="en-US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LSTMs 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u="sng" dirty="0"/>
              <a:t>Relationship :</a:t>
            </a:r>
            <a:r>
              <a:rPr lang="en-US" b="1" i="1" dirty="0"/>
              <a:t> </a:t>
            </a:r>
            <a:r>
              <a:rPr lang="en-US" b="1" dirty="0"/>
              <a:t>(Input M :  Adjacency Matrix)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3F95B-C2A2-42B2-B093-4DAF403E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0" y="2319973"/>
            <a:ext cx="1303820" cy="311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8F6E6-F968-483E-B3C3-0A7650A0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67" y="2798762"/>
            <a:ext cx="2068513" cy="341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3C1E9-066E-4396-80F6-E6A06C19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810" y="3200452"/>
            <a:ext cx="1001147" cy="311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DDC31-E017-4A00-AA60-1BA31491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80" y="4222645"/>
            <a:ext cx="8991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3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B64-8417-4B20-A1A9-96F6FF05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Pictures by Gregory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B3F4B-2D1B-4F42-9CA6-10C655E60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737360"/>
            <a:ext cx="74099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810FD-84BD-49E9-AE58-7606CADC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621B73-73BE-40D1-9580-9F4C91F75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984" y="1087438"/>
            <a:ext cx="6216195" cy="3470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69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788-5784-4386-8BCF-BDC1AA1A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B56D-BC07-4C98-A37A-049E4F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CLAIM:</a:t>
            </a:r>
            <a:r>
              <a:rPr lang="en-US" dirty="0"/>
              <a:t> Can decode </a:t>
            </a:r>
            <a:r>
              <a:rPr lang="en-US" dirty="0" err="1"/>
              <a:t>NeuroSATs</a:t>
            </a:r>
            <a:r>
              <a:rPr lang="en-US" dirty="0"/>
              <a:t> literal embeddings to find a satisfying assignment of variables!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would display that neural networks have some capacity for logical thought, and only given single bit supervision!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3AB89-F736-41F3-BD72-C35F910F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011680"/>
            <a:ext cx="6332855" cy="26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662-6B35-4125-975F-ECDBE835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F8F5A-B71F-4A4C-8F65-CCDDC3BD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6423"/>
            <a:ext cx="5351124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DB719-7D1B-4014-BDCD-5FEA59E6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32" y="2713781"/>
            <a:ext cx="4614635" cy="19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EA3CE-3542-4810-834D-F5CC3717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44571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2A602-A695-434A-B67A-8EC1F362B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1238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6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70D8-C1B8-44AE-8F5C-0B23BD04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A14C-D007-4C75-97F7-1D6112ED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b="1" i="1" u="sng" dirty="0"/>
              <a:t>Boolean</a:t>
            </a:r>
            <a:r>
              <a:rPr lang="en-US" sz="3600" dirty="0"/>
              <a:t>, or </a:t>
            </a:r>
            <a:r>
              <a:rPr lang="en-US" sz="3600" b="1" i="1" u="sng" dirty="0"/>
              <a:t>Propositional-Logic Expressions</a:t>
            </a:r>
            <a:r>
              <a:rPr lang="en-US" sz="3600" dirty="0"/>
              <a:t> are built from Boolean variables (TRUE or FALSE) and operators (AND, OR, NOT).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EXAMPLE : </a:t>
            </a:r>
          </a:p>
          <a:p>
            <a:pPr algn="ctr"/>
            <a:r>
              <a:rPr lang="en-US" sz="3600" dirty="0"/>
              <a:t>( X OR Y) AND ( NOT(X) OR Y)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03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5899-1835-449C-984A-0CED500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</a:t>
            </a:r>
            <a:r>
              <a:rPr lang="en-US" dirty="0" err="1"/>
              <a:t>Conjuctive</a:t>
            </a:r>
            <a:r>
              <a:rPr lang="en-US" dirty="0"/>
              <a:t> Normal Form (CNF)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BECD-A62A-477B-AA45-56420335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sequence of K clauses where: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1. Neighboring clauses are joined by the AND operator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2. Literals within each clause are joined by the OR operator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u="sng" dirty="0"/>
              <a:t>NOTE:</a:t>
            </a:r>
            <a:r>
              <a:rPr lang="en-US" sz="2800" dirty="0"/>
              <a:t> Every Propositional Logic formula can be written in CNF form.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15C9-9555-4131-BA07-BBF9E32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429000"/>
            <a:ext cx="4754411" cy="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AB84-E2D7-4FD0-9E19-0BE3E255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Satisfiability Problem (SAT) </a:t>
            </a:r>
          </a:p>
        </p:txBody>
      </p:sp>
      <p:pic>
        <p:nvPicPr>
          <p:cNvPr id="1026" name="Picture 2" descr="Image result for sat logic formula">
            <a:extLst>
              <a:ext uri="{FF2B5EF4-FFF2-40B4-BE49-F238E27FC236}">
                <a16:creationId xmlns:a16="http://schemas.microsoft.com/office/drawing/2014/main" id="{41795125-86B4-440C-AF9B-7C60E9C0E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46" y="1846263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7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A4107-4877-49CC-8BB0-FA783F77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Motivation: </a:t>
            </a:r>
            <a:r>
              <a:rPr lang="en-US" sz="4400" dirty="0" err="1"/>
              <a:t>NeuroSAT</a:t>
            </a:r>
            <a:r>
              <a:rPr lang="en-US" sz="4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E1E0-070F-4767-AF23-58DB3611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u="sng" dirty="0"/>
              <a:t>Motivation :</a:t>
            </a:r>
            <a:r>
              <a:rPr lang="en-US" sz="2400" dirty="0"/>
              <a:t> Neural Networks are the best performers in a variety of topics, so why not try the SAT problem?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u="sng" dirty="0"/>
              <a:t>Bigger Question:</a:t>
            </a:r>
            <a:r>
              <a:rPr lang="en-US" sz="2400" dirty="0"/>
              <a:t> Can a Neural Network learn precise logical reasoning?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C69-10D7-4967-93AE-4A2A4369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Train and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487C-6279-4464-81E5-A0CD78FA5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Train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5ACD4-4073-43B3-930A-88B221E56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1350A-9B79-4F0D-A185-295FFEDC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790825"/>
            <a:ext cx="44577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7C376-5248-499D-B7D3-950BEEA0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10" y="2790825"/>
            <a:ext cx="5259705" cy="16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5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6FC5-509A-4F31-A95F-2C31040F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4524-015E-4BA2-B0D2-C17B3E514A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What training data to use?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Training data should be “hard” to solve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Training data should not have any exploitable statistical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D68B2-62A2-4D99-BD0F-691BE28EE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How to input the problem into the Neural Network?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SAT problems have nice structure that we want to keep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Encoding it into to an arbitrary vector space (that doesn’t utilize the structure) does not 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05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C5C1-CDB6-4D22-9A9E-70F62FDF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Innovations: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872A-CF15-40ED-943D-384FF79E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How the paper generated Data: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1. Sample the number of variables, N,  from Uniform[10,40].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2. Sample the size K of a clause, where K is geometric(p)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3. Sample K variables in a clause uniformly from all 2N literals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4. Add this clause to the existing propositional logic formula, and evaluate if the formula is SAT.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5. Do this procedure until the formula is no longer SAT, at which point we add this formula to the training data AND add the formula with a literal in the last is flipped.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every instance of this algorithm adds 2 data points to the training data, one SAT and one UNSAT.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u="sng" dirty="0"/>
              <a:t>Key Takeaway </a:t>
            </a:r>
            <a:r>
              <a:rPr lang="en-US" u="sng" dirty="0"/>
              <a:t>: No statistical Analysis can distinguish between the two data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1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A594-88AE-4388-A5EB-BD9AFE76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837F01-E341-4D01-9644-CCC5B0818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28261"/>
            <a:ext cx="10058400" cy="3458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BE00A-DA4C-410A-B138-D8735336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37" y="2228850"/>
            <a:ext cx="3848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7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557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NeuroSAT : Learning a SAT Solver From Single-Bit Supervision</vt:lpstr>
      <vt:lpstr>Refresher: Boolean Expressions</vt:lpstr>
      <vt:lpstr>Refresher: Conjuctive Normal Form (CNF)</vt:lpstr>
      <vt:lpstr>The Satisfiability Problem (SAT) </vt:lpstr>
      <vt:lpstr>Motivation: NeuroSAT </vt:lpstr>
      <vt:lpstr>Setup: Train and Test </vt:lpstr>
      <vt:lpstr>Paper Innovations</vt:lpstr>
      <vt:lpstr>Paper Innovations: Training Data</vt:lpstr>
      <vt:lpstr>Example Code:</vt:lpstr>
      <vt:lpstr>Paper Innovations : Architecture</vt:lpstr>
      <vt:lpstr>NeuroSAT Model</vt:lpstr>
      <vt:lpstr>Model In Pictures by Gregory</vt:lpstr>
      <vt:lpstr>Results</vt:lpstr>
      <vt:lpstr>Results</vt:lpstr>
      <vt:lpstr>Results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NeuroSAT : Learning a Sat Solver From Single-Bit Supervision</dc:title>
  <dc:creator>rujual bains</dc:creator>
  <cp:lastModifiedBy>rujual bains</cp:lastModifiedBy>
  <cp:revision>6</cp:revision>
  <dcterms:created xsi:type="dcterms:W3CDTF">2020-02-27T16:41:03Z</dcterms:created>
  <dcterms:modified xsi:type="dcterms:W3CDTF">2020-03-03T00:35:48Z</dcterms:modified>
</cp:coreProperties>
</file>