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Cinzel Bold" charset="1" panose="00000800000000000000"/>
      <p:regular r:id="rId42"/>
    </p:embeddedFont>
    <p:embeddedFont>
      <p:font typeface="Arapey" charset="1" panose="02000000000000000000"/>
      <p:regular r:id="rId43"/>
    </p:embeddedFont>
    <p:embeddedFont>
      <p:font typeface="Arapey Bold" charset="1" panose="02000000000000000000"/>
      <p:regular r:id="rId44"/>
    </p:embeddedFont>
    <p:embeddedFont>
      <p:font typeface="Cinzel" charset="1" panose="000005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7692" y="1413210"/>
            <a:ext cx="15192616" cy="306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b="true" sz="4375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DEEP LEARNING APPROACHES TO PARTIAL DIFFERENTIAL EQUATIONS WITH</a:t>
            </a:r>
          </a:p>
          <a:p>
            <a:pPr algn="ctr">
              <a:lnSpc>
                <a:spcPts val="6125"/>
              </a:lnSpc>
            </a:pPr>
            <a:r>
              <a:rPr lang="en-US" sz="4375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Applications in Finance: Pricing European Style Options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44841" y="5976864"/>
            <a:ext cx="5598319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by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Rujul Dwivedi &amp; Pranavi Bannela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4841" y="7484929"/>
            <a:ext cx="5598319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under the guidance of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Dr. Lok Pati Tripathi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6059985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Introduction to Neural Networks for PDEs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98700"/>
            <a:ext cx="16059985" cy="631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Netw</a:t>
            </a:r>
            <a:r>
              <a:rPr lang="en-US" sz="39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ork Structure:</a:t>
            </a:r>
          </a:p>
          <a:p>
            <a:pPr algn="l" marL="1727189" indent="-575730" lvl="2">
              <a:lnSpc>
                <a:spcPts val="55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Uses a feed-forward architecture with spatial (x) and temporal (t) inputs, outputting the solution to the PDE.</a:t>
            </a:r>
          </a:p>
          <a:p>
            <a:pPr algn="l" marL="1727189" indent="-575730" lvl="2">
              <a:lnSpc>
                <a:spcPts val="55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Layers: Input layer, multiple hidden layers with Tanh activation, and an output layer for the PDE solution.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Purpose</a:t>
            </a: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: Approximates the solution across the domain by learning from data.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31583" y="4078971"/>
            <a:ext cx="9654218" cy="1151181"/>
          </a:xfrm>
          <a:custGeom>
            <a:avLst/>
            <a:gdLst/>
            <a:ahLst/>
            <a:cxnLst/>
            <a:rect r="r" b="b" t="t" l="l"/>
            <a:pathLst>
              <a:path h="1151181" w="9654218">
                <a:moveTo>
                  <a:pt x="0" y="0"/>
                </a:moveTo>
                <a:lnTo>
                  <a:pt x="9654219" y="0"/>
                </a:lnTo>
                <a:lnTo>
                  <a:pt x="9654219" y="1151180"/>
                </a:lnTo>
                <a:lnTo>
                  <a:pt x="0" y="1151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6059985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Loss Function: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36371"/>
            <a:ext cx="16059985" cy="146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The neural network is trained to minimize a loss function that incorporates both the </a:t>
            </a: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PDE and the boundary conditions: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25476"/>
            <a:ext cx="16059985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Training: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15526"/>
            <a:ext cx="16059985" cy="22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Us</a:t>
            </a: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es backpropagation with Adam optimization to minimize loss, adjusting network parameters to satisfy </a:t>
            </a: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PDE and boundary conditions.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83306"/>
            <a:ext cx="167751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B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oundary Conditions: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31599" y="7849466"/>
            <a:ext cx="4562594" cy="929818"/>
          </a:xfrm>
          <a:custGeom>
            <a:avLst/>
            <a:gdLst/>
            <a:ahLst/>
            <a:cxnLst/>
            <a:rect r="r" b="b" t="t" l="l"/>
            <a:pathLst>
              <a:path h="929818" w="4562594">
                <a:moveTo>
                  <a:pt x="0" y="0"/>
                </a:moveTo>
                <a:lnTo>
                  <a:pt x="4562593" y="0"/>
                </a:lnTo>
                <a:lnTo>
                  <a:pt x="4562593" y="929818"/>
                </a:lnTo>
                <a:lnTo>
                  <a:pt x="0" y="929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8399" y="942975"/>
            <a:ext cx="1202087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Let’s Take an example and solve a PDE using PINNs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77907" y="3123161"/>
            <a:ext cx="153218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Ut​=Uxx​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85218"/>
            <a:ext cx="574744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PDE Solved: Heat Equation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03596"/>
            <a:ext cx="167751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Exact Solution: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8399" y="5443451"/>
            <a:ext cx="167751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U(0,t)=0 ,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 U(1,t)=0 and initial condition U(x,0)=sin⁡(πx).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6929" y="2328414"/>
            <a:ext cx="10337317" cy="5811869"/>
          </a:xfrm>
          <a:custGeom>
            <a:avLst/>
            <a:gdLst/>
            <a:ahLst/>
            <a:cxnLst/>
            <a:rect r="r" b="b" t="t" l="l"/>
            <a:pathLst>
              <a:path h="5811869" w="10337317">
                <a:moveTo>
                  <a:pt x="0" y="0"/>
                </a:moveTo>
                <a:lnTo>
                  <a:pt x="10337317" y="0"/>
                </a:lnTo>
                <a:lnTo>
                  <a:pt x="10337317" y="5811869"/>
                </a:lnTo>
                <a:lnTo>
                  <a:pt x="0" y="5811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6387852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Conclusion: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63817" y="8377686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Comparison Table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0106" y="2410066"/>
            <a:ext cx="11687788" cy="5466869"/>
          </a:xfrm>
          <a:custGeom>
            <a:avLst/>
            <a:gdLst/>
            <a:ahLst/>
            <a:cxnLst/>
            <a:rect r="r" b="b" t="t" l="l"/>
            <a:pathLst>
              <a:path h="5466869" w="11687788">
                <a:moveTo>
                  <a:pt x="0" y="0"/>
                </a:moveTo>
                <a:lnTo>
                  <a:pt x="11687788" y="0"/>
                </a:lnTo>
                <a:lnTo>
                  <a:pt x="11687788" y="5466868"/>
                </a:lnTo>
                <a:lnTo>
                  <a:pt x="0" y="546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6387852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Conclusion: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16208" y="8267700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Surface Graph Comparision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9404" y="7425388"/>
            <a:ext cx="8349193" cy="1741275"/>
          </a:xfrm>
          <a:custGeom>
            <a:avLst/>
            <a:gdLst/>
            <a:ahLst/>
            <a:cxnLst/>
            <a:rect r="r" b="b" t="t" l="l"/>
            <a:pathLst>
              <a:path h="1741275" w="8349193">
                <a:moveTo>
                  <a:pt x="0" y="0"/>
                </a:moveTo>
                <a:lnTo>
                  <a:pt x="8349192" y="0"/>
                </a:lnTo>
                <a:lnTo>
                  <a:pt x="8349192" y="1741275"/>
                </a:lnTo>
                <a:lnTo>
                  <a:pt x="0" y="1741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3725" y="914400"/>
            <a:ext cx="8170366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 Black-Scholes PDE: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2072"/>
            <a:ext cx="15890783" cy="135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3"/>
              </a:lnSpc>
              <a:spcBef>
                <a:spcPct val="0"/>
              </a:spcBef>
            </a:pPr>
            <a:r>
              <a:rPr lang="en-US" sz="386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It is a mathematical model that describes the evolution of the price of financial derivatives, specifically European-style options.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14011"/>
            <a:ext cx="10391626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8"/>
              </a:lnSpc>
              <a:spcBef>
                <a:spcPct val="0"/>
              </a:spcBef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It is a parabolic partial differential equation given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13420"/>
            <a:ext cx="15890783" cy="204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It is used to estimate the theoretical price of options based on several key factors, such as the price of the underlying asset, volatility, time to maturity, and the risk-free interest rate.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3725" y="914400"/>
            <a:ext cx="8170366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 Black-Scholes PDE: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70898"/>
            <a:ext cx="15890783" cy="71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3"/>
              </a:lnSpc>
              <a:spcBef>
                <a:spcPct val="0"/>
              </a:spcBef>
            </a:pPr>
            <a:r>
              <a:rPr lang="en-US" sz="416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Parameters of Black-Scholes PDE: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1897" y="2959608"/>
            <a:ext cx="15890783" cy="27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S(t)  : Price of the underlying asset at time t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C(t, S) is the price of the option as a function of the underlying asset S at time t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r is the annualized risk-free interest rate, continuously compounded</a:t>
            </a:r>
          </a:p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387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σ is the standard deviation of the stock’s returns, also known as volatility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1897" y="6955155"/>
            <a:ext cx="15890783" cy="29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C(t, 0) = 0 for all t ≥ 0,</a:t>
            </a: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C(t, S) → S − K for all t ≥ 0 as S → ∞,</a:t>
            </a: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C(T, S) = max{S − K, 0}.</a:t>
            </a:r>
          </a:p>
          <a:p>
            <a:pPr algn="just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56935"/>
            <a:ext cx="13179326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Boundary and initial conditions for European call options are: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4412054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Key assumptions of Black-scholes PDE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48018"/>
            <a:ext cx="16230600" cy="675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rate of return on the riskless asset is constant and thus called the risk-free interest </a:t>
            </a: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rate.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stock price follows a geometric Brownian motion, and it is assumed that the drift and volatility of the motion are constant.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stock does not pay a dividend.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There is no way to make a riskless profit.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market has the ability to borrow and lend any amount, even fractional, of cash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at the riskless rate.</a:t>
            </a:r>
          </a:p>
          <a:p>
            <a:pPr algn="just">
              <a:lnSpc>
                <a:spcPts val="5328"/>
              </a:lnSpc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market has the ability to buy and sell any amount, even fractional, of the stock.</a:t>
            </a:r>
          </a:p>
          <a:p>
            <a:pPr algn="just">
              <a:lnSpc>
                <a:spcPts val="5328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• The above transactions do not incur any fees or costs.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8908" y="3796960"/>
            <a:ext cx="7988268" cy="1478426"/>
          </a:xfrm>
          <a:custGeom>
            <a:avLst/>
            <a:gdLst/>
            <a:ahLst/>
            <a:cxnLst/>
            <a:rect r="r" b="b" t="t" l="l"/>
            <a:pathLst>
              <a:path h="1478426" w="7988268">
                <a:moveTo>
                  <a:pt x="0" y="0"/>
                </a:moveTo>
                <a:lnTo>
                  <a:pt x="7988269" y="0"/>
                </a:lnTo>
                <a:lnTo>
                  <a:pt x="7988269" y="1478426"/>
                </a:lnTo>
                <a:lnTo>
                  <a:pt x="0" y="147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0415" y="8385159"/>
            <a:ext cx="4747387" cy="1512904"/>
          </a:xfrm>
          <a:custGeom>
            <a:avLst/>
            <a:gdLst/>
            <a:ahLst/>
            <a:cxnLst/>
            <a:rect r="r" b="b" t="t" l="l"/>
            <a:pathLst>
              <a:path h="1512904" w="4747387">
                <a:moveTo>
                  <a:pt x="0" y="0"/>
                </a:moveTo>
                <a:lnTo>
                  <a:pt x="4747387" y="0"/>
                </a:lnTo>
                <a:lnTo>
                  <a:pt x="4747387" y="1512904"/>
                </a:lnTo>
                <a:lnTo>
                  <a:pt x="0" y="1512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3725" y="914400"/>
            <a:ext cx="8170366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Loss Function for Training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3725" y="6704822"/>
            <a:ext cx="16814268" cy="138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7"/>
              </a:lnSpc>
              <a:spcBef>
                <a:spcPct val="0"/>
              </a:spcBef>
            </a:pPr>
            <a:r>
              <a:rPr lang="en-US" sz="396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Collocation Loss: This loss enforces the solution of the PDE at randomly sampled </a:t>
            </a:r>
            <a:r>
              <a:rPr lang="en-US" sz="3969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collocation points: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3725" y="2036740"/>
            <a:ext cx="17045442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We construct the loss functions to be used for training the neural networks.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Define the residual function as follows: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3725" y="5763752"/>
            <a:ext cx="1141124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The loss functions are defined as follows: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67427" y="3514229"/>
            <a:ext cx="6413330" cy="1579754"/>
          </a:xfrm>
          <a:custGeom>
            <a:avLst/>
            <a:gdLst/>
            <a:ahLst/>
            <a:cxnLst/>
            <a:rect r="r" b="b" t="t" l="l"/>
            <a:pathLst>
              <a:path h="1579754" w="6413330">
                <a:moveTo>
                  <a:pt x="0" y="0"/>
                </a:moveTo>
                <a:lnTo>
                  <a:pt x="6413329" y="0"/>
                </a:lnTo>
                <a:lnTo>
                  <a:pt x="6413329" y="1579754"/>
                </a:lnTo>
                <a:lnTo>
                  <a:pt x="0" y="1579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05414" y="6778003"/>
            <a:ext cx="6737355" cy="3307618"/>
          </a:xfrm>
          <a:custGeom>
            <a:avLst/>
            <a:gdLst/>
            <a:ahLst/>
            <a:cxnLst/>
            <a:rect r="r" b="b" t="t" l="l"/>
            <a:pathLst>
              <a:path h="3307618" w="6737355">
                <a:moveTo>
                  <a:pt x="0" y="0"/>
                </a:moveTo>
                <a:lnTo>
                  <a:pt x="6737355" y="0"/>
                </a:lnTo>
                <a:lnTo>
                  <a:pt x="6737355" y="3307618"/>
                </a:lnTo>
                <a:lnTo>
                  <a:pt x="0" y="3307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221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3725" y="914400"/>
            <a:ext cx="8170366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Loss Function for Training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3725" y="2036740"/>
            <a:ext cx="17045442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Expiration Loss: This loss ensures accuracy at expiration: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3725" y="5760733"/>
            <a:ext cx="1565906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Boundary Loss: This loss enforces the boundary conditions: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14425"/>
            <a:ext cx="1033353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200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CONTENTS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8893"/>
            <a:ext cx="1033353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1       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94569"/>
            <a:ext cx="1267896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2        Basic Neural Network for Standard Linear PDEs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0245"/>
            <a:ext cx="1267896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3        PINNs for Black-Scholes PDE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05920"/>
            <a:ext cx="1267896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4        LSTM-enhanced PINNs for Multi-Asset PDEs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60662"/>
            <a:ext cx="1267896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5        Conclusion and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3607" y="3249230"/>
            <a:ext cx="4365057" cy="1072994"/>
          </a:xfrm>
          <a:custGeom>
            <a:avLst/>
            <a:gdLst/>
            <a:ahLst/>
            <a:cxnLst/>
            <a:rect r="r" b="b" t="t" l="l"/>
            <a:pathLst>
              <a:path h="1072994" w="4365057">
                <a:moveTo>
                  <a:pt x="0" y="0"/>
                </a:moveTo>
                <a:lnTo>
                  <a:pt x="4365057" y="0"/>
                </a:lnTo>
                <a:lnTo>
                  <a:pt x="4365057" y="1072994"/>
                </a:lnTo>
                <a:lnTo>
                  <a:pt x="0" y="1072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30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4687" y="914400"/>
            <a:ext cx="8170366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Loss Function for Training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4687" y="2134520"/>
            <a:ext cx="17045442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The total loss function is then defined 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39640"/>
            <a:ext cx="4365057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where: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4687" y="7793355"/>
            <a:ext cx="16723519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By minimizing this total loss function, the neural network learns to predict accurate 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numerical solutions to the Black-Scholes equation.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83607" y="5456349"/>
            <a:ext cx="4365057" cy="1288606"/>
          </a:xfrm>
          <a:custGeom>
            <a:avLst/>
            <a:gdLst/>
            <a:ahLst/>
            <a:cxnLst/>
            <a:rect r="r" b="b" t="t" l="l"/>
            <a:pathLst>
              <a:path h="1288606" w="4365057">
                <a:moveTo>
                  <a:pt x="0" y="0"/>
                </a:moveTo>
                <a:lnTo>
                  <a:pt x="4365057" y="0"/>
                </a:lnTo>
                <a:lnTo>
                  <a:pt x="4365057" y="1288606"/>
                </a:lnTo>
                <a:lnTo>
                  <a:pt x="0" y="128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4002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3227" y="2430262"/>
            <a:ext cx="10161546" cy="5426475"/>
          </a:xfrm>
          <a:custGeom>
            <a:avLst/>
            <a:gdLst/>
            <a:ahLst/>
            <a:cxnLst/>
            <a:rect r="r" b="b" t="t" l="l"/>
            <a:pathLst>
              <a:path h="5426475" w="10161546">
                <a:moveTo>
                  <a:pt x="0" y="0"/>
                </a:moveTo>
                <a:lnTo>
                  <a:pt x="10161546" y="0"/>
                </a:lnTo>
                <a:lnTo>
                  <a:pt x="10161546" y="5426476"/>
                </a:lnTo>
                <a:lnTo>
                  <a:pt x="0" y="5426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15627" y="2582662"/>
            <a:ext cx="10161546" cy="5426475"/>
          </a:xfrm>
          <a:custGeom>
            <a:avLst/>
            <a:gdLst/>
            <a:ahLst/>
            <a:cxnLst/>
            <a:rect r="r" b="b" t="t" l="l"/>
            <a:pathLst>
              <a:path h="5426475" w="10161546">
                <a:moveTo>
                  <a:pt x="0" y="0"/>
                </a:moveTo>
                <a:lnTo>
                  <a:pt x="10161546" y="0"/>
                </a:lnTo>
                <a:lnTo>
                  <a:pt x="10161546" y="5426476"/>
                </a:lnTo>
                <a:lnTo>
                  <a:pt x="0" y="5426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6387852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Conclusion: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6208" y="8267700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Comparison table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282" y="2586208"/>
            <a:ext cx="10287496" cy="4538226"/>
          </a:xfrm>
          <a:custGeom>
            <a:avLst/>
            <a:gdLst/>
            <a:ahLst/>
            <a:cxnLst/>
            <a:rect r="r" b="b" t="t" l="l"/>
            <a:pathLst>
              <a:path h="4538226" w="10287496">
                <a:moveTo>
                  <a:pt x="0" y="0"/>
                </a:moveTo>
                <a:lnTo>
                  <a:pt x="10287497" y="0"/>
                </a:lnTo>
                <a:lnTo>
                  <a:pt x="10287497" y="4538226"/>
                </a:lnTo>
                <a:lnTo>
                  <a:pt x="0" y="453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85625" y="2464443"/>
            <a:ext cx="6621252" cy="5009423"/>
          </a:xfrm>
          <a:custGeom>
            <a:avLst/>
            <a:gdLst/>
            <a:ahLst/>
            <a:cxnLst/>
            <a:rect r="r" b="b" t="t" l="l"/>
            <a:pathLst>
              <a:path h="5009423" w="6621252">
                <a:moveTo>
                  <a:pt x="0" y="0"/>
                </a:moveTo>
                <a:lnTo>
                  <a:pt x="6621251" y="0"/>
                </a:lnTo>
                <a:lnTo>
                  <a:pt x="6621251" y="5009423"/>
                </a:lnTo>
                <a:lnTo>
                  <a:pt x="0" y="5009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6387852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Conclusion: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4698" y="7689766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Surface Graph Comparison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46511" y="7689766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2D Graph Comparison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4412054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PINNs Formulation for Black-Scholes PDE: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1314" y="2142470"/>
            <a:ext cx="17536686" cy="592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Key Features:</a:t>
            </a:r>
          </a:p>
          <a:p>
            <a:pPr algn="l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High Fidelity: PINNs can find 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optimal solutions even with sparse or partial training data.</a:t>
            </a:r>
          </a:p>
          <a:p>
            <a:pPr algn="l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Flexibility: PINNs are highly extensible, allowing for the extension to problems such as American options by adjusting loss functions.</a:t>
            </a:r>
          </a:p>
          <a:p>
            <a:pPr algn="l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Advantages over Traditional Methods: PINNs need not be rerun for each iteration as after the training process, optimised weights are found on which the test data is run.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6423" y="3390313"/>
            <a:ext cx="10688803" cy="259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sz="74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LSTM-enhanced PINNs for Multi-Asset PDEs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4412054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LSTM-enhanced PINNs for Multi-Asset PDEs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60872"/>
            <a:ext cx="132338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Goal 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378224"/>
            <a:ext cx="16091851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The key idea behind integrating LSTM layers into PINNs is to capture the latent dynam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ics and relationships between the correlated assets’ prices. but just for simplicity, we’ll work with uncorrelated assets.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16208"/>
            <a:ext cx="16230600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Extend PINNs to multi-asset option pricing by integrating LSTM layers to capture temporal dependencies.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22854"/>
            <a:ext cx="779624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Why LSTMs?: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Network Architecture of LSTM-enhanced PINNs 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98075" y="5990667"/>
            <a:ext cx="16091851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Fully Connected Layers: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 Map the outputs of the LSTM to a high-dimensional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space, aiding in predicting the solution of the PDE.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8075" y="2275282"/>
            <a:ext cx="16230600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Input Layer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: Receives both the prices of multiple assets S1, S2, . . . , Sn and the time variable 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8075" y="3868497"/>
            <a:ext cx="16230600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LSTM Layers: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 Process the latent relationships among asset prices by capturing dynamic patterns that evolve based on the combined inputs of asset prices and time.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93355"/>
            <a:ext cx="16091851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Output Layer: 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Predicts the option price C(S1, S2, . . . , Sn, t) based on the processed features.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6890" y="3111658"/>
            <a:ext cx="8678033" cy="1047742"/>
          </a:xfrm>
          <a:custGeom>
            <a:avLst/>
            <a:gdLst/>
            <a:ahLst/>
            <a:cxnLst/>
            <a:rect r="r" b="b" t="t" l="l"/>
            <a:pathLst>
              <a:path h="1047742" w="8678033">
                <a:moveTo>
                  <a:pt x="0" y="0"/>
                </a:moveTo>
                <a:lnTo>
                  <a:pt x="8678033" y="0"/>
                </a:lnTo>
                <a:lnTo>
                  <a:pt x="8678033" y="1047741"/>
                </a:lnTo>
                <a:lnTo>
                  <a:pt x="0" y="10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120" y="5562489"/>
            <a:ext cx="1999153" cy="832980"/>
          </a:xfrm>
          <a:custGeom>
            <a:avLst/>
            <a:gdLst/>
            <a:ahLst/>
            <a:cxnLst/>
            <a:rect r="r" b="b" t="t" l="l"/>
            <a:pathLst>
              <a:path h="832980" w="1999153">
                <a:moveTo>
                  <a:pt x="0" y="0"/>
                </a:moveTo>
                <a:lnTo>
                  <a:pt x="1999153" y="0"/>
                </a:lnTo>
                <a:lnTo>
                  <a:pt x="1999153" y="832980"/>
                </a:lnTo>
                <a:lnTo>
                  <a:pt x="0" y="83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52694"/>
            <a:ext cx="1270526" cy="773364"/>
          </a:xfrm>
          <a:custGeom>
            <a:avLst/>
            <a:gdLst/>
            <a:ahLst/>
            <a:cxnLst/>
            <a:rect r="r" b="b" t="t" l="l"/>
            <a:pathLst>
              <a:path h="773364" w="1270526">
                <a:moveTo>
                  <a:pt x="0" y="0"/>
                </a:moveTo>
                <a:lnTo>
                  <a:pt x="1270526" y="0"/>
                </a:lnTo>
                <a:lnTo>
                  <a:pt x="1270526" y="773364"/>
                </a:lnTo>
                <a:lnTo>
                  <a:pt x="0" y="773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0120" y="4155774"/>
            <a:ext cx="1332426" cy="749490"/>
          </a:xfrm>
          <a:custGeom>
            <a:avLst/>
            <a:gdLst/>
            <a:ahLst/>
            <a:cxnLst/>
            <a:rect r="r" b="b" t="t" l="l"/>
            <a:pathLst>
              <a:path h="749490" w="1332426">
                <a:moveTo>
                  <a:pt x="0" y="0"/>
                </a:moveTo>
                <a:lnTo>
                  <a:pt x="1332426" y="0"/>
                </a:lnTo>
                <a:lnTo>
                  <a:pt x="1332426" y="749490"/>
                </a:lnTo>
                <a:lnTo>
                  <a:pt x="0" y="7494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359458"/>
            <a:ext cx="3176484" cy="675848"/>
          </a:xfrm>
          <a:custGeom>
            <a:avLst/>
            <a:gdLst/>
            <a:ahLst/>
            <a:cxnLst/>
            <a:rect r="r" b="b" t="t" l="l"/>
            <a:pathLst>
              <a:path h="675848" w="3176484">
                <a:moveTo>
                  <a:pt x="0" y="0"/>
                </a:moveTo>
                <a:lnTo>
                  <a:pt x="3176484" y="0"/>
                </a:lnTo>
                <a:lnTo>
                  <a:pt x="3176484" y="675848"/>
                </a:lnTo>
                <a:lnTo>
                  <a:pt x="0" y="675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Loss Function in LSTM-enhanced PINNs: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75359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The total loss function </a:t>
            </a: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is defined as: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34960" y="4073674"/>
            <a:ext cx="14724340" cy="1344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  <a:spcBef>
                <a:spcPct val="0"/>
              </a:spcBef>
            </a:pPr>
            <a:r>
              <a:rPr lang="en-US" sz="3832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Enforces the multi-asset PDE, extending the Black-Scholes model for uncorrelated assets.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9273" y="5603758"/>
            <a:ext cx="14724340" cy="66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2"/>
              </a:lnSpc>
              <a:spcBef>
                <a:spcPct val="0"/>
              </a:spcBef>
            </a:pPr>
            <a:r>
              <a:rPr lang="en-US" sz="383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Satisfies boundary conditions when asset prices approach zero or infinity.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4960" y="7064155"/>
            <a:ext cx="12706350" cy="66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sz="383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Ensures the initial condition, based on the option’s payoff at t = 0.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94151" y="8273733"/>
            <a:ext cx="12127268" cy="269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2"/>
              </a:lnSpc>
              <a:spcBef>
                <a:spcPct val="0"/>
              </a:spcBef>
            </a:pPr>
            <a:r>
              <a:rPr lang="en-US" sz="383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Minimizes the diffe</a:t>
            </a:r>
            <a:r>
              <a:rPr lang="en-US" sz="383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rence between predicted and actual asset prices, helping to maintain consistency in its price predictions across different assets</a:t>
            </a:r>
          </a:p>
          <a:p>
            <a:pPr algn="l">
              <a:lnSpc>
                <a:spcPts val="53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Training Process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5359"/>
            <a:ext cx="16230600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Objective: 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Minimize the loss function using backpropagation and gradient descent (Adam/RMSProp).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393276"/>
            <a:ext cx="16230600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Advantage of LSTM Layers: 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Captures complex relationships between temporal data and for more accurate pricing at different time points. Works best for correlated data.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1815" y="3385471"/>
            <a:ext cx="9235526" cy="1703005"/>
          </a:xfrm>
          <a:custGeom>
            <a:avLst/>
            <a:gdLst/>
            <a:ahLst/>
            <a:cxnLst/>
            <a:rect r="r" b="b" t="t" l="l"/>
            <a:pathLst>
              <a:path h="1703005" w="9235526">
                <a:moveTo>
                  <a:pt x="0" y="0"/>
                </a:moveTo>
                <a:lnTo>
                  <a:pt x="9235526" y="0"/>
                </a:lnTo>
                <a:lnTo>
                  <a:pt x="9235526" y="1703005"/>
                </a:lnTo>
                <a:lnTo>
                  <a:pt x="0" y="170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11815" y="7205868"/>
            <a:ext cx="9654218" cy="1386649"/>
          </a:xfrm>
          <a:custGeom>
            <a:avLst/>
            <a:gdLst/>
            <a:ahLst/>
            <a:cxnLst/>
            <a:rect r="r" b="b" t="t" l="l"/>
            <a:pathLst>
              <a:path h="1386649" w="9654218">
                <a:moveTo>
                  <a:pt x="0" y="0"/>
                </a:moveTo>
                <a:lnTo>
                  <a:pt x="9654218" y="0"/>
                </a:lnTo>
                <a:lnTo>
                  <a:pt x="9654218" y="1386650"/>
                </a:lnTo>
                <a:lnTo>
                  <a:pt x="0" y="1386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Multi-Asset Black-Scholes Equation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5359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For n uncorrelated assets, the multi-asset Black-Scholes PDE is given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93276"/>
            <a:ext cx="16230600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For correlated assets, the PDE includes additional mixed derivative terms. The multi-asset Black-Scholes PDE for correlated assets is given as::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54440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where ρij is the correlation between asset i and j.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14425"/>
            <a:ext cx="1033353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200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INTRODUCTION: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8893"/>
            <a:ext cx="1033353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What is European style option pricing??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9599" y="3394569"/>
            <a:ext cx="1267896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Process of determining the fair price of a european option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217607"/>
            <a:ext cx="15777881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A european option is a type of financial derivative which is exercised at expiration date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31245"/>
            <a:ext cx="16230600" cy="181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34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Option: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34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An option is a contract that grants the right, but not an obligation, to buy or sell an underlying asset within a given time frame and subject to certain conditions.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4294" y="4075619"/>
            <a:ext cx="9485232" cy="996946"/>
          </a:xfrm>
          <a:custGeom>
            <a:avLst/>
            <a:gdLst/>
            <a:ahLst/>
            <a:cxnLst/>
            <a:rect r="r" b="b" t="t" l="l"/>
            <a:pathLst>
              <a:path h="996946" w="9485232">
                <a:moveTo>
                  <a:pt x="0" y="0"/>
                </a:moveTo>
                <a:lnTo>
                  <a:pt x="9485232" y="0"/>
                </a:lnTo>
                <a:lnTo>
                  <a:pt x="9485232" y="996946"/>
                </a:lnTo>
                <a:lnTo>
                  <a:pt x="0" y="996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60251" y="7001207"/>
            <a:ext cx="9369275" cy="1485743"/>
          </a:xfrm>
          <a:custGeom>
            <a:avLst/>
            <a:gdLst/>
            <a:ahLst/>
            <a:cxnLst/>
            <a:rect r="r" b="b" t="t" l="l"/>
            <a:pathLst>
              <a:path h="1485743" w="9369275">
                <a:moveTo>
                  <a:pt x="0" y="0"/>
                </a:moveTo>
                <a:lnTo>
                  <a:pt x="9369275" y="0"/>
                </a:lnTo>
                <a:lnTo>
                  <a:pt x="9369275" y="1485743"/>
                </a:lnTo>
                <a:lnTo>
                  <a:pt x="0" y="14857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Boundary and Initial Conditions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5359"/>
            <a:ext cx="16230600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Boundary Condition:  At the extremes of asset prices (Si → 0 or Si → ∞), the option price C should satisfy: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93276"/>
            <a:ext cx="16230600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Initial Condition:  At t = 0, the option price is determined by its payoff. For a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multi-asset European call option: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615331"/>
            <a:ext cx="1623060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where K is the strike price.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5689" y="4074501"/>
            <a:ext cx="10769143" cy="1794857"/>
          </a:xfrm>
          <a:custGeom>
            <a:avLst/>
            <a:gdLst/>
            <a:ahLst/>
            <a:cxnLst/>
            <a:rect r="r" b="b" t="t" l="l"/>
            <a:pathLst>
              <a:path h="1794857" w="10769143">
                <a:moveTo>
                  <a:pt x="0" y="0"/>
                </a:moveTo>
                <a:lnTo>
                  <a:pt x="10769143" y="0"/>
                </a:lnTo>
                <a:lnTo>
                  <a:pt x="10769143" y="1794857"/>
                </a:lnTo>
                <a:lnTo>
                  <a:pt x="0" y="179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26502"/>
            <a:ext cx="798897" cy="1065196"/>
          </a:xfrm>
          <a:custGeom>
            <a:avLst/>
            <a:gdLst/>
            <a:ahLst/>
            <a:cxnLst/>
            <a:rect r="r" b="b" t="t" l="l"/>
            <a:pathLst>
              <a:path h="1065196" w="798897">
                <a:moveTo>
                  <a:pt x="0" y="0"/>
                </a:moveTo>
                <a:lnTo>
                  <a:pt x="798897" y="0"/>
                </a:lnTo>
                <a:lnTo>
                  <a:pt x="798897" y="1065196"/>
                </a:lnTo>
                <a:lnTo>
                  <a:pt x="0" y="1065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6091851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Closed Form Solution for Multi-Asset European Options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5359"/>
            <a:ext cx="16230600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For a European call option on n uncorrelated underlying assets S1, S2, . . . , Sn, the closed </a:t>
            </a: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form solution can be expressed as: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37527"/>
            <a:ext cx="1623060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where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625048"/>
            <a:ext cx="1623060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wi  </a:t>
            </a: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:  Weight of the i-th asset in the basket.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4446" y="6555240"/>
            <a:ext cx="9615636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: Expectation under the risk-neutral measure.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1155" y="2518409"/>
            <a:ext cx="10165690" cy="5250181"/>
          </a:xfrm>
          <a:custGeom>
            <a:avLst/>
            <a:gdLst/>
            <a:ahLst/>
            <a:cxnLst/>
            <a:rect r="r" b="b" t="t" l="l"/>
            <a:pathLst>
              <a:path h="5250181" w="10165690">
                <a:moveTo>
                  <a:pt x="0" y="0"/>
                </a:moveTo>
                <a:lnTo>
                  <a:pt x="10165690" y="0"/>
                </a:lnTo>
                <a:lnTo>
                  <a:pt x="10165690" y="5250182"/>
                </a:lnTo>
                <a:lnTo>
                  <a:pt x="0" y="525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964687" y="914400"/>
            <a:ext cx="1345846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Validation: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16208" y="7949836"/>
            <a:ext cx="616036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Comparison table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38397"/>
            <a:ext cx="4392429" cy="4010206"/>
          </a:xfrm>
          <a:custGeom>
            <a:avLst/>
            <a:gdLst/>
            <a:ahLst/>
            <a:cxnLst/>
            <a:rect r="r" b="b" t="t" l="l"/>
            <a:pathLst>
              <a:path h="4010206" w="4392429">
                <a:moveTo>
                  <a:pt x="0" y="0"/>
                </a:moveTo>
                <a:lnTo>
                  <a:pt x="4392429" y="0"/>
                </a:lnTo>
                <a:lnTo>
                  <a:pt x="4392429" y="4010206"/>
                </a:lnTo>
                <a:lnTo>
                  <a:pt x="0" y="401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7494" y="3241431"/>
            <a:ext cx="4321686" cy="3907173"/>
          </a:xfrm>
          <a:custGeom>
            <a:avLst/>
            <a:gdLst/>
            <a:ahLst/>
            <a:cxnLst/>
            <a:rect r="r" b="b" t="t" l="l"/>
            <a:pathLst>
              <a:path h="3907173" w="4321686">
                <a:moveTo>
                  <a:pt x="0" y="0"/>
                </a:moveTo>
                <a:lnTo>
                  <a:pt x="4321686" y="0"/>
                </a:lnTo>
                <a:lnTo>
                  <a:pt x="4321686" y="3907172"/>
                </a:lnTo>
                <a:lnTo>
                  <a:pt x="0" y="390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4455" y="2515066"/>
            <a:ext cx="6277389" cy="5256868"/>
          </a:xfrm>
          <a:custGeom>
            <a:avLst/>
            <a:gdLst/>
            <a:ahLst/>
            <a:cxnLst/>
            <a:rect r="r" b="b" t="t" l="l"/>
            <a:pathLst>
              <a:path h="5256868" w="6277389">
                <a:moveTo>
                  <a:pt x="0" y="0"/>
                </a:moveTo>
                <a:lnTo>
                  <a:pt x="6277389" y="0"/>
                </a:lnTo>
                <a:lnTo>
                  <a:pt x="6277389" y="5256868"/>
                </a:lnTo>
                <a:lnTo>
                  <a:pt x="0" y="5256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4687" y="914400"/>
            <a:ext cx="1345846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Results and Validation: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36223" y="7686209"/>
            <a:ext cx="5284228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Graph with boundary conditions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625" y="7686209"/>
            <a:ext cx="4406577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Graph without boundary conditions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75072" y="7730659"/>
            <a:ext cx="528422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Graph Comparison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4687" y="914400"/>
            <a:ext cx="1345846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Conclusion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4687" y="2019275"/>
            <a:ext cx="16294613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Deep Le</a:t>
            </a: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arning for Financial PDEs:</a:t>
            </a:r>
          </a:p>
          <a:p>
            <a:pPr algn="l" marL="842012" indent="-421006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Demonstrated the effectiveness of PINNs for solving complex financial PDEs, especially in high-dimensional spaces.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4687" y="4467175"/>
            <a:ext cx="16496405" cy="272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LSTM-Enhanced PINNs with</a:t>
            </a: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 DGM:</a:t>
            </a:r>
          </a:p>
          <a:p>
            <a:pPr algn="l" marL="842012" indent="-421006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Integrated LSTM networks with the Deep Galerkin Method (DGM) for a novel solution in multi-asset option pricing, effectively capt</a:t>
            </a:r>
            <a:r>
              <a:rPr lang="en-US" sz="39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uring temporal dependencies.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3791" y="6644590"/>
            <a:ext cx="16496405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Comparis</a:t>
            </a:r>
            <a:r>
              <a:rPr lang="en-US" sz="42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on with Traditional Methods:</a:t>
            </a:r>
          </a:p>
          <a:p>
            <a:pPr algn="l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Pointed out the main advantages over FDMs and FEMs, like computational efficiency and no need for boundary condition. 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4687" y="914400"/>
            <a:ext cx="1345846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Future Work: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3513" y="2047850"/>
            <a:ext cx="16294613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Enhancing Training Efficiency: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3387" y="2882240"/>
            <a:ext cx="1629461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Explore techniques like transfer learning and advanced optimization algorithms to reduce training time, especially on larger datasets.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3387" y="5334000"/>
            <a:ext cx="1629461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Extend the framework to model exotic options and multi-factor financial models for more sophisticated derivatives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3387" y="8007667"/>
            <a:ext cx="1629461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apey"/>
                <a:ea typeface="Arapey"/>
                <a:cs typeface="Arapey"/>
                <a:sym typeface="Arapey"/>
              </a:rPr>
              <a:t>Integrate real-time market data to enable dynamic, live pricing for real-world financial applications.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513" y="4566260"/>
            <a:ext cx="16294613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Handling Complex Derivatives: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513" y="7068503"/>
            <a:ext cx="16294613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apey Bold"/>
                <a:ea typeface="Arapey Bold"/>
                <a:cs typeface="Arapey Bold"/>
                <a:sym typeface="Arapey Bold"/>
              </a:rPr>
              <a:t>Real-time Pricing Implementation: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4198" y="2305935"/>
            <a:ext cx="16195102" cy="577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6"/>
              </a:lnSpc>
            </a:pPr>
            <a:r>
              <a:rPr lang="en-US" sz="10360">
                <a:solidFill>
                  <a:srgbClr val="614626"/>
                </a:solidFill>
                <a:latin typeface="Cinzel"/>
                <a:ea typeface="Cinzel"/>
                <a:cs typeface="Cinzel"/>
                <a:sym typeface="Cinzel"/>
              </a:rPr>
              <a:t>Thank You!</a:t>
            </a:r>
          </a:p>
          <a:p>
            <a:pPr algn="ctr">
              <a:lnSpc>
                <a:spcPts val="11396"/>
              </a:lnSpc>
            </a:pPr>
            <a:r>
              <a:rPr lang="en-US" sz="10360">
                <a:solidFill>
                  <a:srgbClr val="614626"/>
                </a:solidFill>
                <a:latin typeface="Cinzel"/>
                <a:ea typeface="Cinzel"/>
                <a:cs typeface="Cinzel"/>
                <a:sym typeface="Cinzel"/>
              </a:rPr>
              <a:t>By:</a:t>
            </a:r>
          </a:p>
          <a:p>
            <a:pPr algn="ctr">
              <a:lnSpc>
                <a:spcPts val="11396"/>
              </a:lnSpc>
            </a:pPr>
            <a:r>
              <a:rPr lang="en-US" sz="10360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Rujul Dwivedi</a:t>
            </a:r>
          </a:p>
          <a:p>
            <a:pPr algn="ctr">
              <a:lnSpc>
                <a:spcPts val="11396"/>
              </a:lnSpc>
              <a:spcBef>
                <a:spcPct val="0"/>
              </a:spcBef>
            </a:pPr>
            <a:r>
              <a:rPr lang="en-US" b="true" sz="10360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Pranavi Bannela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3557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Background and Motivation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76825"/>
            <a:ext cx="16230600" cy="2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0"/>
              </a:lnSpc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Key Terms:</a:t>
            </a:r>
          </a:p>
          <a:p>
            <a:pPr algn="l" marL="706406" indent="-353203" lvl="1">
              <a:lnSpc>
                <a:spcPts val="4580"/>
              </a:lnSpc>
              <a:buFont typeface="Arial"/>
              <a:buChar char="•"/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Strike (Exercise) Price: Predetermined Price at which the asset can be bought or sold.</a:t>
            </a:r>
          </a:p>
          <a:p>
            <a:pPr algn="l" marL="706406" indent="-353203" lvl="1">
              <a:lnSpc>
                <a:spcPts val="4580"/>
              </a:lnSpc>
              <a:buFont typeface="Arial"/>
              <a:buChar char="•"/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Expiration (Maturity) Date: Last date by which the option can be exercised.</a:t>
            </a:r>
          </a:p>
          <a:p>
            <a:pPr algn="l" marL="706406" indent="-353203" lvl="1">
              <a:lnSpc>
                <a:spcPts val="4580"/>
              </a:lnSpc>
              <a:buFont typeface="Arial"/>
              <a:buChar char="•"/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Current Price: It is the price of the asset when an option is exercised.</a:t>
            </a:r>
          </a:p>
          <a:p>
            <a:pPr algn="l">
              <a:lnSpc>
                <a:spcPts val="458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3994"/>
            <a:ext cx="16230600" cy="2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0"/>
              </a:lnSpc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Types of Options:</a:t>
            </a:r>
          </a:p>
          <a:p>
            <a:pPr algn="l" marL="706406" indent="-353203" lvl="1">
              <a:lnSpc>
                <a:spcPts val="4580"/>
              </a:lnSpc>
              <a:buFont typeface="Arial"/>
              <a:buChar char="•"/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Call Option: Right to buy an asset at a predetermined price.</a:t>
            </a:r>
          </a:p>
          <a:p>
            <a:pPr algn="l" marL="706406" indent="-353203" lvl="1">
              <a:lnSpc>
                <a:spcPts val="4580"/>
              </a:lnSpc>
              <a:buFont typeface="Arial"/>
              <a:buChar char="•"/>
            </a:pPr>
            <a:r>
              <a:rPr lang="en-US" sz="3271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Put Option: Right to sell an asset at a predetermined price.</a:t>
            </a:r>
          </a:p>
          <a:p>
            <a:pPr algn="l">
              <a:lnSpc>
                <a:spcPts val="4580"/>
              </a:lnSpc>
            </a:pPr>
          </a:p>
          <a:p>
            <a:pPr algn="l">
              <a:lnSpc>
                <a:spcPts val="4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9533"/>
            <a:ext cx="13557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Background and Motivation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18408"/>
            <a:ext cx="1675548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Black-Scholes Model: Widely used closed-form solution for pricing options.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89617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Traditional Numerical Methods for Option Pricing: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92850"/>
            <a:ext cx="16059985" cy="349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Monte Carlo Simulation: Simulates numerous possible future paths for asset prices to estimate an option’s price. Runs thousands or millions of simulations, each representing a different potential future price movement.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86383"/>
            <a:ext cx="16059985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Finite Difference Method (FDM): Solves partial differential equations. Breaks down time and price into small steps, then estimates option prices at each step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3557302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Limitations of Traditional methods: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51201"/>
            <a:ext cx="16059985" cy="631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Scalability: Struggles with high dimensions </a:t>
            </a:r>
          </a:p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Grid Dependency: Requires setting up a grid for each variable</a:t>
            </a:r>
          </a:p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Boundary Conditions: Handling complex boundary conditions can be challenging </a:t>
            </a:r>
          </a:p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Computationally Intensive: Needs thousands or millions of simulations for reliable results.</a:t>
            </a:r>
          </a:p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Slow Convergence: Convergence to an accurate result can be slow, requiring more time and computational resources.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5349" y="3016551"/>
            <a:ext cx="13557302" cy="239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true">
                <a:solidFill>
                  <a:srgbClr val="614626"/>
                </a:solidFill>
                <a:latin typeface="Cinzel Bold"/>
                <a:ea typeface="Cinzel Bold"/>
                <a:cs typeface="Cinzel Bold"/>
                <a:sym typeface="Cinzel Bold"/>
              </a:rPr>
              <a:t>This is where Physics-Informed Neural Networks (PINNs) come in as a powerful solution to address these limitations."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6059985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What are PINNs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98700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Neural network-based solutions for PDEs governed by physical laws.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02955"/>
            <a:ext cx="1605998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Key Feature: Incorporates physical laws directly into the model's training.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13904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They combine the power of neural networks with mathematical equations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7276" y="6312043"/>
            <a:ext cx="16059985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How does PINNs work?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679199"/>
            <a:ext cx="16059985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Instead of just learning from the data, PINNs learn by minimizing errors in satisfying physical equations.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6059985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614626"/>
                </a:solidFill>
                <a:latin typeface="Arapey Bold"/>
                <a:ea typeface="Arapey Bold"/>
                <a:cs typeface="Arapey Bold"/>
                <a:sym typeface="Arapey Bold"/>
              </a:rPr>
              <a:t>Why PINNs?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98700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They can solve high dimensional problems efficiently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4008" y="3683000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Less data is needed because they rely on equations to guide the solution.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67300"/>
            <a:ext cx="160599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614626"/>
                </a:solidFill>
                <a:latin typeface="Arapey"/>
                <a:ea typeface="Arapey"/>
                <a:cs typeface="Arapey"/>
                <a:sym typeface="Arapey"/>
              </a:rPr>
              <a:t>Work well with complex boundaries.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DAF1KdDLy0I</dc:identifier>
  <dcterms:modified xsi:type="dcterms:W3CDTF">2011-08-01T06:04:30Z</dcterms:modified>
  <cp:revision>1</cp:revision>
  <dc:title>Black Purple Yellow Simple Brainstorm 3D Whiteboard Presentation</dc:title>
</cp:coreProperties>
</file>