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2" r:id="rId4"/>
    <p:sldId id="258" r:id="rId5"/>
    <p:sldId id="259" r:id="rId6"/>
    <p:sldId id="260" r:id="rId7"/>
    <p:sldId id="263" r:id="rId8"/>
    <p:sldId id="265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5465" autoAdjust="0"/>
    <p:restoredTop sz="69713" autoAdjust="0"/>
  </p:normalViewPr>
  <p:slideViewPr>
    <p:cSldViewPr>
      <p:cViewPr>
        <p:scale>
          <a:sx n="50" d="100"/>
          <a:sy n="50" d="100"/>
        </p:scale>
        <p:origin x="-2352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95755D-FA4D-42FC-946A-10ABC16C70BA}" type="datetimeFigureOut">
              <a:rPr lang="en-US" smtClean="0"/>
              <a:pPr/>
              <a:t>4/30/2015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756AAF-A6AC-423A-8445-54C34F58DA51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200" dirty="0" smtClean="0">
                <a:solidFill>
                  <a:schemeClr val="tx1"/>
                </a:solidFill>
              </a:rPr>
              <a:t>For example process on machine </a:t>
            </a:r>
            <a:r>
              <a:rPr lang="en-IN" sz="1200" i="1" dirty="0" smtClean="0">
                <a:solidFill>
                  <a:schemeClr val="tx1"/>
                </a:solidFill>
              </a:rPr>
              <a:t>A</a:t>
            </a:r>
            <a:r>
              <a:rPr lang="en-IN" sz="1200" dirty="0" smtClean="0">
                <a:solidFill>
                  <a:schemeClr val="tx1"/>
                </a:solidFill>
              </a:rPr>
              <a:t> can call a procedure on machine </a:t>
            </a:r>
            <a:r>
              <a:rPr lang="en-IN" sz="1200" i="1" dirty="0" smtClean="0">
                <a:solidFill>
                  <a:schemeClr val="tx1"/>
                </a:solidFill>
              </a:rPr>
              <a:t>B</a:t>
            </a:r>
            <a:r>
              <a:rPr lang="en-IN" sz="1200" dirty="0" smtClean="0">
                <a:solidFill>
                  <a:schemeClr val="tx1"/>
                </a:solidFill>
              </a:rPr>
              <a:t>. The process on </a:t>
            </a:r>
            <a:r>
              <a:rPr lang="en-IN" sz="1200" i="1" dirty="0" smtClean="0">
                <a:solidFill>
                  <a:schemeClr val="tx1"/>
                </a:solidFill>
              </a:rPr>
              <a:t>A</a:t>
            </a:r>
            <a:r>
              <a:rPr lang="en-IN" sz="1200" dirty="0" smtClean="0">
                <a:solidFill>
                  <a:schemeClr val="tx1"/>
                </a:solidFill>
              </a:rPr>
              <a:t> is suspended and execution continues on </a:t>
            </a:r>
            <a:r>
              <a:rPr lang="en-IN" sz="1200" i="1" dirty="0" smtClean="0">
                <a:solidFill>
                  <a:schemeClr val="tx1"/>
                </a:solidFill>
              </a:rPr>
              <a:t>B</a:t>
            </a:r>
            <a:r>
              <a:rPr lang="en-IN" sz="1200" dirty="0" smtClean="0">
                <a:solidFill>
                  <a:schemeClr val="tx1"/>
                </a:solidFill>
              </a:rPr>
              <a:t> . When </a:t>
            </a:r>
            <a:r>
              <a:rPr lang="en-IN" sz="1200" i="1" dirty="0" smtClean="0">
                <a:solidFill>
                  <a:schemeClr val="tx1"/>
                </a:solidFill>
              </a:rPr>
              <a:t>B</a:t>
            </a:r>
            <a:r>
              <a:rPr lang="en-IN" sz="1200" dirty="0" smtClean="0">
                <a:solidFill>
                  <a:schemeClr val="tx1"/>
                </a:solidFill>
              </a:rPr>
              <a:t> returns, the return value is passed to </a:t>
            </a:r>
            <a:r>
              <a:rPr lang="en-IN" sz="1200" i="1" dirty="0" smtClean="0">
                <a:solidFill>
                  <a:schemeClr val="tx1"/>
                </a:solidFill>
              </a:rPr>
              <a:t>A </a:t>
            </a:r>
            <a:r>
              <a:rPr lang="en-IN" sz="1200" dirty="0" smtClean="0">
                <a:solidFill>
                  <a:schemeClr val="tx1"/>
                </a:solidFill>
              </a:rPr>
              <a:t>and </a:t>
            </a:r>
            <a:r>
              <a:rPr lang="en-IN" sz="1200" i="1" dirty="0" smtClean="0">
                <a:solidFill>
                  <a:schemeClr val="tx1"/>
                </a:solidFill>
              </a:rPr>
              <a:t>A</a:t>
            </a:r>
            <a:r>
              <a:rPr lang="en-IN" sz="1200" dirty="0" smtClean="0">
                <a:solidFill>
                  <a:schemeClr val="tx1"/>
                </a:solidFill>
              </a:rPr>
              <a:t> continues execution. 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756AAF-A6AC-423A-8445-54C34F58DA51}" type="slidenum">
              <a:rPr lang="en-IN" smtClean="0"/>
              <a:pPr/>
              <a:t>2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 arrival of request message, the server processes the following tasks: </a:t>
            </a:r>
            <a:endParaRPr lang="en-IN" sz="1200" b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extracts the procedure’s parameters, </a:t>
            </a:r>
            <a:endParaRPr lang="en-I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computes the result, </a:t>
            </a:r>
            <a:endParaRPr lang="en-I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sends a reply message, and </a:t>
            </a:r>
            <a:endParaRPr lang="en-I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Then awaits the next call message.</a:t>
            </a:r>
            <a:endParaRPr lang="en-I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756AAF-A6AC-423A-8445-54C34F58DA51}" type="slidenum">
              <a:rPr lang="en-IN" smtClean="0"/>
              <a:pPr/>
              <a:t>3</a:t>
            </a:fld>
            <a:endParaRPr lang="en-I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756AAF-A6AC-423A-8445-54C34F58DA51}" type="slidenum">
              <a:rPr lang="en-IN" smtClean="0"/>
              <a:pPr/>
              <a:t>8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EE6CC-0A43-4DA2-A04F-21CA5DF8C472}" type="datetime1">
              <a:rPr lang="en-US" smtClean="0"/>
              <a:pPr/>
              <a:t>4/30/2015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30695-2B7B-4B55-8A9A-3ADB6770AF0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F9445-A85C-4879-BD97-E9C9727129A8}" type="datetime1">
              <a:rPr lang="en-US" smtClean="0"/>
              <a:pPr/>
              <a:t>4/30/2015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30695-2B7B-4B55-8A9A-3ADB6770AF0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17B8C-6E30-4413-B92B-2C53250E1F10}" type="datetime1">
              <a:rPr lang="en-US" smtClean="0"/>
              <a:pPr/>
              <a:t>4/30/2015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30695-2B7B-4B55-8A9A-3ADB6770AF0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53A8D-F21B-4A5F-BFD9-24286C67A30E}" type="datetime1">
              <a:rPr lang="en-US" smtClean="0"/>
              <a:pPr/>
              <a:t>4/30/2015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30695-2B7B-4B55-8A9A-3ADB6770AF0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04801-DCEB-4E76-BB93-908DF32860F5}" type="datetime1">
              <a:rPr lang="en-US" smtClean="0"/>
              <a:pPr/>
              <a:t>4/30/2015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30695-2B7B-4B55-8A9A-3ADB6770AF0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CFD7E-CFB2-42B4-BAB9-152767B03F2E}" type="datetime1">
              <a:rPr lang="en-US" smtClean="0"/>
              <a:pPr/>
              <a:t>4/30/2015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30695-2B7B-4B55-8A9A-3ADB6770AF0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BF95A-F311-4C42-84C9-23CB284277A4}" type="datetime1">
              <a:rPr lang="en-US" smtClean="0"/>
              <a:pPr/>
              <a:t>4/30/2015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30695-2B7B-4B55-8A9A-3ADB6770AF0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2818D-F401-428E-AFC1-343C8E06155B}" type="datetime1">
              <a:rPr lang="en-US" smtClean="0"/>
              <a:pPr/>
              <a:t>4/30/2015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30695-2B7B-4B55-8A9A-3ADB6770AF0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B945C-E1F9-4F92-AAAA-635E55E32D5D}" type="datetime1">
              <a:rPr lang="en-US" smtClean="0"/>
              <a:pPr/>
              <a:t>4/30/2015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30695-2B7B-4B55-8A9A-3ADB6770AF0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0636D-B971-42FE-8F21-068069B8D336}" type="datetime1">
              <a:rPr lang="en-US" smtClean="0"/>
              <a:pPr/>
              <a:t>4/30/2015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30695-2B7B-4B55-8A9A-3ADB6770AF0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DD533-EB33-4801-9F4A-DDF4E8A6942C}" type="datetime1">
              <a:rPr lang="en-US" smtClean="0"/>
              <a:pPr/>
              <a:t>4/30/2015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30695-2B7B-4B55-8A9A-3ADB6770AF0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6AF0AF-74C3-4675-B607-47DB9E20AB2B}" type="datetime1">
              <a:rPr lang="en-US" smtClean="0"/>
              <a:pPr/>
              <a:t>4/30/2015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530695-2B7B-4B55-8A9A-3ADB6770AF0E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ldp.org/LDP/nag/node128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cse.iitk.ac.in/users/dheeraj/cs425/lec26.html" TargetMode="External"/><Relationship Id="rId5" Type="http://schemas.openxmlformats.org/officeDocument/2006/relationships/hyperlink" Target="http://www.cs.cf.ac.uk/Dave/C/node33.html" TargetMode="External"/><Relationship Id="rId4" Type="http://schemas.openxmlformats.org/officeDocument/2006/relationships/hyperlink" Target="https://technet.microsoft.com/enus/library/cc787851(v=ws.10).aspx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</p:spPr>
        <p:txBody>
          <a:bodyPr/>
          <a:lstStyle/>
          <a:p>
            <a:r>
              <a:rPr lang="en-IN" spc="600" dirty="0" smtClean="0">
                <a:latin typeface="Georgia" pitchFamily="18" charset="0"/>
              </a:rPr>
              <a:t>Remote Procedure Calls</a:t>
            </a:r>
            <a:endParaRPr lang="en-IN" spc="600" dirty="0">
              <a:latin typeface="Georgia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5000636"/>
            <a:ext cx="9144000" cy="571480"/>
          </a:xfrm>
        </p:spPr>
        <p:txBody>
          <a:bodyPr>
            <a:noAutofit/>
          </a:bodyPr>
          <a:lstStyle/>
          <a:p>
            <a:r>
              <a:rPr lang="en-IN" sz="2400" spc="300" dirty="0" smtClean="0">
                <a:solidFill>
                  <a:schemeClr val="tx1"/>
                </a:solidFill>
                <a:latin typeface="BankGothic Lt BT" pitchFamily="34" charset="0"/>
              </a:rPr>
              <a:t>-Rujuta Shah(121044)</a:t>
            </a:r>
          </a:p>
        </p:txBody>
      </p:sp>
      <p:pic>
        <p:nvPicPr>
          <p:cNvPr id="1026" name="Picture 2" descr="C:\Users\Suketu\Desktop\logo.png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tx1">
                <a:tint val="45000"/>
                <a:satMod val="400000"/>
              </a:schemeClr>
            </a:duotone>
          </a:blip>
          <a:srcRect l="22093"/>
          <a:stretch>
            <a:fillRect/>
          </a:stretch>
        </p:blipFill>
        <p:spPr bwMode="auto">
          <a:xfrm>
            <a:off x="3428992" y="5643578"/>
            <a:ext cx="2770992" cy="647848"/>
          </a:xfrm>
          <a:prstGeom prst="rect">
            <a:avLst/>
          </a:prstGeom>
          <a:noFill/>
        </p:spPr>
      </p:pic>
      <p:pic>
        <p:nvPicPr>
          <p:cNvPr id="1027" name="Picture 3" descr="C:\Users\Suketu\Desktop\logo.png"/>
          <p:cNvPicPr>
            <a:picLocks noChangeAspect="1" noChangeArrowheads="1"/>
          </p:cNvPicPr>
          <p:nvPr/>
        </p:nvPicPr>
        <p:blipFill>
          <a:blip r:embed="rId2"/>
          <a:srcRect r="77907" b="-10270"/>
          <a:stretch>
            <a:fillRect/>
          </a:stretch>
        </p:blipFill>
        <p:spPr bwMode="auto">
          <a:xfrm>
            <a:off x="2643174" y="5643578"/>
            <a:ext cx="785818" cy="714380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0" y="6429396"/>
            <a:ext cx="7929586" cy="28575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/>
          <p:cNvSpPr txBox="1"/>
          <p:nvPr/>
        </p:nvSpPr>
        <p:spPr>
          <a:xfrm>
            <a:off x="0" y="6429396"/>
            <a:ext cx="2786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spc="300" dirty="0" smtClean="0">
                <a:solidFill>
                  <a:schemeClr val="bg1"/>
                </a:solidFill>
              </a:rPr>
              <a:t>OPERATING SYSTEMS</a:t>
            </a:r>
            <a:endParaRPr lang="en-IN" sz="1400" b="1" spc="3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429388" y="6429396"/>
            <a:ext cx="15001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 smtClean="0">
                <a:solidFill>
                  <a:srgbClr val="FFC000"/>
                </a:solidFill>
              </a:rPr>
              <a:t>SEMESTER - VI</a:t>
            </a:r>
            <a:r>
              <a:rPr lang="en-US" sz="1400" b="1" dirty="0" smtClean="0">
                <a:solidFill>
                  <a:schemeClr val="bg1"/>
                </a:solidFill>
              </a:rPr>
              <a:t> </a:t>
            </a:r>
            <a:endParaRPr lang="en-IN" sz="1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1142984"/>
          </a:xfrm>
        </p:spPr>
        <p:txBody>
          <a:bodyPr>
            <a:normAutofit/>
          </a:bodyPr>
          <a:lstStyle/>
          <a:p>
            <a:pPr algn="l"/>
            <a:r>
              <a:rPr lang="en-IN" sz="3200" dirty="0" smtClean="0">
                <a:latin typeface="Georgia" pitchFamily="18" charset="0"/>
              </a:rPr>
              <a:t>Introduction: What is RPC ?</a:t>
            </a:r>
            <a:endParaRPr lang="en-IN" sz="3200" dirty="0">
              <a:latin typeface="Georgia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285860"/>
            <a:ext cx="8929718" cy="1752600"/>
          </a:xfrm>
        </p:spPr>
        <p:txBody>
          <a:bodyPr>
            <a:noAutofit/>
          </a:bodyPr>
          <a:lstStyle/>
          <a:p>
            <a:pPr algn="l">
              <a:buFont typeface="Arial" pitchFamily="34" charset="0"/>
              <a:buChar char="•"/>
            </a:pPr>
            <a:r>
              <a:rPr lang="en-IN" sz="2000" dirty="0" smtClean="0">
                <a:solidFill>
                  <a:schemeClr val="tx1"/>
                </a:solidFill>
              </a:rPr>
              <a:t>In 1984, Birrell and Nelson devised a mechanism to allow programs to call procedures on other machines.</a:t>
            </a:r>
          </a:p>
          <a:p>
            <a:pPr algn="l"/>
            <a:endParaRPr lang="en-IN" sz="2000" dirty="0" smtClean="0">
              <a:solidFill>
                <a:schemeClr val="tx1"/>
              </a:solidFill>
            </a:endParaRPr>
          </a:p>
          <a:p>
            <a:pPr algn="l">
              <a:buFont typeface="Arial" pitchFamily="34" charset="0"/>
              <a:buChar char="•"/>
            </a:pPr>
            <a:r>
              <a:rPr lang="en-IN" sz="2000" dirty="0" smtClean="0">
                <a:solidFill>
                  <a:schemeClr val="tx1"/>
                </a:solidFill>
              </a:rPr>
              <a:t>Powerful technology for </a:t>
            </a:r>
            <a:r>
              <a:rPr lang="en-IN" sz="2000" dirty="0">
                <a:solidFill>
                  <a:schemeClr val="tx1"/>
                </a:solidFill>
              </a:rPr>
              <a:t>creating </a:t>
            </a:r>
            <a:r>
              <a:rPr lang="en-IN" sz="2000" dirty="0" smtClean="0">
                <a:solidFill>
                  <a:schemeClr val="tx1"/>
                </a:solidFill>
              </a:rPr>
              <a:t>distributed client/server </a:t>
            </a:r>
            <a:r>
              <a:rPr lang="en-IN" sz="2000" dirty="0">
                <a:solidFill>
                  <a:schemeClr val="tx1"/>
                </a:solidFill>
              </a:rPr>
              <a:t>programs</a:t>
            </a:r>
            <a:r>
              <a:rPr lang="en-IN" sz="2000" dirty="0" smtClean="0">
                <a:solidFill>
                  <a:schemeClr val="tx1"/>
                </a:solidFill>
              </a:rPr>
              <a:t>. </a:t>
            </a:r>
          </a:p>
          <a:p>
            <a:pPr algn="l">
              <a:buFont typeface="Arial" pitchFamily="34" charset="0"/>
              <a:buChar char="•"/>
            </a:pPr>
            <a:endParaRPr lang="en-IN" sz="2000" dirty="0" smtClean="0">
              <a:solidFill>
                <a:schemeClr val="tx1"/>
              </a:solidFill>
            </a:endParaRPr>
          </a:p>
          <a:p>
            <a:pPr algn="l">
              <a:buFont typeface="Arial" pitchFamily="34" charset="0"/>
              <a:buChar char="•"/>
            </a:pPr>
            <a:r>
              <a:rPr lang="en-IN" sz="2000" dirty="0" smtClean="0">
                <a:solidFill>
                  <a:schemeClr val="tx1"/>
                </a:solidFill>
              </a:rPr>
              <a:t>Interprocess </a:t>
            </a:r>
            <a:r>
              <a:rPr lang="en-IN" sz="2000" dirty="0">
                <a:solidFill>
                  <a:schemeClr val="tx1"/>
                </a:solidFill>
              </a:rPr>
              <a:t>communication technique that allows client and server software to </a:t>
            </a:r>
            <a:r>
              <a:rPr lang="en-IN" sz="2000" dirty="0" smtClean="0">
                <a:solidFill>
                  <a:schemeClr val="tx1"/>
                </a:solidFill>
              </a:rPr>
              <a:t>communicate.</a:t>
            </a:r>
          </a:p>
          <a:p>
            <a:pPr algn="l"/>
            <a:endParaRPr lang="en-IN" sz="2000" dirty="0" smtClean="0">
              <a:solidFill>
                <a:schemeClr val="tx1"/>
              </a:solidFill>
            </a:endParaRPr>
          </a:p>
          <a:p>
            <a:pPr algn="l">
              <a:buFont typeface="Arial" pitchFamily="34" charset="0"/>
              <a:buChar char="•"/>
            </a:pPr>
            <a:r>
              <a:rPr lang="en-IN" sz="2000" dirty="0" smtClean="0">
                <a:solidFill>
                  <a:schemeClr val="tx1"/>
                </a:solidFill>
              </a:rPr>
              <a:t>It is </a:t>
            </a:r>
            <a:r>
              <a:rPr lang="en-IN" sz="2000" dirty="0">
                <a:solidFill>
                  <a:schemeClr val="tx1"/>
                </a:solidFill>
              </a:rPr>
              <a:t>a protocol that one program can use to request a service from a program located in another computer in a network without having to understand network details. </a:t>
            </a:r>
            <a:r>
              <a:rPr lang="en-IN" sz="2000" dirty="0" smtClean="0">
                <a:solidFill>
                  <a:schemeClr val="tx1"/>
                </a:solidFill>
              </a:rPr>
              <a:t>RPC </a:t>
            </a:r>
            <a:r>
              <a:rPr lang="en-IN" sz="2000" dirty="0">
                <a:solidFill>
                  <a:schemeClr val="tx1"/>
                </a:solidFill>
              </a:rPr>
              <a:t>uses the client/server model. The requesting program is a client and the service-providing program is the server. </a:t>
            </a:r>
            <a:endParaRPr lang="en-IN" sz="2000" dirty="0" smtClean="0">
              <a:solidFill>
                <a:schemeClr val="tx1"/>
              </a:solidFill>
            </a:endParaRPr>
          </a:p>
          <a:p>
            <a:pPr algn="l"/>
            <a:endParaRPr lang="en-IN" sz="2000" dirty="0" smtClean="0">
              <a:solidFill>
                <a:schemeClr val="tx1"/>
              </a:solidFill>
            </a:endParaRPr>
          </a:p>
          <a:p>
            <a:pPr algn="l">
              <a:buFont typeface="Arial" pitchFamily="34" charset="0"/>
              <a:buChar char="•"/>
            </a:pPr>
            <a:r>
              <a:rPr lang="en-IN" sz="2000" dirty="0" smtClean="0">
                <a:solidFill>
                  <a:schemeClr val="tx1"/>
                </a:solidFill>
              </a:rPr>
              <a:t> Example</a:t>
            </a:r>
          </a:p>
          <a:p>
            <a:pPr algn="l">
              <a:buFont typeface="Arial" pitchFamily="34" charset="0"/>
              <a:buChar char="•"/>
            </a:pPr>
            <a:endParaRPr lang="en-IN" sz="2000" dirty="0" smtClean="0">
              <a:solidFill>
                <a:schemeClr val="tx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000100" y="857232"/>
            <a:ext cx="8143900" cy="1588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0" y="6429396"/>
            <a:ext cx="7929586" cy="28575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429652" y="6356350"/>
            <a:ext cx="257148" cy="365125"/>
          </a:xfrm>
        </p:spPr>
        <p:txBody>
          <a:bodyPr/>
          <a:lstStyle/>
          <a:p>
            <a:fld id="{0A530695-2B7B-4B55-8A9A-3ADB6770AF0E}" type="slidenum">
              <a:rPr lang="en-IN" smtClean="0"/>
              <a:pPr/>
              <a:t>2</a:t>
            </a:fld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6429388" y="6429396"/>
            <a:ext cx="15001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 smtClean="0">
                <a:solidFill>
                  <a:srgbClr val="FFC000"/>
                </a:solidFill>
              </a:rPr>
              <a:t> SEMESTER - VI</a:t>
            </a:r>
            <a:r>
              <a:rPr lang="en-US" sz="1400" b="1" dirty="0" smtClean="0">
                <a:solidFill>
                  <a:schemeClr val="bg1"/>
                </a:solidFill>
              </a:rPr>
              <a:t> </a:t>
            </a:r>
            <a:endParaRPr lang="en-IN" sz="1400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6429396"/>
            <a:ext cx="2786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spc="300" dirty="0" smtClean="0">
                <a:solidFill>
                  <a:schemeClr val="bg1"/>
                </a:solidFill>
              </a:rPr>
              <a:t>OPERATING SYSTEMS</a:t>
            </a:r>
            <a:endParaRPr lang="en-IN" sz="1400" b="1" spc="3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1"/>
          <p:cNvPicPr>
            <a:picLocks noChangeAspect="1" noChangeArrowheads="1"/>
          </p:cNvPicPr>
          <p:nvPr/>
        </p:nvPicPr>
        <p:blipFill>
          <a:blip r:embed="rId3"/>
          <a:srcRect l="23645"/>
          <a:stretch>
            <a:fillRect/>
          </a:stretch>
        </p:blipFill>
        <p:spPr bwMode="auto">
          <a:xfrm>
            <a:off x="571472" y="1285860"/>
            <a:ext cx="8075112" cy="4857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0" y="285728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 smtClean="0">
                <a:latin typeface="Georgia" pitchFamily="18" charset="0"/>
                <a:ea typeface="+mj-ea"/>
                <a:cs typeface="+mj-cs"/>
              </a:rPr>
              <a:t>Remote procedure call model</a:t>
            </a:r>
            <a:endParaRPr lang="en-IN" sz="3200" dirty="0">
              <a:latin typeface="Georgia" pitchFamily="18" charset="0"/>
              <a:ea typeface="+mj-ea"/>
              <a:cs typeface="+mj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30695-2B7B-4B55-8A9A-3ADB6770AF0E}" type="slidenum">
              <a:rPr lang="en-IN" smtClean="0"/>
              <a:pPr/>
              <a:t>3</a:t>
            </a:fld>
            <a:endParaRPr lang="en-IN"/>
          </a:p>
        </p:txBody>
      </p:sp>
      <p:cxnSp>
        <p:nvCxnSpPr>
          <p:cNvPr id="6" name="Straight Connector 5"/>
          <p:cNvCxnSpPr/>
          <p:nvPr/>
        </p:nvCxnSpPr>
        <p:spPr>
          <a:xfrm>
            <a:off x="1000100" y="857232"/>
            <a:ext cx="8143900" cy="1588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0" y="6429396"/>
            <a:ext cx="7929586" cy="28575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6429388" y="6429396"/>
            <a:ext cx="15001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 smtClean="0">
                <a:solidFill>
                  <a:srgbClr val="FFC000"/>
                </a:solidFill>
              </a:rPr>
              <a:t> SEMESTER - VI</a:t>
            </a:r>
            <a:r>
              <a:rPr lang="en-US" sz="1400" b="1" dirty="0" smtClean="0">
                <a:solidFill>
                  <a:schemeClr val="bg1"/>
                </a:solidFill>
              </a:rPr>
              <a:t> </a:t>
            </a:r>
            <a:endParaRPr lang="en-IN" sz="1400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6429396"/>
            <a:ext cx="2786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spc="300" dirty="0" smtClean="0">
                <a:solidFill>
                  <a:schemeClr val="bg1"/>
                </a:solidFill>
              </a:rPr>
              <a:t>OPERATING SYSTEMS</a:t>
            </a:r>
            <a:endParaRPr lang="en-IN" sz="1400" b="1" spc="3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142984"/>
            <a:ext cx="8786842" cy="4857784"/>
          </a:xfrm>
        </p:spPr>
        <p:txBody>
          <a:bodyPr>
            <a:normAutofit/>
          </a:bodyPr>
          <a:lstStyle/>
          <a:p>
            <a:pPr algn="l">
              <a:buFont typeface="Arial" pitchFamily="34" charset="0"/>
              <a:buChar char="•"/>
            </a:pPr>
            <a:r>
              <a:rPr lang="en-IN" sz="2000" b="1" dirty="0" smtClean="0">
                <a:solidFill>
                  <a:schemeClr val="tx1"/>
                </a:solidFill>
              </a:rPr>
              <a:t>What is a stub</a:t>
            </a:r>
            <a:r>
              <a:rPr lang="en-IN" sz="2000" b="1" dirty="0" smtClean="0">
                <a:solidFill>
                  <a:schemeClr val="tx1"/>
                </a:solidFill>
              </a:rPr>
              <a:t>?</a:t>
            </a:r>
          </a:p>
          <a:p>
            <a:pPr algn="l">
              <a:buFont typeface="Arial" pitchFamily="34" charset="0"/>
              <a:buChar char="•"/>
            </a:pPr>
            <a:r>
              <a:rPr lang="en-IN" sz="2000" b="1" dirty="0" smtClean="0">
                <a:solidFill>
                  <a:schemeClr val="tx1"/>
                </a:solidFill>
              </a:rPr>
              <a:t>Working:</a:t>
            </a:r>
            <a:endParaRPr lang="en-IN" sz="2000" b="1" dirty="0" smtClean="0">
              <a:solidFill>
                <a:schemeClr val="tx1"/>
              </a:solidFill>
            </a:endParaRPr>
          </a:p>
          <a:p>
            <a:pPr marL="457200" indent="-457200" algn="l">
              <a:buAutoNum type="arabicParenR"/>
            </a:pPr>
            <a:r>
              <a:rPr lang="en-IN" sz="2000" dirty="0" smtClean="0">
                <a:solidFill>
                  <a:schemeClr val="tx1"/>
                </a:solidFill>
              </a:rPr>
              <a:t>client </a:t>
            </a:r>
            <a:r>
              <a:rPr lang="en-IN" sz="2000" dirty="0" smtClean="0">
                <a:solidFill>
                  <a:schemeClr val="tx1"/>
                </a:solidFill>
              </a:rPr>
              <a:t>calls a local procedure, called the client </a:t>
            </a:r>
            <a:r>
              <a:rPr lang="en-IN" sz="2000" dirty="0" smtClean="0">
                <a:solidFill>
                  <a:schemeClr val="tx1"/>
                </a:solidFill>
              </a:rPr>
              <a:t>stub</a:t>
            </a:r>
          </a:p>
          <a:p>
            <a:pPr marL="457200" indent="-457200" algn="l">
              <a:buAutoNum type="arabicParenR"/>
            </a:pPr>
            <a:r>
              <a:rPr lang="en-IN" sz="2000" dirty="0" smtClean="0">
                <a:solidFill>
                  <a:schemeClr val="tx1"/>
                </a:solidFill>
              </a:rPr>
              <a:t>Network messages are sent by the client stub to the remote </a:t>
            </a:r>
            <a:r>
              <a:rPr lang="en-IN" sz="2000" dirty="0" smtClean="0">
                <a:solidFill>
                  <a:schemeClr val="tx1"/>
                </a:solidFill>
              </a:rPr>
              <a:t>system</a:t>
            </a:r>
          </a:p>
          <a:p>
            <a:pPr marL="457200" indent="-457200" algn="l">
              <a:buAutoNum type="arabicParenR"/>
            </a:pPr>
            <a:r>
              <a:rPr lang="en-IN" sz="2000" dirty="0" smtClean="0">
                <a:solidFill>
                  <a:schemeClr val="tx1"/>
                </a:solidFill>
              </a:rPr>
              <a:t>Network messages are transferred by the kernel to the remote </a:t>
            </a:r>
            <a:r>
              <a:rPr lang="en-IN" sz="2000" dirty="0" smtClean="0">
                <a:solidFill>
                  <a:schemeClr val="tx1"/>
                </a:solidFill>
              </a:rPr>
              <a:t>system</a:t>
            </a:r>
          </a:p>
          <a:p>
            <a:pPr marL="457200" indent="-457200" algn="l">
              <a:buAutoNum type="arabicParenR"/>
            </a:pPr>
            <a:r>
              <a:rPr lang="en-IN" sz="2000" dirty="0" smtClean="0">
                <a:solidFill>
                  <a:schemeClr val="tx1"/>
                </a:solidFill>
              </a:rPr>
              <a:t>A server stub </a:t>
            </a:r>
            <a:r>
              <a:rPr lang="en-IN" sz="2000" dirty="0" smtClean="0">
                <a:solidFill>
                  <a:schemeClr val="tx1"/>
                </a:solidFill>
              </a:rPr>
              <a:t>process </a:t>
            </a:r>
            <a:r>
              <a:rPr lang="en-IN" sz="2000" dirty="0" smtClean="0">
                <a:solidFill>
                  <a:schemeClr val="tx1"/>
                </a:solidFill>
              </a:rPr>
              <a:t>on the server receives the </a:t>
            </a:r>
            <a:r>
              <a:rPr lang="en-IN" sz="2000" dirty="0" smtClean="0">
                <a:solidFill>
                  <a:schemeClr val="tx1"/>
                </a:solidFill>
              </a:rPr>
              <a:t>messages.</a:t>
            </a:r>
          </a:p>
          <a:p>
            <a:pPr marL="457200" indent="-457200" algn="l">
              <a:buAutoNum type="arabicParenR"/>
            </a:pPr>
            <a:r>
              <a:rPr lang="en-IN" sz="2000" dirty="0" smtClean="0">
                <a:solidFill>
                  <a:schemeClr val="tx1"/>
                </a:solidFill>
              </a:rPr>
              <a:t>The server stub calls a local procedure call to the actual server </a:t>
            </a:r>
            <a:r>
              <a:rPr lang="en-IN" sz="2000" dirty="0" smtClean="0">
                <a:solidFill>
                  <a:schemeClr val="tx1"/>
                </a:solidFill>
              </a:rPr>
              <a:t>function. </a:t>
            </a:r>
            <a:r>
              <a:rPr lang="en-IN" sz="2000" dirty="0" smtClean="0">
                <a:solidFill>
                  <a:schemeClr val="tx1"/>
                </a:solidFill>
              </a:rPr>
              <a:t>passing it the arguments that it received from the client</a:t>
            </a:r>
            <a:r>
              <a:rPr lang="en-IN" sz="2000" dirty="0" smtClean="0">
                <a:solidFill>
                  <a:schemeClr val="tx1"/>
                </a:solidFill>
              </a:rPr>
              <a:t>.</a:t>
            </a:r>
          </a:p>
          <a:p>
            <a:pPr marL="457200" indent="-457200" algn="l">
              <a:buAutoNum type="arabicParenR"/>
            </a:pPr>
            <a:r>
              <a:rPr lang="en-IN" sz="2000" dirty="0" smtClean="0">
                <a:solidFill>
                  <a:schemeClr val="tx1"/>
                </a:solidFill>
              </a:rPr>
              <a:t>Server  returns  to </a:t>
            </a:r>
            <a:r>
              <a:rPr lang="en-IN" sz="2000" dirty="0" smtClean="0">
                <a:solidFill>
                  <a:schemeClr val="tx1"/>
                </a:solidFill>
              </a:rPr>
              <a:t>the server stub with its return </a:t>
            </a:r>
            <a:r>
              <a:rPr lang="en-IN" sz="2000" dirty="0" smtClean="0">
                <a:solidFill>
                  <a:schemeClr val="tx1"/>
                </a:solidFill>
              </a:rPr>
              <a:t>values</a:t>
            </a:r>
          </a:p>
          <a:p>
            <a:pPr marL="457200" indent="-457200" algn="l">
              <a:buAutoNum type="arabicParenR"/>
            </a:pPr>
            <a:r>
              <a:rPr lang="en-IN" sz="2000" dirty="0" smtClean="0">
                <a:solidFill>
                  <a:schemeClr val="tx1"/>
                </a:solidFill>
              </a:rPr>
              <a:t>The server stub converts the return values to a standard </a:t>
            </a:r>
            <a:r>
              <a:rPr lang="en-IN" sz="2000" dirty="0" smtClean="0">
                <a:solidFill>
                  <a:schemeClr val="tx1"/>
                </a:solidFill>
              </a:rPr>
              <a:t>format</a:t>
            </a:r>
          </a:p>
          <a:p>
            <a:pPr marL="457200" indent="-457200" algn="l">
              <a:buAutoNum type="arabicParenR"/>
            </a:pPr>
            <a:r>
              <a:rPr lang="en-IN" sz="2000" dirty="0" smtClean="0">
                <a:solidFill>
                  <a:schemeClr val="tx1"/>
                </a:solidFill>
              </a:rPr>
              <a:t>Messages get sent back across the network to the client </a:t>
            </a:r>
            <a:r>
              <a:rPr lang="en-IN" sz="2000" dirty="0" smtClean="0">
                <a:solidFill>
                  <a:schemeClr val="tx1"/>
                </a:solidFill>
              </a:rPr>
              <a:t>stub</a:t>
            </a:r>
          </a:p>
          <a:p>
            <a:pPr marL="457200" lvl="0" indent="-457200" algn="l">
              <a:buFont typeface="Arial" pitchFamily="34" charset="0"/>
              <a:buAutoNum type="arabicParenR"/>
            </a:pPr>
            <a:r>
              <a:rPr lang="en-IN" sz="2000" dirty="0" smtClean="0">
                <a:solidFill>
                  <a:schemeClr val="tx1"/>
                </a:solidFill>
              </a:rPr>
              <a:t>The client stub reads the messages from the local kernel</a:t>
            </a:r>
            <a:r>
              <a:rPr lang="en-IN" sz="2000" dirty="0" smtClean="0">
                <a:solidFill>
                  <a:schemeClr val="tx1"/>
                </a:solidFill>
              </a:rPr>
              <a:t>.</a:t>
            </a:r>
          </a:p>
          <a:p>
            <a:pPr marL="457200" lvl="0" indent="-457200" algn="l">
              <a:buFont typeface="Arial" pitchFamily="34" charset="0"/>
              <a:buAutoNum type="arabicParenR"/>
            </a:pPr>
            <a:r>
              <a:rPr lang="en-IN" sz="1800" dirty="0" smtClean="0">
                <a:solidFill>
                  <a:schemeClr val="tx1"/>
                </a:solidFill>
              </a:rPr>
              <a:t>It then returns the results to the client function</a:t>
            </a:r>
            <a:endParaRPr lang="en-IN" sz="2000" dirty="0" smtClean="0">
              <a:solidFill>
                <a:schemeClr val="tx1"/>
              </a:solidFill>
            </a:endParaRPr>
          </a:p>
          <a:p>
            <a:pPr marL="457200" indent="-457200" algn="l"/>
            <a:endParaRPr lang="en-IN" sz="2000" b="1" dirty="0" smtClean="0">
              <a:solidFill>
                <a:schemeClr val="tx1"/>
              </a:solidFill>
            </a:endParaRPr>
          </a:p>
          <a:p>
            <a:pPr algn="l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30695-2B7B-4B55-8A9A-3ADB6770AF0E}" type="slidenum">
              <a:rPr lang="en-IN" smtClean="0"/>
              <a:pPr/>
              <a:t>4</a:t>
            </a:fld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0" y="6429396"/>
            <a:ext cx="7929586" cy="28575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6429388" y="6429396"/>
            <a:ext cx="15001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 smtClean="0">
                <a:solidFill>
                  <a:srgbClr val="FFC000"/>
                </a:solidFill>
              </a:rPr>
              <a:t> SEMESTER - VI</a:t>
            </a:r>
            <a:r>
              <a:rPr lang="en-US" sz="1400" b="1" dirty="0" smtClean="0">
                <a:solidFill>
                  <a:schemeClr val="bg1"/>
                </a:solidFill>
              </a:rPr>
              <a:t> </a:t>
            </a:r>
            <a:endParaRPr lang="en-IN" sz="1400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285728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 smtClean="0">
                <a:latin typeface="Georgia" pitchFamily="18" charset="0"/>
                <a:ea typeface="+mj-ea"/>
                <a:cs typeface="+mj-cs"/>
              </a:rPr>
              <a:t>How RPC works?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000100" y="857232"/>
            <a:ext cx="8143900" cy="1588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0" y="6429396"/>
            <a:ext cx="2786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spc="300" dirty="0" smtClean="0">
                <a:solidFill>
                  <a:schemeClr val="bg1"/>
                </a:solidFill>
              </a:rPr>
              <a:t>OPERATING SYSTEMS</a:t>
            </a:r>
            <a:endParaRPr lang="en-IN" sz="1400" b="1" spc="3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https://www.cs.rutgers.edu/~pxk/416/notes/images/15-rpc-flow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28" name="AutoShape 4" descr="https://www.cs.rutgers.edu/~pxk/416/notes/images/15-rpc-flow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30" name="AutoShape 6" descr="https://www.cs.rutgers.edu/~pxk/416/notes/images/15-rpc-flow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32" name="AutoShape 8" descr="https://www.cs.rutgers.edu/~pxk/416/notes/images/15-rpc-flow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33" name="Picture 9" descr="C:\Users\Rujuta\Desktop\desktop bhngar\15-rpc-flow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1571612"/>
            <a:ext cx="7693328" cy="4500594"/>
          </a:xfrm>
          <a:prstGeom prst="rect">
            <a:avLst/>
          </a:prstGeom>
          <a:noFill/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30695-2B7B-4B55-8A9A-3ADB6770AF0E}" type="slidenum">
              <a:rPr lang="en-IN" smtClean="0"/>
              <a:pPr/>
              <a:t>5</a:t>
            </a:fld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0" y="6429396"/>
            <a:ext cx="7929586" cy="28575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6429388" y="6429396"/>
            <a:ext cx="15001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 smtClean="0">
                <a:solidFill>
                  <a:srgbClr val="FFC000"/>
                </a:solidFill>
              </a:rPr>
              <a:t>SEMESTER - VI</a:t>
            </a:r>
            <a:r>
              <a:rPr lang="en-US" sz="1400" b="1" dirty="0" smtClean="0">
                <a:solidFill>
                  <a:schemeClr val="bg1"/>
                </a:solidFill>
              </a:rPr>
              <a:t> </a:t>
            </a:r>
            <a:endParaRPr lang="en-IN" sz="1400" b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285728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 smtClean="0">
                <a:latin typeface="Georgia" pitchFamily="18" charset="0"/>
                <a:ea typeface="+mj-ea"/>
                <a:cs typeface="+mj-cs"/>
              </a:rPr>
              <a:t>How RPC works?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1000100" y="857232"/>
            <a:ext cx="8143900" cy="1588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0" y="6429396"/>
            <a:ext cx="2786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spc="300" dirty="0" smtClean="0">
                <a:solidFill>
                  <a:schemeClr val="bg1"/>
                </a:solidFill>
              </a:rPr>
              <a:t>OPERATING SYSTEMS</a:t>
            </a:r>
            <a:endParaRPr lang="en-IN" sz="1400" b="1" spc="3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4282" y="1357298"/>
            <a:ext cx="8572528" cy="4071966"/>
          </a:xfrm>
        </p:spPr>
        <p:txBody>
          <a:bodyPr>
            <a:noAutofit/>
          </a:bodyPr>
          <a:lstStyle/>
          <a:p>
            <a:pPr algn="l">
              <a:buFont typeface="Arial" pitchFamily="34" charset="0"/>
              <a:buChar char="•"/>
            </a:pPr>
            <a:r>
              <a:rPr lang="en-IN" sz="2000" dirty="0">
                <a:solidFill>
                  <a:schemeClr val="tx1"/>
                </a:solidFill>
              </a:rPr>
              <a:t>There are more opportunities for errors </a:t>
            </a:r>
            <a:r>
              <a:rPr lang="en-IN" sz="2000" dirty="0" smtClean="0">
                <a:solidFill>
                  <a:schemeClr val="tx1"/>
                </a:solidFill>
              </a:rPr>
              <a:t>. </a:t>
            </a:r>
            <a:r>
              <a:rPr lang="en-IN" sz="2000" dirty="0">
                <a:solidFill>
                  <a:schemeClr val="tx1"/>
                </a:solidFill>
              </a:rPr>
              <a:t>A server can generate an error, there might be problems in the network, the server can crash, or the client can disappear while the server is running code for it</a:t>
            </a:r>
            <a:r>
              <a:rPr lang="en-IN" sz="2000" dirty="0" smtClean="0">
                <a:solidFill>
                  <a:schemeClr val="tx1"/>
                </a:solidFill>
              </a:rPr>
              <a:t>.</a:t>
            </a:r>
          </a:p>
          <a:p>
            <a:pPr algn="l">
              <a:buFont typeface="Arial" pitchFamily="34" charset="0"/>
              <a:buChar char="•"/>
            </a:pPr>
            <a:endParaRPr lang="en-IN" sz="2000" dirty="0">
              <a:solidFill>
                <a:schemeClr val="tx1"/>
              </a:solidFill>
            </a:endParaRPr>
          </a:p>
          <a:p>
            <a:pPr algn="l">
              <a:buFont typeface="Arial" pitchFamily="34" charset="0"/>
              <a:buChar char="•"/>
            </a:pPr>
            <a:r>
              <a:rPr lang="en-IN" sz="2000" dirty="0" smtClean="0">
                <a:solidFill>
                  <a:schemeClr val="tx1"/>
                </a:solidFill>
              </a:rPr>
              <a:t> </a:t>
            </a:r>
            <a:r>
              <a:rPr lang="en-IN" sz="2000" dirty="0">
                <a:solidFill>
                  <a:schemeClr val="tx1"/>
                </a:solidFill>
              </a:rPr>
              <a:t>The transparency of remote procedure calls breaks here since local procedure calls have no concept of the failure of the procedure call</a:t>
            </a:r>
            <a:r>
              <a:rPr lang="en-IN" sz="2000" dirty="0" smtClean="0">
                <a:solidFill>
                  <a:schemeClr val="tx1"/>
                </a:solidFill>
              </a:rPr>
              <a:t>.</a:t>
            </a:r>
          </a:p>
          <a:p>
            <a:pPr algn="l"/>
            <a:endParaRPr lang="en-IN" sz="2000" dirty="0">
              <a:solidFill>
                <a:schemeClr val="tx1"/>
              </a:solidFill>
            </a:endParaRPr>
          </a:p>
          <a:p>
            <a:pPr algn="l">
              <a:buFont typeface="Arial" pitchFamily="34" charset="0"/>
              <a:buChar char="•"/>
            </a:pPr>
            <a:r>
              <a:rPr lang="en-IN" sz="2000" dirty="0" smtClean="0">
                <a:solidFill>
                  <a:schemeClr val="tx1"/>
                </a:solidFill>
              </a:rPr>
              <a:t> </a:t>
            </a:r>
            <a:r>
              <a:rPr lang="en-IN" sz="2000" dirty="0">
                <a:solidFill>
                  <a:schemeClr val="tx1"/>
                </a:solidFill>
              </a:rPr>
              <a:t>Because of this, programs using remote procedure calls have to be prepared to either test for the failure of a remote procedure call or catch an exception.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30695-2B7B-4B55-8A9A-3ADB6770AF0E}" type="slidenum">
              <a:rPr lang="en-IN" smtClean="0"/>
              <a:pPr/>
              <a:t>6</a:t>
            </a:fld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0" y="6429396"/>
            <a:ext cx="7929586" cy="28575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6429388" y="6429396"/>
            <a:ext cx="15001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 smtClean="0">
                <a:solidFill>
                  <a:srgbClr val="FFC000"/>
                </a:solidFill>
              </a:rPr>
              <a:t> SEMESTER - VI</a:t>
            </a:r>
            <a:r>
              <a:rPr lang="en-US" sz="1400" b="1" dirty="0" smtClean="0">
                <a:solidFill>
                  <a:schemeClr val="bg1"/>
                </a:solidFill>
              </a:rPr>
              <a:t> </a:t>
            </a:r>
            <a:endParaRPr lang="en-IN" sz="1400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285728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 smtClean="0">
                <a:latin typeface="Georgia" pitchFamily="18" charset="0"/>
                <a:ea typeface="+mj-ea"/>
                <a:cs typeface="+mj-cs"/>
              </a:rPr>
              <a:t>What happens when things go wrong?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000100" y="857232"/>
            <a:ext cx="8143900" cy="1588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0" y="6429396"/>
            <a:ext cx="2786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spc="300" dirty="0" smtClean="0">
                <a:solidFill>
                  <a:schemeClr val="bg1"/>
                </a:solidFill>
              </a:rPr>
              <a:t>OPERATING SYSTEMS</a:t>
            </a:r>
            <a:endParaRPr lang="en-IN" sz="1400" b="1" spc="3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28670"/>
            <a:ext cx="9144064" cy="49244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sz="2000" b="1" dirty="0" smtClean="0"/>
          </a:p>
          <a:p>
            <a:endParaRPr lang="en-IN" sz="2000" b="1" dirty="0" smtClean="0"/>
          </a:p>
          <a:p>
            <a:r>
              <a:rPr lang="en-IN" sz="2000" b="1" dirty="0" smtClean="0"/>
              <a:t>Advantages </a:t>
            </a:r>
            <a:r>
              <a:rPr lang="en-IN" sz="2000" b="1" dirty="0"/>
              <a:t>of RPC</a:t>
            </a:r>
            <a:r>
              <a:rPr lang="en-IN" sz="2000" b="1" dirty="0" smtClean="0"/>
              <a:t>:</a:t>
            </a:r>
            <a:endParaRPr lang="en-IN" sz="2000" dirty="0"/>
          </a:p>
          <a:p>
            <a:pPr>
              <a:buFont typeface="Arial" pitchFamily="34" charset="0"/>
              <a:buChar char="•"/>
            </a:pPr>
            <a:r>
              <a:rPr lang="en-IN" dirty="0"/>
              <a:t>Server independent</a:t>
            </a:r>
          </a:p>
          <a:p>
            <a:pPr>
              <a:buFont typeface="Arial" pitchFamily="34" charset="0"/>
              <a:buChar char="•"/>
            </a:pPr>
            <a:r>
              <a:rPr lang="en-IN" dirty="0"/>
              <a:t>Process-oriented and thread oriented models supported by </a:t>
            </a:r>
            <a:r>
              <a:rPr lang="en-IN" dirty="0" smtClean="0"/>
              <a:t>RPC.</a:t>
            </a:r>
            <a:endParaRPr lang="en-IN" dirty="0"/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The </a:t>
            </a:r>
            <a:r>
              <a:rPr lang="en-IN" dirty="0"/>
              <a:t>code re-writing / re-developing effort is minimized.</a:t>
            </a:r>
          </a:p>
          <a:p>
            <a:pPr>
              <a:buFont typeface="Arial" pitchFamily="34" charset="0"/>
              <a:buChar char="•"/>
            </a:pPr>
            <a:r>
              <a:rPr lang="en-IN" dirty="0"/>
              <a:t>Enables the usage of the applications used in the distributed environment, not only in the local environment</a:t>
            </a:r>
            <a:r>
              <a:rPr lang="en-IN" dirty="0" smtClean="0"/>
              <a:t>.</a:t>
            </a:r>
          </a:p>
          <a:p>
            <a:pPr>
              <a:buFont typeface="Arial" pitchFamily="34" charset="0"/>
              <a:buChar char="•"/>
            </a:pPr>
            <a:endParaRPr lang="en-IN" dirty="0" smtClean="0"/>
          </a:p>
          <a:p>
            <a:pPr>
              <a:buFont typeface="Arial" pitchFamily="34" charset="0"/>
              <a:buChar char="•"/>
            </a:pPr>
            <a:endParaRPr lang="en-IN" dirty="0" smtClean="0"/>
          </a:p>
          <a:p>
            <a:pPr>
              <a:buFont typeface="Arial" pitchFamily="34" charset="0"/>
              <a:buChar char="•"/>
            </a:pPr>
            <a:endParaRPr lang="en-IN" dirty="0" smtClean="0"/>
          </a:p>
          <a:p>
            <a:r>
              <a:rPr lang="en-IN" sz="2000" b="1" dirty="0" smtClean="0"/>
              <a:t>Disadvantages </a:t>
            </a:r>
            <a:r>
              <a:rPr lang="en-IN" sz="2000" b="1" dirty="0"/>
              <a:t>of RPC</a:t>
            </a:r>
            <a:r>
              <a:rPr lang="en-IN" sz="2000" b="1" dirty="0" smtClean="0"/>
              <a:t>:</a:t>
            </a:r>
            <a:endParaRPr lang="en-IN" sz="2000" dirty="0"/>
          </a:p>
          <a:p>
            <a:pPr>
              <a:buFont typeface="Arial" pitchFamily="34" charset="0"/>
              <a:buChar char="•"/>
            </a:pPr>
            <a:r>
              <a:rPr lang="en-IN" dirty="0"/>
              <a:t>Context switching increases scheduling costs</a:t>
            </a:r>
          </a:p>
          <a:p>
            <a:pPr>
              <a:buFont typeface="Arial" pitchFamily="34" charset="0"/>
              <a:buChar char="•"/>
            </a:pPr>
            <a:r>
              <a:rPr lang="en-IN" dirty="0"/>
              <a:t>RPC is not a standard – it is an idea that can be implemented in many ways</a:t>
            </a:r>
          </a:p>
          <a:p>
            <a:pPr>
              <a:buFont typeface="Arial" pitchFamily="34" charset="0"/>
              <a:buChar char="•"/>
            </a:pPr>
            <a:r>
              <a:rPr lang="en-IN" dirty="0"/>
              <a:t>RPC does not solve the most of the distribution creation problems</a:t>
            </a:r>
          </a:p>
          <a:p>
            <a:pPr>
              <a:buFont typeface="Arial" pitchFamily="34" charset="0"/>
              <a:buChar char="•"/>
            </a:pPr>
            <a:r>
              <a:rPr lang="en-IN" dirty="0"/>
              <a:t>RPC is only interaction based. This does not offer any flexibility in terms of hardware architecture.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30695-2B7B-4B55-8A9A-3ADB6770AF0E}" type="slidenum">
              <a:rPr lang="en-IN" smtClean="0"/>
              <a:pPr/>
              <a:t>7</a:t>
            </a:fld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0" y="6429396"/>
            <a:ext cx="7929586" cy="28575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6429388" y="6429396"/>
            <a:ext cx="15001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 smtClean="0">
                <a:solidFill>
                  <a:srgbClr val="FFC000"/>
                </a:solidFill>
              </a:rPr>
              <a:t>SEMESTER - VI</a:t>
            </a:r>
            <a:r>
              <a:rPr lang="en-US" sz="1400" b="1" dirty="0" smtClean="0">
                <a:solidFill>
                  <a:schemeClr val="bg1"/>
                </a:solidFill>
              </a:rPr>
              <a:t> </a:t>
            </a:r>
            <a:endParaRPr lang="en-IN" sz="1400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285728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 smtClean="0">
                <a:latin typeface="Georgia" pitchFamily="18" charset="0"/>
                <a:ea typeface="+mj-ea"/>
                <a:cs typeface="+mj-cs"/>
              </a:rPr>
              <a:t>Advantages and Disadvantages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000100" y="857232"/>
            <a:ext cx="8143900" cy="1588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0" y="6429396"/>
            <a:ext cx="2786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spc="300" dirty="0" smtClean="0">
                <a:solidFill>
                  <a:schemeClr val="bg1"/>
                </a:solidFill>
              </a:rPr>
              <a:t>OPERATING SYSTEMS</a:t>
            </a:r>
            <a:endParaRPr lang="en-IN" sz="1400" b="1" spc="3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2910" y="0"/>
            <a:ext cx="7772400" cy="1470025"/>
          </a:xfrm>
        </p:spPr>
        <p:txBody>
          <a:bodyPr/>
          <a:lstStyle/>
          <a:p>
            <a:r>
              <a:rPr lang="en-IN" dirty="0" smtClean="0"/>
              <a:t>References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5720" y="1714488"/>
            <a:ext cx="8572560" cy="4714908"/>
          </a:xfrm>
        </p:spPr>
        <p:txBody>
          <a:bodyPr>
            <a:normAutofit/>
          </a:bodyPr>
          <a:lstStyle/>
          <a:p>
            <a:pPr algn="l">
              <a:buFont typeface="Arial" pitchFamily="34" charset="0"/>
              <a:buChar char="•"/>
            </a:pPr>
            <a:r>
              <a:rPr lang="en-IN" dirty="0" smtClean="0">
                <a:solidFill>
                  <a:schemeClr val="tx1"/>
                </a:solidFill>
                <a:hlinkClick r:id="rId3"/>
              </a:rPr>
              <a:t>http://www.tldp.org/LDP/nag/node128.html</a:t>
            </a:r>
            <a:endParaRPr lang="en-IN" dirty="0" smtClean="0">
              <a:solidFill>
                <a:schemeClr val="tx1"/>
              </a:solidFill>
            </a:endParaRPr>
          </a:p>
          <a:p>
            <a:pPr algn="l">
              <a:buFont typeface="Arial" pitchFamily="34" charset="0"/>
              <a:buChar char="•"/>
            </a:pPr>
            <a:r>
              <a:rPr lang="en-IN" dirty="0" smtClean="0">
                <a:solidFill>
                  <a:schemeClr val="tx1"/>
                </a:solidFill>
                <a:hlinkClick r:id="rId4"/>
              </a:rPr>
              <a:t>https://technet.microsoft.com/enus/library/cc787851(v=ws.10).aspx</a:t>
            </a:r>
            <a:endParaRPr lang="en-IN" dirty="0" smtClean="0">
              <a:solidFill>
                <a:schemeClr val="tx1"/>
              </a:solidFill>
            </a:endParaRPr>
          </a:p>
          <a:p>
            <a:pPr algn="l">
              <a:buFont typeface="Arial" pitchFamily="34" charset="0"/>
              <a:buChar char="•"/>
            </a:pPr>
            <a:r>
              <a:rPr lang="en-IN" dirty="0" smtClean="0">
                <a:solidFill>
                  <a:schemeClr val="tx1"/>
                </a:solidFill>
                <a:hlinkClick r:id="rId5"/>
              </a:rPr>
              <a:t>http://www.cs.cf.ac.uk/Dave/C/node33.html</a:t>
            </a:r>
            <a:endParaRPr lang="en-IN" dirty="0" smtClean="0">
              <a:solidFill>
                <a:schemeClr val="tx1"/>
              </a:solidFill>
            </a:endParaRPr>
          </a:p>
          <a:p>
            <a:pPr algn="l">
              <a:buFont typeface="Arial" pitchFamily="34" charset="0"/>
              <a:buChar char="•"/>
            </a:pPr>
            <a:r>
              <a:rPr lang="en-IN" dirty="0" smtClean="0">
                <a:solidFill>
                  <a:schemeClr val="tx1"/>
                </a:solidFill>
                <a:hlinkClick r:id="rId6"/>
              </a:rPr>
              <a:t>http://www.cse.iitk.ac.in/users/dheeraj/cs425/lec26.html</a:t>
            </a:r>
            <a:endParaRPr lang="en-IN" dirty="0" smtClean="0">
              <a:solidFill>
                <a:schemeClr val="tx1"/>
              </a:solidFill>
            </a:endParaRPr>
          </a:p>
          <a:p>
            <a:pPr algn="l">
              <a:buFont typeface="Arial" pitchFamily="34" charset="0"/>
              <a:buChar char="•"/>
            </a:pPr>
            <a:endParaRPr lang="en-IN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30695-2B7B-4B55-8A9A-3ADB6770AF0E}" type="slidenum">
              <a:rPr lang="en-IN" smtClean="0"/>
              <a:pPr/>
              <a:t>8</a:t>
            </a:fld>
            <a:endParaRPr lang="en-IN"/>
          </a:p>
        </p:txBody>
      </p:sp>
      <p:cxnSp>
        <p:nvCxnSpPr>
          <p:cNvPr id="5" name="Straight Connector 4"/>
          <p:cNvCxnSpPr/>
          <p:nvPr/>
        </p:nvCxnSpPr>
        <p:spPr>
          <a:xfrm>
            <a:off x="1000100" y="1071546"/>
            <a:ext cx="8143900" cy="1588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0" y="6572248"/>
            <a:ext cx="7929586" cy="28575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285720" y="6488668"/>
            <a:ext cx="28736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spc="300" dirty="0" smtClean="0">
                <a:solidFill>
                  <a:schemeClr val="bg1"/>
                </a:solidFill>
              </a:rPr>
              <a:t>OPERATING SYSTEMS</a:t>
            </a:r>
            <a:endParaRPr lang="en-IN" b="1" spc="300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857884" y="6488668"/>
            <a:ext cx="160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b="1" dirty="0" smtClean="0">
                <a:solidFill>
                  <a:srgbClr val="FFC000"/>
                </a:solidFill>
              </a:rPr>
              <a:t>SEMESTER - VI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endParaRPr lang="en-IN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428868"/>
            <a:ext cx="9144000" cy="1470025"/>
          </a:xfrm>
        </p:spPr>
        <p:txBody>
          <a:bodyPr/>
          <a:lstStyle/>
          <a:p>
            <a:r>
              <a:rPr lang="en-IN" dirty="0" smtClean="0">
                <a:solidFill>
                  <a:srgbClr val="FFC000"/>
                </a:solidFill>
                <a:latin typeface="BankGothic Lt BT" pitchFamily="34" charset="0"/>
              </a:rPr>
              <a:t>T</a:t>
            </a:r>
            <a:r>
              <a:rPr lang="en-IN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ankGothic Lt BT" pitchFamily="34" charset="0"/>
              </a:rPr>
              <a:t>HANK YOU</a:t>
            </a:r>
            <a:endParaRPr lang="en-IN" dirty="0">
              <a:solidFill>
                <a:schemeClr val="tx1">
                  <a:lumMod val="50000"/>
                  <a:lumOff val="50000"/>
                </a:schemeClr>
              </a:solidFill>
              <a:latin typeface="BankGothic Lt B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239</TotalTime>
  <Words>443</Words>
  <Application>Microsoft Office PowerPoint</Application>
  <PresentationFormat>On-screen Show (4:3)</PresentationFormat>
  <Paragraphs>87</Paragraphs>
  <Slides>9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Remote Procedure Calls</vt:lpstr>
      <vt:lpstr>Introduction: What is RPC ?</vt:lpstr>
      <vt:lpstr>Slide 3</vt:lpstr>
      <vt:lpstr>Slide 4</vt:lpstr>
      <vt:lpstr>Slide 5</vt:lpstr>
      <vt:lpstr>Slide 6</vt:lpstr>
      <vt:lpstr>Slide 7</vt:lpstr>
      <vt:lpstr>References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Remote Procedure Call</dc:title>
  <dc:creator>Rujuta</dc:creator>
  <cp:lastModifiedBy>Rujuta</cp:lastModifiedBy>
  <cp:revision>18</cp:revision>
  <dcterms:created xsi:type="dcterms:W3CDTF">2015-04-30T04:58:46Z</dcterms:created>
  <dcterms:modified xsi:type="dcterms:W3CDTF">2015-04-30T17:49:55Z</dcterms:modified>
</cp:coreProperties>
</file>