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147378220" r:id="rId5"/>
    <p:sldId id="2147378180" r:id="rId6"/>
    <p:sldId id="2147378231" r:id="rId7"/>
    <p:sldId id="2147378222" r:id="rId8"/>
    <p:sldId id="2147378147" r:id="rId9"/>
    <p:sldId id="2147378225" r:id="rId10"/>
    <p:sldId id="2147378232" r:id="rId11"/>
    <p:sldId id="2147378227" r:id="rId12"/>
    <p:sldId id="2147378240" r:id="rId13"/>
    <p:sldId id="2147378229" r:id="rId14"/>
    <p:sldId id="2147378233" r:id="rId15"/>
    <p:sldId id="2147378238" r:id="rId16"/>
    <p:sldId id="2147378236" r:id="rId17"/>
    <p:sldId id="2147378239" r:id="rId18"/>
    <p:sldId id="2147378237" r:id="rId19"/>
  </p:sldIdLst>
  <p:sldSz cx="9144000" cy="5143500" type="screen16x9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1B66F-1115-4BB8-B6FC-E17F8D0AE255}">
          <p14:sldIdLst>
            <p14:sldId id="2147378220"/>
            <p14:sldId id="2147378180"/>
            <p14:sldId id="2147378231"/>
            <p14:sldId id="2147378222"/>
            <p14:sldId id="2147378147"/>
            <p14:sldId id="2147378225"/>
            <p14:sldId id="2147378232"/>
            <p14:sldId id="2147378227"/>
            <p14:sldId id="2147378240"/>
            <p14:sldId id="2147378229"/>
            <p14:sldId id="2147378233"/>
            <p14:sldId id="2147378238"/>
            <p14:sldId id="2147378236"/>
            <p14:sldId id="2147378239"/>
            <p14:sldId id="21473782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86" userDrawn="1">
          <p15:clr>
            <a:srgbClr val="A4A3A4"/>
          </p15:clr>
        </p15:guide>
        <p15:guide id="2" orient="horz" pos="553" userDrawn="1">
          <p15:clr>
            <a:srgbClr val="A4A3A4"/>
          </p15:clr>
        </p15:guide>
        <p15:guide id="3" orient="horz" pos="1801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5" pos="2940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5538" userDrawn="1">
          <p15:clr>
            <a:srgbClr val="A4A3A4"/>
          </p15:clr>
        </p15:guide>
        <p15:guide id="8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4A2"/>
    <a:srgbClr val="0C55A7"/>
    <a:srgbClr val="0C54A6"/>
    <a:srgbClr val="DD0C29"/>
    <a:srgbClr val="65BDD2"/>
    <a:srgbClr val="6BC9DF"/>
    <a:srgbClr val="014F7D"/>
    <a:srgbClr val="FF6161"/>
    <a:srgbClr val="FFFFFF"/>
    <a:srgbClr val="7FD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7" autoAdjust="0"/>
    <p:restoredTop sz="94660"/>
  </p:normalViewPr>
  <p:slideViewPr>
    <p:cSldViewPr snapToGrid="0">
      <p:cViewPr>
        <p:scale>
          <a:sx n="125" d="100"/>
          <a:sy n="125" d="100"/>
        </p:scale>
        <p:origin x="696" y="342"/>
      </p:cViewPr>
      <p:guideLst>
        <p:guide orient="horz" pos="1686"/>
        <p:guide orient="horz" pos="553"/>
        <p:guide orient="horz" pos="1801"/>
        <p:guide orient="horz" pos="2934"/>
        <p:guide pos="2940"/>
        <p:guide pos="2832"/>
        <p:guide pos="553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08.04.2025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360363"/>
            <a:ext cx="6119812" cy="34432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B4C21-2AF8-4513-9A88-12DEBB55108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9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28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9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55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82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13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8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155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6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4884"/>
            <a:ext cx="8424000" cy="1057982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599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29931"/>
            <a:ext cx="8424000" cy="252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150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002"/>
            <a:ext cx="9144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003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844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844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2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843999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4168"/>
            <a:ext cx="8424000" cy="539833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001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BE09E-C72C-7A10-5552-480DFD55A822}"/>
              </a:ext>
            </a:extLst>
          </p:cNvPr>
          <p:cNvSpPr/>
          <p:nvPr userDrawn="1"/>
        </p:nvSpPr>
        <p:spPr>
          <a:xfrm>
            <a:off x="8372475" y="0"/>
            <a:ext cx="771525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DE07B-5E94-8A23-89F5-C4C7D9EA244B}"/>
              </a:ext>
            </a:extLst>
          </p:cNvPr>
          <p:cNvSpPr/>
          <p:nvPr userDrawn="1"/>
        </p:nvSpPr>
        <p:spPr>
          <a:xfrm>
            <a:off x="280035" y="4792980"/>
            <a:ext cx="8597265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4122737" cy="98870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50" y="1584945"/>
            <a:ext cx="4122737" cy="3059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5" y="1334741"/>
            <a:ext cx="4122737" cy="309862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5" y="185362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5" y="2243620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err="1"/>
              <a:t>Subline</a:t>
            </a:r>
            <a:br>
              <a:rPr lang="de-DE"/>
            </a:br>
            <a:r>
              <a:rPr lang="de-DE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5" y="2804160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5" y="3194153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err="1"/>
              <a:t>Subline</a:t>
            </a:r>
            <a:br>
              <a:rPr lang="de-DE"/>
            </a:br>
            <a:r>
              <a:rPr lang="de-DE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5" y="377515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5" y="4144687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err="1"/>
              <a:t>Subline</a:t>
            </a:r>
            <a:br>
              <a:rPr lang="de-DE"/>
            </a:br>
            <a:r>
              <a:rPr lang="de-DE"/>
              <a:t>Line 2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DB9CCFB0-B14E-4462-8275-F6BA2DFA2D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1096" y="143956"/>
            <a:ext cx="4122000" cy="45000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3210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522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2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1057982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8593"/>
            <a:ext cx="8424000" cy="4616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1" y="438150"/>
            <a:ext cx="6706589" cy="105798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522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2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0">
                <a:srgbClr val="004D7A"/>
              </a:gs>
              <a:gs pos="100000">
                <a:srgbClr val="0C55A7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003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4261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5E3D64A-3A09-41C8-A3A4-91CCF15BEED0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751EED-6898-4C4C-8A3D-F4336D3AF0C8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EECED83C-AD55-4FC0-A229-F1B295606742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4BE1FAAA-6F6F-4D28-A4E3-E47532F20FF8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BD19E2C-C0B6-46BC-A9A3-38C364499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844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08260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F8F4CD7-C19E-4BE9-9767-DBDB6073F4F9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D776-5902-4241-AB7D-91C75C6904F9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24F4A33-6BDB-4E6D-BF78-6687C033CEC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2EF6002E-B749-4141-A0C7-7613296C8B0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22BE00F-EA87-4573-B0B1-056A78D7B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844000"/>
            <a:ext cx="412273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13810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F484220-BB4A-4B3C-93FB-4F87435A1FB0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F9D652B-6629-4C62-9442-04ECA0BE95A5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F00E673A-B66C-48A0-B356-7A83243FBF2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9A2A519E-DACD-4122-A760-9F374B8B98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26A5605-7DA8-49BC-93D0-FE57A110D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2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29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5" y="864002"/>
            <a:ext cx="4122737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four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B274DCC-0F14-4867-ADEB-F7738D13C862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3865197-382F-47E2-853A-CB850DF71CF0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7E71EFED-7D75-44F8-B256-215C26BCAE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8" name="Gerade Verbindung 7">
              <a:extLst>
                <a:ext uri="{FF2B5EF4-FFF2-40B4-BE49-F238E27FC236}">
                  <a16:creationId xmlns:a16="http://schemas.microsoft.com/office/drawing/2014/main" id="{579EE350-38FC-42EC-AEE0-5B48EBF63D3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7599789-2673-40F8-8C0B-D36580AB9B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89568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two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31A0983-F2CB-4E35-A255-D2870F296B98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1C22901-48DF-4352-A02E-EC0165A82424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2D533022-5D00-4D79-837E-F07A93F2E88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61B05584-8BF7-4A44-9CFD-2DD03BC230F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7934BD3-FB56-43F0-92F0-58370BE21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843999"/>
            <a:ext cx="412273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25682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Key Messag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03B3FAF-30A7-4AD0-9601-E818DC84BD70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8E0AE35-0F63-4735-BF52-E446F4531140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F4EE2F8-A69F-4561-B9C5-6EACBE507AC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65A238EF-BFD2-470F-B4F4-FBD601D1532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6F3264B-7416-4B3D-90DD-4AFEB41F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4168"/>
            <a:ext cx="8424000" cy="5398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001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07649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OnePag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4122737" cy="988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143957"/>
            <a:ext cx="4122000" cy="450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50" y="1584945"/>
            <a:ext cx="4122737" cy="30590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5" y="1334741"/>
            <a:ext cx="4122737" cy="309862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5" y="185362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5" y="2243620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err="1"/>
              <a:t>Subline</a:t>
            </a:r>
            <a:br>
              <a:rPr lang="de-DE"/>
            </a:br>
            <a:r>
              <a:rPr lang="de-DE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5" y="2804160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5" y="3194153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err="1"/>
              <a:t>Subline</a:t>
            </a:r>
            <a:br>
              <a:rPr lang="de-DE"/>
            </a:br>
            <a:r>
              <a:rPr lang="de-DE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5" y="377515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5" y="4144687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err="1"/>
              <a:t>Subline</a:t>
            </a:r>
            <a:br>
              <a:rPr lang="de-DE"/>
            </a:br>
            <a:r>
              <a:rPr lang="de-DE"/>
              <a:t>Line 2</a:t>
            </a:r>
          </a:p>
        </p:txBody>
      </p:sp>
    </p:spTree>
    <p:extLst>
      <p:ext uri="{BB962C8B-B14F-4D97-AF65-F5344CB8AC3E}">
        <p14:creationId xmlns:p14="http://schemas.microsoft.com/office/powerpoint/2010/main" val="9744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002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002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002"/>
            <a:ext cx="2700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863999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864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2844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2844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000"/>
            <a:ext cx="2700000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000"/>
            <a:ext cx="2700000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3777"/>
            <a:ext cx="2700000" cy="180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3777"/>
            <a:ext cx="2700000" cy="180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100839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3564000" cy="108000"/>
          </a:xfr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1403999"/>
            <a:ext cx="4122737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4" y="4722301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100839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3563234" cy="108000"/>
          </a:xfr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1403999"/>
            <a:ext cx="4122737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00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4" y="4722301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1760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1760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1760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2000"/>
            <a:ext cx="2700000" cy="115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2000"/>
            <a:ext cx="2700000" cy="115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2000"/>
            <a:ext cx="2700000" cy="115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002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8308"/>
            <a:ext cx="900000" cy="9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2301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C0EC9A7-0F78-4BCD-A456-48B3D296E354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1" y="4800652"/>
            <a:ext cx="288000" cy="287911"/>
          </a:xfrm>
          <a:prstGeom prst="rect">
            <a:avLst/>
          </a:prstGeom>
        </p:spPr>
      </p:pic>
      <p:sp>
        <p:nvSpPr>
          <p:cNvPr id="4" name="MSIPCMContentMarking" descr="{&quot;HashCode&quot;:416489603,&quot;Placement&quot;:&quot;Header&quot;,&quot;Top&quot;:0.0,&quot;Left&quot;:666.5907,&quot;SlideWidth&quot;:720,&quot;SlideHeight&quot;:405}">
            <a:extLst>
              <a:ext uri="{FF2B5EF4-FFF2-40B4-BE49-F238E27FC236}">
                <a16:creationId xmlns:a16="http://schemas.microsoft.com/office/drawing/2014/main" id="{CFCB868B-9512-4DB8-B6E2-8A91F9911369}"/>
              </a:ext>
            </a:extLst>
          </p:cNvPr>
          <p:cNvSpPr txBox="1"/>
          <p:nvPr userDrawn="1"/>
        </p:nvSpPr>
        <p:spPr>
          <a:xfrm>
            <a:off x="8465702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indent="0" algn="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93" r:id="rId13"/>
    <p:sldLayoutId id="2147483694" r:id="rId14"/>
    <p:sldLayoutId id="2147483695" r:id="rId15"/>
    <p:sldLayoutId id="2147483696" r:id="rId16"/>
    <p:sldLayoutId id="2147483698" r:id="rId17"/>
    <p:sldLayoutId id="2147483699" r:id="rId18"/>
    <p:sldLayoutId id="2147483700" r:id="rId19"/>
    <p:sldLayoutId id="2147483710" r:id="rId20"/>
    <p:sldLayoutId id="2147483684" r:id="rId21"/>
    <p:sldLayoutId id="2147483685" r:id="rId22"/>
    <p:sldLayoutId id="2147483688" r:id="rId23"/>
    <p:sldLayoutId id="2147483689" r:id="rId24"/>
    <p:sldLayoutId id="214748369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8" r:id="rId32"/>
    <p:sldLayoutId id="2147483709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jfif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.xml"/><Relationship Id="rId6" Type="http://schemas.openxmlformats.org/officeDocument/2006/relationships/image" Target="../media/image17.jfif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.xml"/><Relationship Id="rId6" Type="http://schemas.openxmlformats.org/officeDocument/2006/relationships/image" Target="../media/image20.jfif"/><Relationship Id="rId5" Type="http://schemas.microsoft.com/office/2007/relationships/hdphoto" Target="../media/hdphoto3.wdp"/><Relationship Id="rId4" Type="http://schemas.openxmlformats.org/officeDocument/2006/relationships/image" Target="../media/image9.png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2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.xml"/><Relationship Id="rId6" Type="http://schemas.openxmlformats.org/officeDocument/2006/relationships/image" Target="../media/image26.jfif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jfif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.xml"/><Relationship Id="rId6" Type="http://schemas.openxmlformats.org/officeDocument/2006/relationships/image" Target="../media/image12.jfif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jfif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.xml"/><Relationship Id="rId6" Type="http://schemas.openxmlformats.org/officeDocument/2006/relationships/image" Target="../media/image14.jfif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98F895-FF95-560B-9802-6FF7A8A38286}"/>
              </a:ext>
            </a:extLst>
          </p:cNvPr>
          <p:cNvGrpSpPr/>
          <p:nvPr/>
        </p:nvGrpSpPr>
        <p:grpSpPr>
          <a:xfrm>
            <a:off x="16871" y="0"/>
            <a:ext cx="9127129" cy="5143500"/>
            <a:chOff x="16871" y="0"/>
            <a:chExt cx="9127129" cy="5143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C5ACF6-6894-1BC9-97C3-4C04C939B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71" y="0"/>
              <a:ext cx="9110258" cy="51435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</a:gradFill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EFA96B-0717-1519-B7D3-2032C9F88B25}"/>
                </a:ext>
              </a:extLst>
            </p:cNvPr>
            <p:cNvSpPr/>
            <p:nvPr/>
          </p:nvSpPr>
          <p:spPr>
            <a:xfrm>
              <a:off x="2369401" y="3918"/>
              <a:ext cx="6774599" cy="3368410"/>
            </a:xfrm>
            <a:prstGeom prst="rect">
              <a:avLst/>
            </a:prstGeom>
            <a:gradFill>
              <a:gsLst>
                <a:gs pos="0">
                  <a:srgbClr val="014F7D"/>
                </a:gs>
                <a:gs pos="68000">
                  <a:srgbClr val="0C54A6"/>
                </a:gs>
                <a:gs pos="83000">
                  <a:srgbClr val="0C55A7"/>
                </a:gs>
                <a:gs pos="100000">
                  <a:srgbClr val="0C54A6"/>
                </a:gs>
              </a:gsLst>
              <a:path path="circle">
                <a:fillToRect l="100000" b="100000"/>
              </a:path>
            </a:gra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sp>
        <p:nvSpPr>
          <p:cNvPr id="12" name="Untertitel 11">
            <a:extLst>
              <a:ext uri="{FF2B5EF4-FFF2-40B4-BE49-F238E27FC236}">
                <a16:creationId xmlns:a16="http://schemas.microsoft.com/office/drawing/2014/main" id="{B52FCDFD-EE1E-43FF-BA1E-9DE2ABE5F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elbox">
            <a:extLst>
              <a:ext uri="{FF2B5EF4-FFF2-40B4-BE49-F238E27FC236}">
                <a16:creationId xmlns:a16="http://schemas.microsoft.com/office/drawing/2014/main" id="{5EA966EC-97B4-B4AD-B767-2D0679AFB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825" y="215174"/>
            <a:ext cx="3125713" cy="344082"/>
          </a:xfrm>
        </p:spPr>
        <p:txBody>
          <a:bodyPr vert="horz" lIns="0" tIns="0" rIns="0" bIns="0" rtlCol="0" anchor="ctr"/>
          <a:lstStyle/>
          <a:p>
            <a:r>
              <a:rPr lang="zh-CN" altLang="en-US" sz="1800" dirty="0"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奉贤法院第二届“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星</a:t>
            </a:r>
            <a:r>
              <a:rPr lang="zh-CN" altLang="en-US" sz="1800" dirty="0"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”青年</a:t>
            </a:r>
            <a:endParaRPr lang="en-US" sz="1800" dirty="0"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33A6F56-9663-58CC-09AE-D95FAA6F9E26}"/>
              </a:ext>
            </a:extLst>
          </p:cNvPr>
          <p:cNvSpPr txBox="1">
            <a:spLocks/>
          </p:cNvSpPr>
          <p:nvPr/>
        </p:nvSpPr>
        <p:spPr>
          <a:xfrm>
            <a:off x="6518563" y="3199151"/>
            <a:ext cx="2050239" cy="28130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民事审判庭 毛小利</a:t>
            </a:r>
            <a:endParaRPr lang="en-US" sz="1800" dirty="0">
              <a:latin typeface="华文行楷" panose="02010800040101010101" pitchFamily="2" charset="-122"/>
              <a:ea typeface="华文行楷" panose="02010800040101010101" pitchFamily="2" charset="-122"/>
              <a:cs typeface="Tahoma"/>
            </a:endParaRPr>
          </a:p>
        </p:txBody>
      </p:sp>
      <p:sp>
        <p:nvSpPr>
          <p:cNvPr id="16" name="Titelbox">
            <a:extLst>
              <a:ext uri="{FF2B5EF4-FFF2-40B4-BE49-F238E27FC236}">
                <a16:creationId xmlns:a16="http://schemas.microsoft.com/office/drawing/2014/main" id="{A6DD0F8A-59A7-02C8-0C14-8799DDD6E864}"/>
              </a:ext>
            </a:extLst>
          </p:cNvPr>
          <p:cNvSpPr txBox="1">
            <a:spLocks/>
          </p:cNvSpPr>
          <p:nvPr/>
        </p:nvSpPr>
        <p:spPr>
          <a:xfrm>
            <a:off x="667194" y="1706528"/>
            <a:ext cx="8020161" cy="625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6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居之不倦，行之以忠</a:t>
            </a:r>
            <a:endParaRPr lang="en-US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5ABF325-8225-6D29-CFD0-E9FB8BEFB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6179" y="20760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Picture 6" descr="A logo with text on it&#10;&#10;AI-generated content may be incorrect.">
            <a:extLst>
              <a:ext uri="{FF2B5EF4-FFF2-40B4-BE49-F238E27FC236}">
                <a16:creationId xmlns:a16="http://schemas.microsoft.com/office/drawing/2014/main" id="{81A9786A-F9AD-C5A2-1739-968694ABB2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85000"/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9" y="7444"/>
            <a:ext cx="876300" cy="8763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159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FD3AEBAD-EB25-9F2D-179E-0FFFB2C9A2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" y="7444"/>
            <a:ext cx="996506" cy="99650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5E3532-093F-2A11-DC06-39AE5E2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4" y="143956"/>
            <a:ext cx="7680051" cy="593817"/>
          </a:xfrm>
        </p:spPr>
        <p:txBody>
          <a:bodyPr anchor="t">
            <a:normAutofit fontScale="90000"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不倦于思</a:t>
            </a:r>
            <a:r>
              <a:rPr lang="en-US" altLang="zh-CN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: </a:t>
            </a:r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精准调研思改进</a:t>
            </a:r>
            <a:br>
              <a:rPr lang="en-US" dirty="0">
                <a:ea typeface="Tahoma"/>
                <a:cs typeface="Tahoma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-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入选人民法院案例选</a:t>
            </a:r>
            <a:endParaRPr lang="pl-PL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7877E-691B-9D92-9650-5CE6A8C16176}"/>
              </a:ext>
            </a:extLst>
          </p:cNvPr>
          <p:cNvSpPr/>
          <p:nvPr/>
        </p:nvSpPr>
        <p:spPr>
          <a:xfrm>
            <a:off x="0" y="788861"/>
            <a:ext cx="9144001" cy="435238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11" name="Picture 10" descr="A close-up of a paper&#10;&#10;AI-generated content may be incorrect.">
            <a:extLst>
              <a:ext uri="{FF2B5EF4-FFF2-40B4-BE49-F238E27FC236}">
                <a16:creationId xmlns:a16="http://schemas.microsoft.com/office/drawing/2014/main" id="{36AD0B4E-07B7-2A72-3787-212E0AD85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30" y="834581"/>
            <a:ext cx="2660789" cy="421081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13" name="Picture 12" descr="A document with a signature&#10;&#10;AI-generated content may be incorrect.">
            <a:extLst>
              <a:ext uri="{FF2B5EF4-FFF2-40B4-BE49-F238E27FC236}">
                <a16:creationId xmlns:a16="http://schemas.microsoft.com/office/drawing/2014/main" id="{F51ABA0C-494E-A923-0515-273330A1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23" y="834452"/>
            <a:ext cx="2817128" cy="421081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B40486-6333-4597-B43D-685A4ADA1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376" y="2769624"/>
            <a:ext cx="4572000" cy="712033"/>
          </a:xfrm>
          <a:prstGeom prst="rect">
            <a:avLst/>
          </a:prstGeom>
          <a:ln w="12700">
            <a:solidFill>
              <a:srgbClr val="DD0C29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D8A821-C3DA-94C7-C2D3-26A86974A9D5}"/>
              </a:ext>
            </a:extLst>
          </p:cNvPr>
          <p:cNvSpPr/>
          <p:nvPr/>
        </p:nvSpPr>
        <p:spPr>
          <a:xfrm>
            <a:off x="4757945" y="4362894"/>
            <a:ext cx="2335006" cy="355156"/>
          </a:xfrm>
          <a:prstGeom prst="rect">
            <a:avLst/>
          </a:prstGeom>
          <a:noFill/>
          <a:ln w="12700" cap="flat" cmpd="sng" algn="ctr">
            <a:solidFill>
              <a:srgbClr val="DD0C2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C0CFFEF-7125-DB41-9200-37DFA025F631}"/>
              </a:ext>
            </a:extLst>
          </p:cNvPr>
          <p:cNvSpPr/>
          <p:nvPr/>
        </p:nvSpPr>
        <p:spPr>
          <a:xfrm rot="10800000">
            <a:off x="4449376" y="3489912"/>
            <a:ext cx="4571999" cy="869490"/>
          </a:xfrm>
          <a:custGeom>
            <a:avLst/>
            <a:gdLst>
              <a:gd name="connsiteX0" fmla="*/ 1928425 w 4571999"/>
              <a:gd name="connsiteY0" fmla="*/ 869490 h 869490"/>
              <a:gd name="connsiteX1" fmla="*/ 0 w 4571999"/>
              <a:gd name="connsiteY1" fmla="*/ 869490 h 869490"/>
              <a:gd name="connsiteX2" fmla="*/ 1928423 w 4571999"/>
              <a:gd name="connsiteY2" fmla="*/ 6035 h 869490"/>
              <a:gd name="connsiteX3" fmla="*/ 1928423 w 4571999"/>
              <a:gd name="connsiteY3" fmla="*/ 0 h 869490"/>
              <a:gd name="connsiteX4" fmla="*/ 4263429 w 4571999"/>
              <a:gd name="connsiteY4" fmla="*/ 0 h 869490"/>
              <a:gd name="connsiteX5" fmla="*/ 4263429 w 4571999"/>
              <a:gd name="connsiteY5" fmla="*/ 15297 h 869490"/>
              <a:gd name="connsiteX6" fmla="*/ 4571999 w 4571999"/>
              <a:gd name="connsiteY6" fmla="*/ 868219 h 869490"/>
              <a:gd name="connsiteX7" fmla="*/ 4263429 w 4571999"/>
              <a:gd name="connsiteY7" fmla="*/ 868219 h 869490"/>
              <a:gd name="connsiteX8" fmla="*/ 4259618 w 4571999"/>
              <a:gd name="connsiteY8" fmla="*/ 868219 h 869490"/>
              <a:gd name="connsiteX9" fmla="*/ 1928425 w 4571999"/>
              <a:gd name="connsiteY9" fmla="*/ 868219 h 8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1999" h="869490">
                <a:moveTo>
                  <a:pt x="1928425" y="869490"/>
                </a:moveTo>
                <a:lnTo>
                  <a:pt x="0" y="869490"/>
                </a:lnTo>
                <a:lnTo>
                  <a:pt x="1928423" y="6035"/>
                </a:lnTo>
                <a:lnTo>
                  <a:pt x="1928423" y="0"/>
                </a:lnTo>
                <a:lnTo>
                  <a:pt x="4263429" y="0"/>
                </a:lnTo>
                <a:lnTo>
                  <a:pt x="4263429" y="15297"/>
                </a:lnTo>
                <a:lnTo>
                  <a:pt x="4571999" y="868219"/>
                </a:lnTo>
                <a:lnTo>
                  <a:pt x="4263429" y="868219"/>
                </a:lnTo>
                <a:lnTo>
                  <a:pt x="4259618" y="868219"/>
                </a:lnTo>
                <a:lnTo>
                  <a:pt x="1928425" y="868219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93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D8A8A97-9E36-358E-7F8D-24264FA4D66F}"/>
              </a:ext>
            </a:extLst>
          </p:cNvPr>
          <p:cNvGrpSpPr/>
          <p:nvPr/>
        </p:nvGrpSpPr>
        <p:grpSpPr>
          <a:xfrm>
            <a:off x="16871" y="0"/>
            <a:ext cx="9127129" cy="5143500"/>
            <a:chOff x="16871" y="0"/>
            <a:chExt cx="9127129" cy="51435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E5CD6C-45FD-0F6F-A062-A0A33515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71" y="0"/>
              <a:ext cx="9110258" cy="51435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</a:gradFill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C046BD-ED80-E04F-A396-09450E50ACD8}"/>
                </a:ext>
              </a:extLst>
            </p:cNvPr>
            <p:cNvSpPr/>
            <p:nvPr/>
          </p:nvSpPr>
          <p:spPr>
            <a:xfrm>
              <a:off x="2369401" y="3918"/>
              <a:ext cx="6774599" cy="3368410"/>
            </a:xfrm>
            <a:prstGeom prst="rect">
              <a:avLst/>
            </a:prstGeom>
            <a:gradFill>
              <a:gsLst>
                <a:gs pos="0">
                  <a:srgbClr val="014F7D"/>
                </a:gs>
                <a:gs pos="68000">
                  <a:srgbClr val="0C54A6"/>
                </a:gs>
                <a:gs pos="83000">
                  <a:srgbClr val="0C55A7"/>
                </a:gs>
                <a:gs pos="100000">
                  <a:srgbClr val="0C54A6"/>
                </a:gs>
              </a:gsLst>
              <a:path path="circle">
                <a:fillToRect l="100000" b="100000"/>
              </a:path>
            </a:gra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7917F-D4C5-DF51-3FC9-D81927D64107}"/>
              </a:ext>
            </a:extLst>
          </p:cNvPr>
          <p:cNvSpPr/>
          <p:nvPr/>
        </p:nvSpPr>
        <p:spPr>
          <a:xfrm>
            <a:off x="349941" y="379210"/>
            <a:ext cx="8575963" cy="4253345"/>
          </a:xfrm>
          <a:prstGeom prst="roundRect">
            <a:avLst>
              <a:gd name="adj" fmla="val 6580"/>
            </a:avLst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</a:ln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3CEF4-E03B-E4F2-4FAC-21640ECAFF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4001" y="4890653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45A50-0C68-7955-7EE9-5854EDE665EC}"/>
              </a:ext>
            </a:extLst>
          </p:cNvPr>
          <p:cNvSpPr txBox="1"/>
          <p:nvPr/>
        </p:nvSpPr>
        <p:spPr>
          <a:xfrm>
            <a:off x="3019424" y="2020097"/>
            <a:ext cx="54578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不倦与</a:t>
            </a:r>
            <a:r>
              <a:rPr kumimoji="0" lang="zh-CN" altLang="en-US" sz="40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行</a:t>
            </a:r>
            <a:r>
              <a:rPr lang="en-US" altLang="zh-CN" sz="36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36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勇于尝试行突破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1D50C-1C5B-1C21-689A-ABEE56649321}"/>
              </a:ext>
            </a:extLst>
          </p:cNvPr>
          <p:cNvSpPr txBox="1"/>
          <p:nvPr/>
        </p:nvSpPr>
        <p:spPr>
          <a:xfrm>
            <a:off x="1460573" y="1688123"/>
            <a:ext cx="1790981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</a:t>
            </a:r>
            <a:endParaRPr kumimoji="0" lang="zh-CN" altLang="en-US" sz="8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6646C5-222C-016F-90C5-2A2B01CC6254}"/>
              </a:ext>
            </a:extLst>
          </p:cNvPr>
          <p:cNvSpPr/>
          <p:nvPr/>
        </p:nvSpPr>
        <p:spPr>
          <a:xfrm>
            <a:off x="1443702" y="2349841"/>
            <a:ext cx="1547147" cy="774359"/>
          </a:xfrm>
          <a:prstGeom prst="rect">
            <a:avLst/>
          </a:prstGeom>
          <a:gradFill>
            <a:gsLst>
              <a:gs pos="0">
                <a:srgbClr val="0C55A7">
                  <a:alpha val="90000"/>
                </a:srgbClr>
              </a:gs>
              <a:gs pos="0">
                <a:srgbClr val="0654A2">
                  <a:alpha val="81000"/>
                </a:srgbClr>
              </a:gs>
              <a:gs pos="100000">
                <a:srgbClr val="0C54A6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8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FD3AEBAD-EB25-9F2D-179E-0FFFB2C9A2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" y="7444"/>
            <a:ext cx="996506" cy="99650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5E3532-093F-2A11-DC06-39AE5E2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4" y="143956"/>
            <a:ext cx="7680051" cy="593817"/>
          </a:xfrm>
        </p:spPr>
        <p:txBody>
          <a:bodyPr anchor="t">
            <a:normAutofit fontScale="90000"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不倦于行</a:t>
            </a:r>
            <a:r>
              <a:rPr lang="en-US" altLang="zh-CN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:</a:t>
            </a:r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勇于尝试行突破</a:t>
            </a:r>
            <a:br>
              <a:rPr lang="en-US" dirty="0">
                <a:ea typeface="Tahoma"/>
                <a:cs typeface="Tahoma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-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热心参与妇女儿童权益保护</a:t>
            </a:r>
            <a:endParaRPr lang="pl-PL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7877E-691B-9D92-9650-5CE6A8C16176}"/>
              </a:ext>
            </a:extLst>
          </p:cNvPr>
          <p:cNvSpPr/>
          <p:nvPr/>
        </p:nvSpPr>
        <p:spPr>
          <a:xfrm>
            <a:off x="0" y="788861"/>
            <a:ext cx="9144001" cy="435238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" name="Picture 2" descr="A certificate with red stamps&#10;&#10;AI-generated content may be incorrect.">
            <a:extLst>
              <a:ext uri="{FF2B5EF4-FFF2-40B4-BE49-F238E27FC236}">
                <a16:creationId xmlns:a16="http://schemas.microsoft.com/office/drawing/2014/main" id="{CD924019-56B7-9344-F533-89990B98AA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6" y="815986"/>
            <a:ext cx="6076950" cy="4333396"/>
          </a:xfrm>
          <a:prstGeom prst="rect">
            <a:avLst/>
          </a:prstGeom>
          <a:ln w="6350">
            <a:solidFill>
              <a:srgbClr val="00B0F0"/>
            </a:solidFill>
          </a:ln>
        </p:spPr>
      </p:pic>
      <p:pic>
        <p:nvPicPr>
          <p:cNvPr id="4" name="Picture 3" descr="A group of people standing in front of a large sign&#10;&#10;AI-generated content may be incorrect.">
            <a:extLst>
              <a:ext uri="{FF2B5EF4-FFF2-40B4-BE49-F238E27FC236}">
                <a16:creationId xmlns:a16="http://schemas.microsoft.com/office/drawing/2014/main" id="{91CFD831-FC51-4116-E263-6D4420FEA3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52" y="2387577"/>
            <a:ext cx="2044279" cy="1327146"/>
          </a:xfrm>
          <a:prstGeom prst="rect">
            <a:avLst/>
          </a:prstGeom>
          <a:ln w="6350">
            <a:solidFill>
              <a:srgbClr val="00B0F0"/>
            </a:solidFill>
          </a:ln>
        </p:spPr>
      </p:pic>
      <p:pic>
        <p:nvPicPr>
          <p:cNvPr id="5" name="Picture 4" descr="A group of people in a courtroom&#10;&#10;AI-generated content may be incorrect.">
            <a:extLst>
              <a:ext uri="{FF2B5EF4-FFF2-40B4-BE49-F238E27FC236}">
                <a16:creationId xmlns:a16="http://schemas.microsoft.com/office/drawing/2014/main" id="{A34CC4F8-625C-9790-402E-9D8F85B335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52" y="3751769"/>
            <a:ext cx="2035908" cy="1386704"/>
          </a:xfrm>
          <a:prstGeom prst="rect">
            <a:avLst/>
          </a:prstGeom>
          <a:ln w="6350">
            <a:solidFill>
              <a:srgbClr val="00B0F0"/>
            </a:solidFill>
          </a:ln>
        </p:spPr>
      </p:pic>
      <p:pic>
        <p:nvPicPr>
          <p:cNvPr id="6" name="Picture 5" descr="A group of people sitting in chairs&#10;&#10;AI-generated content may be incorrect.">
            <a:extLst>
              <a:ext uri="{FF2B5EF4-FFF2-40B4-BE49-F238E27FC236}">
                <a16:creationId xmlns:a16="http://schemas.microsoft.com/office/drawing/2014/main" id="{BD38743D-7332-1A23-7F5E-5B11ED38FF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52" y="818818"/>
            <a:ext cx="2044279" cy="1531713"/>
          </a:xfrm>
          <a:prstGeom prst="rect">
            <a:avLst/>
          </a:prstGeom>
          <a:ln w="6350">
            <a:solidFill>
              <a:srgbClr val="00B0F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309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F7877E-691B-9D92-9650-5CE6A8C16176}"/>
              </a:ext>
            </a:extLst>
          </p:cNvPr>
          <p:cNvSpPr/>
          <p:nvPr/>
        </p:nvSpPr>
        <p:spPr>
          <a:xfrm>
            <a:off x="0" y="788861"/>
            <a:ext cx="9144001" cy="435238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FD3AEBAD-EB25-9F2D-179E-0FFFB2C9A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5000"/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" y="7444"/>
            <a:ext cx="996506" cy="99650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5E3532-093F-2A11-DC06-39AE5E2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4" y="143956"/>
            <a:ext cx="7680051" cy="593817"/>
          </a:xfrm>
        </p:spPr>
        <p:txBody>
          <a:bodyPr anchor="t">
            <a:normAutofit fontScale="90000"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不倦于行</a:t>
            </a:r>
            <a:r>
              <a:rPr lang="en-US" altLang="zh-CN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:</a:t>
            </a:r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勇于尝试行突破</a:t>
            </a:r>
            <a:br>
              <a:rPr lang="en-US" dirty="0">
                <a:ea typeface="Tahoma"/>
                <a:cs typeface="Tahoma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-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积极参与数字法院建设</a:t>
            </a:r>
            <a:endParaRPr lang="pl-PL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31305-AE86-5EAE-A99A-44494AEAA6E9}"/>
              </a:ext>
            </a:extLst>
          </p:cNvPr>
          <p:cNvGrpSpPr/>
          <p:nvPr/>
        </p:nvGrpSpPr>
        <p:grpSpPr>
          <a:xfrm>
            <a:off x="-620876" y="1213422"/>
            <a:ext cx="9764876" cy="3419538"/>
            <a:chOff x="-185734" y="1213422"/>
            <a:chExt cx="8970099" cy="3141217"/>
          </a:xfrm>
        </p:grpSpPr>
        <p:pic>
          <p:nvPicPr>
            <p:cNvPr id="15" name="图片 6" descr="/Users/desmore/Desktop/法院-数字助手ppt/1209/资源 120.png资源 120">
              <a:extLst>
                <a:ext uri="{FF2B5EF4-FFF2-40B4-BE49-F238E27FC236}">
                  <a16:creationId xmlns:a16="http://schemas.microsoft.com/office/drawing/2014/main" id="{23B5457D-B60F-11DE-C2F4-C930AC8AFC4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rcRect l="33" r="33"/>
            <a:stretch>
              <a:fillRect/>
            </a:stretch>
          </p:blipFill>
          <p:spPr>
            <a:xfrm>
              <a:off x="-185734" y="1213422"/>
              <a:ext cx="8970099" cy="31412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FE2599-E838-8650-377E-88E079D14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13"/>
            <a:stretch>
              <a:fillRect/>
            </a:stretch>
          </p:blipFill>
          <p:spPr>
            <a:xfrm>
              <a:off x="6231076" y="2268317"/>
              <a:ext cx="2272844" cy="1272465"/>
            </a:xfrm>
            <a:custGeom>
              <a:avLst/>
              <a:gdLst>
                <a:gd name="connsiteX0" fmla="*/ 287869 w 5324474"/>
                <a:gd name="connsiteY0" fmla="*/ 0 h 2980937"/>
                <a:gd name="connsiteX1" fmla="*/ 5036605 w 5324474"/>
                <a:gd name="connsiteY1" fmla="*/ 0 h 2980937"/>
                <a:gd name="connsiteX2" fmla="*/ 5324474 w 5324474"/>
                <a:gd name="connsiteY2" fmla="*/ 287869 h 2980937"/>
                <a:gd name="connsiteX3" fmla="*/ 5324474 w 5324474"/>
                <a:gd name="connsiteY3" fmla="*/ 2693068 h 2980937"/>
                <a:gd name="connsiteX4" fmla="*/ 5036605 w 5324474"/>
                <a:gd name="connsiteY4" fmla="*/ 2980937 h 2980937"/>
                <a:gd name="connsiteX5" fmla="*/ 287869 w 5324474"/>
                <a:gd name="connsiteY5" fmla="*/ 2980937 h 2980937"/>
                <a:gd name="connsiteX6" fmla="*/ 0 w 5324474"/>
                <a:gd name="connsiteY6" fmla="*/ 2693068 h 2980937"/>
                <a:gd name="connsiteX7" fmla="*/ 0 w 5324474"/>
                <a:gd name="connsiteY7" fmla="*/ 287869 h 2980937"/>
                <a:gd name="connsiteX8" fmla="*/ 287869 w 5324474"/>
                <a:gd name="connsiteY8" fmla="*/ 0 h 298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24474" h="2980937">
                  <a:moveTo>
                    <a:pt x="287869" y="0"/>
                  </a:moveTo>
                  <a:lnTo>
                    <a:pt x="5036605" y="0"/>
                  </a:lnTo>
                  <a:cubicBezTo>
                    <a:pt x="5195591" y="0"/>
                    <a:pt x="5324474" y="128883"/>
                    <a:pt x="5324474" y="287869"/>
                  </a:cubicBezTo>
                  <a:lnTo>
                    <a:pt x="5324474" y="2693068"/>
                  </a:lnTo>
                  <a:cubicBezTo>
                    <a:pt x="5324474" y="2852054"/>
                    <a:pt x="5195591" y="2980937"/>
                    <a:pt x="5036605" y="2980937"/>
                  </a:cubicBezTo>
                  <a:lnTo>
                    <a:pt x="287869" y="2980937"/>
                  </a:lnTo>
                  <a:cubicBezTo>
                    <a:pt x="128883" y="2980937"/>
                    <a:pt x="0" y="2852054"/>
                    <a:pt x="0" y="2693068"/>
                  </a:cubicBezTo>
                  <a:lnTo>
                    <a:pt x="0" y="287869"/>
                  </a:lnTo>
                  <a:cubicBezTo>
                    <a:pt x="0" y="128883"/>
                    <a:pt x="128883" y="0"/>
                    <a:pt x="287869" y="0"/>
                  </a:cubicBezTo>
                  <a:close/>
                </a:path>
              </a:pathLst>
            </a:cu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2926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FD3AEBAD-EB25-9F2D-179E-0FFFB2C9A2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" y="7444"/>
            <a:ext cx="996506" cy="99650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5E3532-093F-2A11-DC06-39AE5E2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4" y="143956"/>
            <a:ext cx="7680051" cy="593817"/>
          </a:xfrm>
        </p:spPr>
        <p:txBody>
          <a:bodyPr anchor="t">
            <a:normAutofit fontScale="90000"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不倦于行</a:t>
            </a:r>
            <a:r>
              <a:rPr lang="en-US" altLang="zh-CN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:</a:t>
            </a:r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勇于尝试行突破</a:t>
            </a:r>
            <a:br>
              <a:rPr lang="en-US" dirty="0">
                <a:ea typeface="Tahoma"/>
                <a:cs typeface="Tahoma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-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 带教实习法官助理</a:t>
            </a:r>
            <a:endParaRPr lang="pl-PL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7877E-691B-9D92-9650-5CE6A8C16176}"/>
              </a:ext>
            </a:extLst>
          </p:cNvPr>
          <p:cNvSpPr/>
          <p:nvPr/>
        </p:nvSpPr>
        <p:spPr>
          <a:xfrm>
            <a:off x="0" y="788861"/>
            <a:ext cx="9144001" cy="435238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" name="Picture 2" descr="A red and white certificate&#10;&#10;AI-generated content may be incorrect.">
            <a:extLst>
              <a:ext uri="{FF2B5EF4-FFF2-40B4-BE49-F238E27FC236}">
                <a16:creationId xmlns:a16="http://schemas.microsoft.com/office/drawing/2014/main" id="{EDAF37BA-15D5-16AF-7C4A-36C79954C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1114"/>
            <a:ext cx="6544941" cy="4352386"/>
          </a:xfrm>
          <a:prstGeom prst="rect">
            <a:avLst/>
          </a:prstGeom>
        </p:spPr>
      </p:pic>
      <p:pic>
        <p:nvPicPr>
          <p:cNvPr id="4" name="Picture 3" descr="A person sitting at a desk with a computer&#10;&#10;AI-generated content may be incorrect.">
            <a:extLst>
              <a:ext uri="{FF2B5EF4-FFF2-40B4-BE49-F238E27FC236}">
                <a16:creationId xmlns:a16="http://schemas.microsoft.com/office/drawing/2014/main" id="{6D9A7F3C-5AD1-B513-EE3F-0C8B62B4E8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1" y="791114"/>
            <a:ext cx="2682238" cy="2492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07DA8-F931-DB03-4A3F-1FAECC903B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718" y="2582641"/>
            <a:ext cx="2616282" cy="25676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122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D8A8A97-9E36-358E-7F8D-24264FA4D66F}"/>
              </a:ext>
            </a:extLst>
          </p:cNvPr>
          <p:cNvGrpSpPr/>
          <p:nvPr/>
        </p:nvGrpSpPr>
        <p:grpSpPr>
          <a:xfrm>
            <a:off x="16871" y="0"/>
            <a:ext cx="9127129" cy="5143500"/>
            <a:chOff x="16871" y="0"/>
            <a:chExt cx="9127129" cy="51435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E5CD6C-45FD-0F6F-A062-A0A33515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71" y="0"/>
              <a:ext cx="9110258" cy="51435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</a:gradFill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C046BD-ED80-E04F-A396-09450E50ACD8}"/>
                </a:ext>
              </a:extLst>
            </p:cNvPr>
            <p:cNvSpPr/>
            <p:nvPr/>
          </p:nvSpPr>
          <p:spPr>
            <a:xfrm>
              <a:off x="2369401" y="3918"/>
              <a:ext cx="6774599" cy="3368410"/>
            </a:xfrm>
            <a:prstGeom prst="rect">
              <a:avLst/>
            </a:prstGeom>
            <a:gradFill>
              <a:gsLst>
                <a:gs pos="0">
                  <a:srgbClr val="014F7D"/>
                </a:gs>
                <a:gs pos="68000">
                  <a:srgbClr val="0C54A6"/>
                </a:gs>
                <a:gs pos="83000">
                  <a:srgbClr val="0C55A7"/>
                </a:gs>
                <a:gs pos="100000">
                  <a:srgbClr val="0C54A6"/>
                </a:gs>
              </a:gsLst>
              <a:path path="circle">
                <a:fillToRect l="100000" b="100000"/>
              </a:path>
            </a:gra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3CEF4-E03B-E4F2-4FAC-21640ECAFF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4001" y="4890653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pPr/>
              <a:t>15</a:t>
            </a:fld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52966-D34D-28FC-F9B0-0015E3151C2C}"/>
              </a:ext>
            </a:extLst>
          </p:cNvPr>
          <p:cNvGrpSpPr/>
          <p:nvPr/>
        </p:nvGrpSpPr>
        <p:grpSpPr>
          <a:xfrm>
            <a:off x="349941" y="379210"/>
            <a:ext cx="8575963" cy="4253345"/>
            <a:chOff x="349941" y="379210"/>
            <a:chExt cx="8575963" cy="425334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367917F-D4C5-DF51-3FC9-D81927D64107}"/>
                </a:ext>
              </a:extLst>
            </p:cNvPr>
            <p:cNvSpPr/>
            <p:nvPr/>
          </p:nvSpPr>
          <p:spPr>
            <a:xfrm>
              <a:off x="349941" y="379210"/>
              <a:ext cx="8575963" cy="4253345"/>
            </a:xfrm>
            <a:prstGeom prst="roundRect">
              <a:avLst>
                <a:gd name="adj" fmla="val 6580"/>
              </a:avLst>
            </a:prstGeom>
            <a:solidFill>
              <a:schemeClr val="tx1">
                <a:alpha val="20000"/>
              </a:schemeClr>
            </a:solidFill>
            <a:ln w="12700" cap="flat" cmpd="sng" algn="ctr">
              <a:noFill/>
              <a:prstDash val="solid"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  <a:reflection blurRad="6350" stA="50000" endA="300" endPos="38500" dist="50800" dir="5400000" sy="-100000" algn="bl" rotWithShape="0"/>
            </a:effectLst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41D50C-1C5B-1C21-689A-ABEE56649321}"/>
                </a:ext>
              </a:extLst>
            </p:cNvPr>
            <p:cNvSpPr txBox="1"/>
            <p:nvPr/>
          </p:nvSpPr>
          <p:spPr>
            <a:xfrm>
              <a:off x="2222573" y="1688123"/>
              <a:ext cx="5153587" cy="13234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8600" b="1" kern="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谢谢聆听</a:t>
              </a:r>
              <a:endParaRPr kumimoji="0" lang="zh-CN" altLang="en-US" sz="8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92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D8A8A97-9E36-358E-7F8D-24264FA4D66F}"/>
              </a:ext>
            </a:extLst>
          </p:cNvPr>
          <p:cNvGrpSpPr/>
          <p:nvPr/>
        </p:nvGrpSpPr>
        <p:grpSpPr>
          <a:xfrm>
            <a:off x="16871" y="0"/>
            <a:ext cx="9127129" cy="5143500"/>
            <a:chOff x="16871" y="0"/>
            <a:chExt cx="9127129" cy="51435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E5CD6C-45FD-0F6F-A062-A0A33515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71" y="0"/>
              <a:ext cx="9110258" cy="51435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</a:gradFill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C046BD-ED80-E04F-A396-09450E50ACD8}"/>
                </a:ext>
              </a:extLst>
            </p:cNvPr>
            <p:cNvSpPr/>
            <p:nvPr/>
          </p:nvSpPr>
          <p:spPr>
            <a:xfrm>
              <a:off x="2369401" y="3918"/>
              <a:ext cx="6774599" cy="3368410"/>
            </a:xfrm>
            <a:prstGeom prst="rect">
              <a:avLst/>
            </a:prstGeom>
            <a:gradFill>
              <a:gsLst>
                <a:gs pos="0">
                  <a:srgbClr val="014F7D"/>
                </a:gs>
                <a:gs pos="68000">
                  <a:srgbClr val="0C54A6"/>
                </a:gs>
                <a:gs pos="83000">
                  <a:srgbClr val="0C55A7"/>
                </a:gs>
                <a:gs pos="100000">
                  <a:srgbClr val="0C54A6"/>
                </a:gs>
              </a:gsLst>
              <a:path path="circle">
                <a:fillToRect l="100000" b="100000"/>
              </a:path>
            </a:gra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7917F-D4C5-DF51-3FC9-D81927D64107}"/>
              </a:ext>
            </a:extLst>
          </p:cNvPr>
          <p:cNvSpPr/>
          <p:nvPr/>
        </p:nvSpPr>
        <p:spPr>
          <a:xfrm>
            <a:off x="349941" y="379210"/>
            <a:ext cx="8575963" cy="4253345"/>
          </a:xfrm>
          <a:prstGeom prst="roundRect">
            <a:avLst>
              <a:gd name="adj" fmla="val 6580"/>
            </a:avLst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</a:ln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3CEF4-E03B-E4F2-4FAC-21640ECAFF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4001" y="4890653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8CD20-D10B-F287-533C-2ECD85E9B14E}"/>
              </a:ext>
            </a:extLst>
          </p:cNvPr>
          <p:cNvSpPr txBox="1"/>
          <p:nvPr/>
        </p:nvSpPr>
        <p:spPr>
          <a:xfrm>
            <a:off x="900549" y="1662543"/>
            <a:ext cx="564257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目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317673-7929-CEDA-DD68-91ED49F1691A}"/>
              </a:ext>
            </a:extLst>
          </p:cNvPr>
          <p:cNvSpPr txBox="1"/>
          <p:nvPr/>
        </p:nvSpPr>
        <p:spPr>
          <a:xfrm>
            <a:off x="2224878" y="1749230"/>
            <a:ext cx="1136564" cy="413467"/>
          </a:xfrm>
          <a:custGeom>
            <a:avLst/>
            <a:gdLst/>
            <a:ahLst/>
            <a:cxnLst/>
            <a:rect l="l" t="t" r="r" b="b"/>
            <a:pathLst>
              <a:path w="1136564" h="413467">
                <a:moveTo>
                  <a:pt x="959171" y="14148"/>
                </a:moveTo>
                <a:lnTo>
                  <a:pt x="1136564" y="14148"/>
                </a:lnTo>
                <a:lnTo>
                  <a:pt x="1136564" y="413467"/>
                </a:lnTo>
                <a:lnTo>
                  <a:pt x="939037" y="413467"/>
                </a:lnTo>
                <a:lnTo>
                  <a:pt x="939037" y="256840"/>
                </a:lnTo>
                <a:lnTo>
                  <a:pt x="768173" y="256840"/>
                </a:lnTo>
                <a:lnTo>
                  <a:pt x="768173" y="124611"/>
                </a:lnTo>
                <a:cubicBezTo>
                  <a:pt x="793204" y="124611"/>
                  <a:pt x="818054" y="122978"/>
                  <a:pt x="842722" y="119714"/>
                </a:cubicBezTo>
                <a:cubicBezTo>
                  <a:pt x="867390" y="116449"/>
                  <a:pt x="887161" y="111188"/>
                  <a:pt x="902035" y="103933"/>
                </a:cubicBezTo>
                <a:cubicBezTo>
                  <a:pt x="919447" y="95227"/>
                  <a:pt x="932961" y="83527"/>
                  <a:pt x="942574" y="68835"/>
                </a:cubicBezTo>
                <a:cubicBezTo>
                  <a:pt x="952187" y="54143"/>
                  <a:pt x="957720" y="35914"/>
                  <a:pt x="959171" y="14148"/>
                </a:cubicBezTo>
                <a:close/>
                <a:moveTo>
                  <a:pt x="312001" y="0"/>
                </a:moveTo>
                <a:cubicBezTo>
                  <a:pt x="370407" y="0"/>
                  <a:pt x="419108" y="9160"/>
                  <a:pt x="458106" y="27480"/>
                </a:cubicBezTo>
                <a:cubicBezTo>
                  <a:pt x="497104" y="45799"/>
                  <a:pt x="529118" y="73098"/>
                  <a:pt x="554149" y="109375"/>
                </a:cubicBezTo>
                <a:cubicBezTo>
                  <a:pt x="578817" y="144926"/>
                  <a:pt x="596683" y="188821"/>
                  <a:pt x="607748" y="241060"/>
                </a:cubicBezTo>
                <a:cubicBezTo>
                  <a:pt x="613280" y="267179"/>
                  <a:pt x="617429" y="295248"/>
                  <a:pt x="620195" y="325267"/>
                </a:cubicBezTo>
                <a:lnTo>
                  <a:pt x="624011" y="413467"/>
                </a:lnTo>
                <a:lnTo>
                  <a:pt x="420116" y="413467"/>
                </a:lnTo>
                <a:lnTo>
                  <a:pt x="418740" y="351676"/>
                </a:lnTo>
                <a:cubicBezTo>
                  <a:pt x="415645" y="287772"/>
                  <a:pt x="407908" y="240652"/>
                  <a:pt x="395528" y="210315"/>
                </a:cubicBezTo>
                <a:cubicBezTo>
                  <a:pt x="379022" y="169866"/>
                  <a:pt x="351180" y="149642"/>
                  <a:pt x="312001" y="149642"/>
                </a:cubicBezTo>
                <a:cubicBezTo>
                  <a:pt x="273185" y="149642"/>
                  <a:pt x="245433" y="169866"/>
                  <a:pt x="228745" y="210315"/>
                </a:cubicBezTo>
                <a:cubicBezTo>
                  <a:pt x="216230" y="240652"/>
                  <a:pt x="208408" y="287976"/>
                  <a:pt x="205279" y="352288"/>
                </a:cubicBezTo>
                <a:lnTo>
                  <a:pt x="203911" y="413467"/>
                </a:lnTo>
                <a:lnTo>
                  <a:pt x="0" y="413467"/>
                </a:lnTo>
                <a:lnTo>
                  <a:pt x="3806" y="321866"/>
                </a:lnTo>
                <a:cubicBezTo>
                  <a:pt x="6573" y="291212"/>
                  <a:pt x="10722" y="263189"/>
                  <a:pt x="16254" y="237795"/>
                </a:cubicBezTo>
                <a:cubicBezTo>
                  <a:pt x="27318" y="187007"/>
                  <a:pt x="45729" y="143294"/>
                  <a:pt x="71485" y="106654"/>
                </a:cubicBezTo>
                <a:cubicBezTo>
                  <a:pt x="96879" y="70740"/>
                  <a:pt x="129528" y="43986"/>
                  <a:pt x="169433" y="26391"/>
                </a:cubicBezTo>
                <a:cubicBezTo>
                  <a:pt x="209337" y="8797"/>
                  <a:pt x="256860" y="0"/>
                  <a:pt x="312001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A256D-68B3-5CB3-8787-6676B1D5FC97}"/>
              </a:ext>
            </a:extLst>
          </p:cNvPr>
          <p:cNvSpPr txBox="1"/>
          <p:nvPr/>
        </p:nvSpPr>
        <p:spPr>
          <a:xfrm>
            <a:off x="4316571" y="1749228"/>
            <a:ext cx="1304507" cy="422068"/>
          </a:xfrm>
          <a:custGeom>
            <a:avLst/>
            <a:gdLst/>
            <a:ahLst/>
            <a:cxnLst/>
            <a:rect l="l" t="t" r="r" b="b"/>
            <a:pathLst>
              <a:path w="1304507" h="422068">
                <a:moveTo>
                  <a:pt x="1011752" y="544"/>
                </a:moveTo>
                <a:cubicBezTo>
                  <a:pt x="1107886" y="544"/>
                  <a:pt x="1180712" y="21947"/>
                  <a:pt x="1230230" y="64754"/>
                </a:cubicBezTo>
                <a:cubicBezTo>
                  <a:pt x="1279748" y="107561"/>
                  <a:pt x="1304507" y="167780"/>
                  <a:pt x="1304507" y="245413"/>
                </a:cubicBezTo>
                <a:cubicBezTo>
                  <a:pt x="1304507" y="293298"/>
                  <a:pt x="1293261" y="340186"/>
                  <a:pt x="1270769" y="386076"/>
                </a:cubicBezTo>
                <a:lnTo>
                  <a:pt x="1243460" y="422068"/>
                </a:lnTo>
                <a:lnTo>
                  <a:pt x="1036550" y="422068"/>
                </a:lnTo>
                <a:lnTo>
                  <a:pt x="1037328" y="421174"/>
                </a:lnTo>
                <a:cubicBezTo>
                  <a:pt x="1051657" y="402854"/>
                  <a:pt x="1063265" y="385804"/>
                  <a:pt x="1072153" y="370024"/>
                </a:cubicBezTo>
                <a:cubicBezTo>
                  <a:pt x="1089929" y="338463"/>
                  <a:pt x="1098817" y="305995"/>
                  <a:pt x="1098817" y="272621"/>
                </a:cubicBezTo>
                <a:cubicBezTo>
                  <a:pt x="1098817" y="234893"/>
                  <a:pt x="1087571" y="205962"/>
                  <a:pt x="1065079" y="185828"/>
                </a:cubicBezTo>
                <a:cubicBezTo>
                  <a:pt x="1042588" y="165694"/>
                  <a:pt x="1011208" y="155628"/>
                  <a:pt x="970941" y="155628"/>
                </a:cubicBezTo>
                <a:cubicBezTo>
                  <a:pt x="950263" y="155628"/>
                  <a:pt x="930764" y="158167"/>
                  <a:pt x="912444" y="163246"/>
                </a:cubicBezTo>
                <a:cubicBezTo>
                  <a:pt x="894125" y="168325"/>
                  <a:pt x="875533" y="174854"/>
                  <a:pt x="856669" y="182835"/>
                </a:cubicBezTo>
                <a:cubicBezTo>
                  <a:pt x="838168" y="191179"/>
                  <a:pt x="822387" y="199704"/>
                  <a:pt x="809327" y="208410"/>
                </a:cubicBezTo>
                <a:cubicBezTo>
                  <a:pt x="796268" y="217117"/>
                  <a:pt x="786473" y="223647"/>
                  <a:pt x="779943" y="228000"/>
                </a:cubicBezTo>
                <a:lnTo>
                  <a:pt x="764163" y="228000"/>
                </a:lnTo>
                <a:lnTo>
                  <a:pt x="764163" y="51150"/>
                </a:lnTo>
                <a:cubicBezTo>
                  <a:pt x="787017" y="40267"/>
                  <a:pt x="822750" y="29112"/>
                  <a:pt x="871361" y="17685"/>
                </a:cubicBezTo>
                <a:cubicBezTo>
                  <a:pt x="919972" y="6258"/>
                  <a:pt x="966769" y="544"/>
                  <a:pt x="1011752" y="544"/>
                </a:cubicBezTo>
                <a:close/>
                <a:moveTo>
                  <a:pt x="312344" y="0"/>
                </a:moveTo>
                <a:cubicBezTo>
                  <a:pt x="370750" y="0"/>
                  <a:pt x="419451" y="9160"/>
                  <a:pt x="458449" y="27480"/>
                </a:cubicBezTo>
                <a:cubicBezTo>
                  <a:pt x="497447" y="45799"/>
                  <a:pt x="529461" y="73098"/>
                  <a:pt x="554492" y="109375"/>
                </a:cubicBezTo>
                <a:cubicBezTo>
                  <a:pt x="579160" y="144926"/>
                  <a:pt x="597026" y="188821"/>
                  <a:pt x="608091" y="241060"/>
                </a:cubicBezTo>
                <a:cubicBezTo>
                  <a:pt x="619155" y="293298"/>
                  <a:pt x="624688" y="353337"/>
                  <a:pt x="624688" y="421174"/>
                </a:cubicBezTo>
                <a:lnTo>
                  <a:pt x="624650" y="422068"/>
                </a:lnTo>
                <a:lnTo>
                  <a:pt x="420610" y="422068"/>
                </a:lnTo>
                <a:lnTo>
                  <a:pt x="420630" y="421174"/>
                </a:lnTo>
                <a:cubicBezTo>
                  <a:pt x="420630" y="321050"/>
                  <a:pt x="412377" y="250764"/>
                  <a:pt x="395871" y="210315"/>
                </a:cubicBezTo>
                <a:cubicBezTo>
                  <a:pt x="379365" y="169866"/>
                  <a:pt x="351523" y="149642"/>
                  <a:pt x="312344" y="149642"/>
                </a:cubicBezTo>
                <a:cubicBezTo>
                  <a:pt x="273528" y="149642"/>
                  <a:pt x="245776" y="169866"/>
                  <a:pt x="229089" y="210315"/>
                </a:cubicBezTo>
                <a:cubicBezTo>
                  <a:pt x="216573" y="240652"/>
                  <a:pt x="208751" y="287976"/>
                  <a:pt x="205622" y="352288"/>
                </a:cubicBezTo>
                <a:lnTo>
                  <a:pt x="204062" y="422068"/>
                </a:lnTo>
                <a:lnTo>
                  <a:pt x="15" y="422068"/>
                </a:lnTo>
                <a:lnTo>
                  <a:pt x="0" y="421718"/>
                </a:lnTo>
                <a:cubicBezTo>
                  <a:pt x="0" y="349890"/>
                  <a:pt x="5532" y="288582"/>
                  <a:pt x="16597" y="237795"/>
                </a:cubicBezTo>
                <a:cubicBezTo>
                  <a:pt x="27661" y="187007"/>
                  <a:pt x="46072" y="143294"/>
                  <a:pt x="71828" y="106654"/>
                </a:cubicBezTo>
                <a:cubicBezTo>
                  <a:pt x="97222" y="70740"/>
                  <a:pt x="129871" y="43986"/>
                  <a:pt x="169776" y="26391"/>
                </a:cubicBezTo>
                <a:cubicBezTo>
                  <a:pt x="209680" y="8797"/>
                  <a:pt x="257203" y="0"/>
                  <a:pt x="312344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993661-70D7-CD91-7320-958BA262B527}"/>
              </a:ext>
            </a:extLst>
          </p:cNvPr>
          <p:cNvSpPr txBox="1"/>
          <p:nvPr/>
        </p:nvSpPr>
        <p:spPr>
          <a:xfrm>
            <a:off x="6672187" y="1748684"/>
            <a:ext cx="1298178" cy="414013"/>
          </a:xfrm>
          <a:custGeom>
            <a:avLst/>
            <a:gdLst/>
            <a:ahLst/>
            <a:cxnLst/>
            <a:rect l="l" t="t" r="r" b="b"/>
            <a:pathLst>
              <a:path w="1298178" h="414013">
                <a:moveTo>
                  <a:pt x="312001" y="544"/>
                </a:moveTo>
                <a:cubicBezTo>
                  <a:pt x="370407" y="544"/>
                  <a:pt x="419108" y="9704"/>
                  <a:pt x="458106" y="28024"/>
                </a:cubicBezTo>
                <a:cubicBezTo>
                  <a:pt x="497104" y="46343"/>
                  <a:pt x="529118" y="73642"/>
                  <a:pt x="554149" y="109919"/>
                </a:cubicBezTo>
                <a:cubicBezTo>
                  <a:pt x="578817" y="145470"/>
                  <a:pt x="596683" y="189365"/>
                  <a:pt x="607748" y="241604"/>
                </a:cubicBezTo>
                <a:cubicBezTo>
                  <a:pt x="613280" y="267723"/>
                  <a:pt x="617429" y="295792"/>
                  <a:pt x="620195" y="325811"/>
                </a:cubicBezTo>
                <a:lnTo>
                  <a:pt x="624011" y="414013"/>
                </a:lnTo>
                <a:lnTo>
                  <a:pt x="420116" y="414013"/>
                </a:lnTo>
                <a:lnTo>
                  <a:pt x="418740" y="352220"/>
                </a:lnTo>
                <a:cubicBezTo>
                  <a:pt x="415645" y="288316"/>
                  <a:pt x="407908" y="241196"/>
                  <a:pt x="395528" y="210859"/>
                </a:cubicBezTo>
                <a:cubicBezTo>
                  <a:pt x="379022" y="170410"/>
                  <a:pt x="351180" y="150186"/>
                  <a:pt x="312001" y="150186"/>
                </a:cubicBezTo>
                <a:cubicBezTo>
                  <a:pt x="273185" y="150186"/>
                  <a:pt x="245433" y="170410"/>
                  <a:pt x="228746" y="210859"/>
                </a:cubicBezTo>
                <a:cubicBezTo>
                  <a:pt x="216230" y="241196"/>
                  <a:pt x="208408" y="288520"/>
                  <a:pt x="205279" y="352832"/>
                </a:cubicBezTo>
                <a:lnTo>
                  <a:pt x="203911" y="414013"/>
                </a:lnTo>
                <a:lnTo>
                  <a:pt x="0" y="414013"/>
                </a:lnTo>
                <a:lnTo>
                  <a:pt x="3806" y="322410"/>
                </a:lnTo>
                <a:cubicBezTo>
                  <a:pt x="6572" y="291756"/>
                  <a:pt x="10722" y="263733"/>
                  <a:pt x="16254" y="238339"/>
                </a:cubicBezTo>
                <a:cubicBezTo>
                  <a:pt x="27318" y="187551"/>
                  <a:pt x="45729" y="143838"/>
                  <a:pt x="71485" y="107198"/>
                </a:cubicBezTo>
                <a:cubicBezTo>
                  <a:pt x="96879" y="71284"/>
                  <a:pt x="129528" y="44530"/>
                  <a:pt x="169433" y="26935"/>
                </a:cubicBezTo>
                <a:cubicBezTo>
                  <a:pt x="209337" y="9341"/>
                  <a:pt x="256860" y="544"/>
                  <a:pt x="312001" y="544"/>
                </a:cubicBezTo>
                <a:close/>
                <a:moveTo>
                  <a:pt x="999438" y="0"/>
                </a:moveTo>
                <a:cubicBezTo>
                  <a:pt x="1047686" y="0"/>
                  <a:pt x="1089495" y="4172"/>
                  <a:pt x="1124865" y="12515"/>
                </a:cubicBezTo>
                <a:cubicBezTo>
                  <a:pt x="1160235" y="20859"/>
                  <a:pt x="1190436" y="33012"/>
                  <a:pt x="1215467" y="48974"/>
                </a:cubicBezTo>
                <a:cubicBezTo>
                  <a:pt x="1243037" y="66024"/>
                  <a:pt x="1263715" y="87699"/>
                  <a:pt x="1277500" y="114000"/>
                </a:cubicBezTo>
                <a:cubicBezTo>
                  <a:pt x="1291285" y="140301"/>
                  <a:pt x="1298178" y="169957"/>
                  <a:pt x="1298178" y="202969"/>
                </a:cubicBezTo>
                <a:cubicBezTo>
                  <a:pt x="1298178" y="249040"/>
                  <a:pt x="1284846" y="289398"/>
                  <a:pt x="1258183" y="324043"/>
                </a:cubicBezTo>
                <a:cubicBezTo>
                  <a:pt x="1231519" y="358687"/>
                  <a:pt x="1196421" y="381088"/>
                  <a:pt x="1152889" y="391246"/>
                </a:cubicBezTo>
                <a:lnTo>
                  <a:pt x="1152889" y="398864"/>
                </a:lnTo>
                <a:cubicBezTo>
                  <a:pt x="1172116" y="401766"/>
                  <a:pt x="1190889" y="406663"/>
                  <a:pt x="1209209" y="413556"/>
                </a:cubicBezTo>
                <a:lnTo>
                  <a:pt x="1209935" y="414013"/>
                </a:lnTo>
                <a:lnTo>
                  <a:pt x="895505" y="414013"/>
                </a:lnTo>
                <a:lnTo>
                  <a:pt x="895505" y="331933"/>
                </a:lnTo>
                <a:lnTo>
                  <a:pt x="927610" y="331933"/>
                </a:lnTo>
                <a:cubicBezTo>
                  <a:pt x="952278" y="331933"/>
                  <a:pt x="974951" y="330845"/>
                  <a:pt x="995629" y="328668"/>
                </a:cubicBezTo>
                <a:cubicBezTo>
                  <a:pt x="1016307" y="326491"/>
                  <a:pt x="1033901" y="322138"/>
                  <a:pt x="1048412" y="315608"/>
                </a:cubicBezTo>
                <a:cubicBezTo>
                  <a:pt x="1062922" y="308716"/>
                  <a:pt x="1074259" y="299102"/>
                  <a:pt x="1082421" y="286768"/>
                </a:cubicBezTo>
                <a:cubicBezTo>
                  <a:pt x="1090583" y="274434"/>
                  <a:pt x="1094665" y="257747"/>
                  <a:pt x="1094665" y="236706"/>
                </a:cubicBezTo>
                <a:cubicBezTo>
                  <a:pt x="1094665" y="220382"/>
                  <a:pt x="1090856" y="207050"/>
                  <a:pt x="1083237" y="196711"/>
                </a:cubicBezTo>
                <a:cubicBezTo>
                  <a:pt x="1075619" y="186372"/>
                  <a:pt x="1066187" y="178301"/>
                  <a:pt x="1054942" y="172496"/>
                </a:cubicBezTo>
                <a:cubicBezTo>
                  <a:pt x="1041882" y="165966"/>
                  <a:pt x="1026646" y="161613"/>
                  <a:pt x="1009233" y="159437"/>
                </a:cubicBezTo>
                <a:cubicBezTo>
                  <a:pt x="991820" y="157260"/>
                  <a:pt x="976946" y="156172"/>
                  <a:pt x="964612" y="156172"/>
                </a:cubicBezTo>
                <a:cubicBezTo>
                  <a:pt x="944660" y="156172"/>
                  <a:pt x="924345" y="158530"/>
                  <a:pt x="903667" y="163246"/>
                </a:cubicBezTo>
                <a:cubicBezTo>
                  <a:pt x="882989" y="167962"/>
                  <a:pt x="862856" y="173947"/>
                  <a:pt x="843266" y="181203"/>
                </a:cubicBezTo>
                <a:cubicBezTo>
                  <a:pt x="828030" y="187007"/>
                  <a:pt x="812068" y="194534"/>
                  <a:pt x="795381" y="203785"/>
                </a:cubicBezTo>
                <a:cubicBezTo>
                  <a:pt x="778693" y="213036"/>
                  <a:pt x="766359" y="220019"/>
                  <a:pt x="758378" y="224735"/>
                </a:cubicBezTo>
                <a:lnTo>
                  <a:pt x="741510" y="224735"/>
                </a:lnTo>
                <a:lnTo>
                  <a:pt x="741510" y="51150"/>
                </a:lnTo>
                <a:cubicBezTo>
                  <a:pt x="769443" y="39179"/>
                  <a:pt x="807080" y="27661"/>
                  <a:pt x="854421" y="16596"/>
                </a:cubicBezTo>
                <a:cubicBezTo>
                  <a:pt x="901763" y="5532"/>
                  <a:pt x="950101" y="0"/>
                  <a:pt x="99943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45A50-0C68-7955-7EE9-5854EDE665EC}"/>
              </a:ext>
            </a:extLst>
          </p:cNvPr>
          <p:cNvSpPr txBox="1"/>
          <p:nvPr/>
        </p:nvSpPr>
        <p:spPr>
          <a:xfrm>
            <a:off x="2009564" y="2381879"/>
            <a:ext cx="143629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</a:t>
            </a:r>
            <a:r>
              <a:rPr lang="zh-CN" altLang="en-US" sz="1600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不倦于</a:t>
            </a:r>
            <a:r>
              <a:rPr lang="zh-CN" altLang="en-US" sz="2000" b="1" kern="0" dirty="0">
                <a:solidFill>
                  <a:srgbClr val="DD0C2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守</a:t>
            </a:r>
            <a:endParaRPr kumimoji="0" lang="en-US" altLang="zh-CN" sz="2000" b="1" u="none" strike="noStrike" kern="0" cap="none" spc="0" normalizeH="0" baseline="0" noProof="0" dirty="0">
              <a:ln>
                <a:noFill/>
              </a:ln>
              <a:solidFill>
                <a:srgbClr val="DD0C29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扎实办案守初心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51592C-AFD6-5BC4-8E0E-0C750EFA3170}"/>
              </a:ext>
            </a:extLst>
          </p:cNvPr>
          <p:cNvSpPr txBox="1"/>
          <p:nvPr/>
        </p:nvSpPr>
        <p:spPr>
          <a:xfrm>
            <a:off x="4068856" y="2320324"/>
            <a:ext cx="1641475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</a:t>
            </a:r>
            <a:r>
              <a:rPr lang="zh-CN" altLang="en-US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不倦于</a:t>
            </a:r>
            <a:r>
              <a:rPr lang="zh-CN" altLang="en-US" sz="2000" b="1" kern="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</a:t>
            </a:r>
            <a:endParaRPr kumimoji="0" lang="en-US" altLang="zh-CN" sz="200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精准调研思改进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8A587-4D09-2A22-F1C5-A50E11F9B1C1}"/>
              </a:ext>
            </a:extLst>
          </p:cNvPr>
          <p:cNvSpPr txBox="1"/>
          <p:nvPr/>
        </p:nvSpPr>
        <p:spPr>
          <a:xfrm>
            <a:off x="6448487" y="2320324"/>
            <a:ext cx="16158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1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</a:t>
            </a:r>
            <a:r>
              <a:rPr lang="zh-CN" altLang="en-US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不倦与</a:t>
            </a: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行</a:t>
            </a:r>
            <a:endParaRPr kumimoji="0" lang="en-US" altLang="zh-CN" sz="2000" b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勇于尝试行突破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2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D8A8A97-9E36-358E-7F8D-24264FA4D66F}"/>
              </a:ext>
            </a:extLst>
          </p:cNvPr>
          <p:cNvGrpSpPr/>
          <p:nvPr/>
        </p:nvGrpSpPr>
        <p:grpSpPr>
          <a:xfrm>
            <a:off x="16871" y="0"/>
            <a:ext cx="9127129" cy="5143500"/>
            <a:chOff x="16871" y="0"/>
            <a:chExt cx="9127129" cy="51435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E5CD6C-45FD-0F6F-A062-A0A33515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71" y="0"/>
              <a:ext cx="9110258" cy="51435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</a:gradFill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C046BD-ED80-E04F-A396-09450E50ACD8}"/>
                </a:ext>
              </a:extLst>
            </p:cNvPr>
            <p:cNvSpPr/>
            <p:nvPr/>
          </p:nvSpPr>
          <p:spPr>
            <a:xfrm>
              <a:off x="2369401" y="3918"/>
              <a:ext cx="6774599" cy="3368410"/>
            </a:xfrm>
            <a:prstGeom prst="rect">
              <a:avLst/>
            </a:prstGeom>
            <a:gradFill>
              <a:gsLst>
                <a:gs pos="0">
                  <a:srgbClr val="014F7D"/>
                </a:gs>
                <a:gs pos="68000">
                  <a:srgbClr val="0C54A6"/>
                </a:gs>
                <a:gs pos="83000">
                  <a:srgbClr val="0C55A7"/>
                </a:gs>
                <a:gs pos="100000">
                  <a:srgbClr val="0C54A6"/>
                </a:gs>
              </a:gsLst>
              <a:path path="circle">
                <a:fillToRect l="100000" b="100000"/>
              </a:path>
            </a:gra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7917F-D4C5-DF51-3FC9-D81927D64107}"/>
              </a:ext>
            </a:extLst>
          </p:cNvPr>
          <p:cNvSpPr/>
          <p:nvPr/>
        </p:nvSpPr>
        <p:spPr>
          <a:xfrm>
            <a:off x="349941" y="379210"/>
            <a:ext cx="8575963" cy="4253345"/>
          </a:xfrm>
          <a:prstGeom prst="roundRect">
            <a:avLst>
              <a:gd name="adj" fmla="val 6580"/>
            </a:avLst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</a:ln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3CEF4-E03B-E4F2-4FAC-21640ECAFF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4001" y="4890653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45A50-0C68-7955-7EE9-5854EDE665EC}"/>
              </a:ext>
            </a:extLst>
          </p:cNvPr>
          <p:cNvSpPr txBox="1"/>
          <p:nvPr/>
        </p:nvSpPr>
        <p:spPr>
          <a:xfrm>
            <a:off x="3009899" y="2020097"/>
            <a:ext cx="54578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b="1" i="1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3600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不倦于</a:t>
            </a:r>
            <a:r>
              <a:rPr lang="zh-CN" altLang="en-US" sz="3600" b="1" kern="0" dirty="0">
                <a:solidFill>
                  <a:srgbClr val="DD0C2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守</a:t>
            </a:r>
            <a:r>
              <a:rPr lang="en-US" altLang="zh-CN" sz="3600" b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3600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扎实办案守初心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1D50C-1C5B-1C21-689A-ABEE56649321}"/>
              </a:ext>
            </a:extLst>
          </p:cNvPr>
          <p:cNvSpPr txBox="1"/>
          <p:nvPr/>
        </p:nvSpPr>
        <p:spPr>
          <a:xfrm>
            <a:off x="1460573" y="1688123"/>
            <a:ext cx="1790981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01</a:t>
            </a:r>
            <a:endParaRPr kumimoji="0" lang="zh-CN" altLang="en-US" sz="8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6646C5-222C-016F-90C5-2A2B01CC6254}"/>
              </a:ext>
            </a:extLst>
          </p:cNvPr>
          <p:cNvSpPr/>
          <p:nvPr/>
        </p:nvSpPr>
        <p:spPr>
          <a:xfrm>
            <a:off x="1443702" y="2349841"/>
            <a:ext cx="1489998" cy="774359"/>
          </a:xfrm>
          <a:prstGeom prst="rect">
            <a:avLst/>
          </a:prstGeom>
          <a:gradFill>
            <a:gsLst>
              <a:gs pos="0">
                <a:srgbClr val="0C55A7">
                  <a:alpha val="90000"/>
                </a:srgbClr>
              </a:gs>
              <a:gs pos="0">
                <a:srgbClr val="0654A2">
                  <a:alpha val="81000"/>
                </a:srgbClr>
              </a:gs>
              <a:gs pos="100000">
                <a:srgbClr val="0C54A6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blue and white logo&#10;&#10;AI-generated content may be incorrect.">
            <a:extLst>
              <a:ext uri="{FF2B5EF4-FFF2-40B4-BE49-F238E27FC236}">
                <a16:creationId xmlns:a16="http://schemas.microsoft.com/office/drawing/2014/main" id="{5C07BFFD-A6E1-ABEB-10E7-28215AEC4C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806" cy="9988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AEE832-ED40-F603-1C02-B1F15C9D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4" y="143956"/>
            <a:ext cx="7680051" cy="593817"/>
          </a:xfrm>
        </p:spPr>
        <p:txBody>
          <a:bodyPr anchor="t">
            <a:normAutofit fontScale="90000"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不倦于守</a:t>
            </a:r>
            <a:r>
              <a:rPr lang="en-US" altLang="zh-CN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:</a:t>
            </a:r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扎实办案守初心</a:t>
            </a:r>
            <a:br>
              <a:rPr lang="en-US" dirty="0">
                <a:ea typeface="Tahoma"/>
                <a:cs typeface="Tahoma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-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耐心调解终获成功</a:t>
            </a:r>
            <a:endParaRPr lang="pl-PL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186B8-75C3-22E8-B9F1-5B192CFF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5ED6DA6-6799-45FB-5B8A-D702DF94B76B}"/>
              </a:ext>
            </a:extLst>
          </p:cNvPr>
          <p:cNvSpPr/>
          <p:nvPr/>
        </p:nvSpPr>
        <p:spPr>
          <a:xfrm>
            <a:off x="3316034" y="2622489"/>
            <a:ext cx="1509799" cy="1509799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2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77B6BD8-1B6E-B098-1257-8689C2487718}"/>
              </a:ext>
            </a:extLst>
          </p:cNvPr>
          <p:cNvSpPr/>
          <p:nvPr/>
        </p:nvSpPr>
        <p:spPr>
          <a:xfrm>
            <a:off x="4228236" y="-184981"/>
            <a:ext cx="1509799" cy="1509799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200" kern="12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434B13-188E-974E-834E-DF8C2FECE2F3}"/>
              </a:ext>
            </a:extLst>
          </p:cNvPr>
          <p:cNvGrpSpPr/>
          <p:nvPr/>
        </p:nvGrpSpPr>
        <p:grpSpPr>
          <a:xfrm>
            <a:off x="0" y="788861"/>
            <a:ext cx="9144001" cy="4354639"/>
            <a:chOff x="-1" y="788860"/>
            <a:chExt cx="9144001" cy="43546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B585A2-8A8F-88E3-870D-4445E2B9C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791112"/>
              <a:ext cx="4352387" cy="435238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5CED1C-436C-5CF0-5237-CE2ED53A4FCD}"/>
                </a:ext>
              </a:extLst>
            </p:cNvPr>
            <p:cNvSpPr/>
            <p:nvPr/>
          </p:nvSpPr>
          <p:spPr>
            <a:xfrm>
              <a:off x="4352386" y="788860"/>
              <a:ext cx="4791614" cy="4352386"/>
            </a:xfrm>
            <a:prstGeom prst="rect">
              <a:avLst/>
            </a:prstGeom>
            <a:solidFill>
              <a:srgbClr val="0C55A7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10E76D-B5DE-544C-4606-D63EDF5570B8}"/>
              </a:ext>
            </a:extLst>
          </p:cNvPr>
          <p:cNvSpPr/>
          <p:nvPr/>
        </p:nvSpPr>
        <p:spPr>
          <a:xfrm>
            <a:off x="5504179" y="1903942"/>
            <a:ext cx="2488027" cy="2541209"/>
          </a:xfrm>
          <a:custGeom>
            <a:avLst/>
            <a:gdLst>
              <a:gd name="connsiteX0" fmla="*/ 2487734 w 2488027"/>
              <a:gd name="connsiteY0" fmla="*/ 1264155 h 2541209"/>
              <a:gd name="connsiteX1" fmla="*/ 2488027 w 2488027"/>
              <a:gd name="connsiteY1" fmla="*/ 1270085 h 2541209"/>
              <a:gd name="connsiteX2" fmla="*/ 1243316 w 2488027"/>
              <a:gd name="connsiteY2" fmla="*/ 2541209 h 2541209"/>
              <a:gd name="connsiteX3" fmla="*/ 1229030 w 2488027"/>
              <a:gd name="connsiteY3" fmla="*/ 2540472 h 2541209"/>
              <a:gd name="connsiteX4" fmla="*/ 1069024 w 2488027"/>
              <a:gd name="connsiteY4" fmla="*/ 2346634 h 2541209"/>
              <a:gd name="connsiteX5" fmla="*/ 1247996 w 2488027"/>
              <a:gd name="connsiteY5" fmla="*/ 2129818 h 2541209"/>
              <a:gd name="connsiteX6" fmla="*/ 1257842 w 2488027"/>
              <a:gd name="connsiteY6" fmla="*/ 2130315 h 2541209"/>
              <a:gd name="connsiteX7" fmla="*/ 2118071 w 2488027"/>
              <a:gd name="connsiteY7" fmla="*/ 1270086 h 2541209"/>
              <a:gd name="connsiteX8" fmla="*/ 2117890 w 2488027"/>
              <a:gd name="connsiteY8" fmla="*/ 1266496 h 2541209"/>
              <a:gd name="connsiteX9" fmla="*/ 2301609 w 2488027"/>
              <a:gd name="connsiteY9" fmla="*/ 1445304 h 2541209"/>
              <a:gd name="connsiteX10" fmla="*/ 200712 w 2488027"/>
              <a:gd name="connsiteY10" fmla="*/ 1107533 h 2541209"/>
              <a:gd name="connsiteX11" fmla="*/ 398924 w 2488027"/>
              <a:gd name="connsiteY11" fmla="*/ 1297760 h 2541209"/>
              <a:gd name="connsiteX12" fmla="*/ 401521 w 2488027"/>
              <a:gd name="connsiteY12" fmla="*/ 1352612 h 2541209"/>
              <a:gd name="connsiteX13" fmla="*/ 1169889 w 2488027"/>
              <a:gd name="connsiteY13" fmla="*/ 2125874 h 2541209"/>
              <a:gd name="connsiteX14" fmla="*/ 1178990 w 2488027"/>
              <a:gd name="connsiteY14" fmla="*/ 2126333 h 2541209"/>
              <a:gd name="connsiteX15" fmla="*/ 1000777 w 2488027"/>
              <a:gd name="connsiteY15" fmla="*/ 2342230 h 2541209"/>
              <a:gd name="connsiteX16" fmla="*/ 1161545 w 2488027"/>
              <a:gd name="connsiteY16" fmla="*/ 2536992 h 2541209"/>
              <a:gd name="connsiteX17" fmla="*/ 1116052 w 2488027"/>
              <a:gd name="connsiteY17" fmla="*/ 2534646 h 2541209"/>
              <a:gd name="connsiteX18" fmla="*/ 4259 w 2488027"/>
              <a:gd name="connsiteY18" fmla="*/ 1392031 h 2541209"/>
              <a:gd name="connsiteX19" fmla="*/ 0 w 2488027"/>
              <a:gd name="connsiteY19" fmla="*/ 1300161 h 2541209"/>
              <a:gd name="connsiteX20" fmla="*/ 1287339 w 2488027"/>
              <a:gd name="connsiteY20" fmla="*/ 1090 h 2541209"/>
              <a:gd name="connsiteX21" fmla="*/ 1362728 w 2488027"/>
              <a:gd name="connsiteY21" fmla="*/ 4735 h 2541209"/>
              <a:gd name="connsiteX22" fmla="*/ 2481601 w 2488027"/>
              <a:gd name="connsiteY22" fmla="*/ 1140120 h 2541209"/>
              <a:gd name="connsiteX23" fmla="*/ 2484030 w 2488027"/>
              <a:gd name="connsiteY23" fmla="*/ 1189254 h 2541209"/>
              <a:gd name="connsiteX24" fmla="*/ 2306147 w 2488027"/>
              <a:gd name="connsiteY24" fmla="*/ 1362382 h 2541209"/>
              <a:gd name="connsiteX25" fmla="*/ 2112354 w 2488027"/>
              <a:gd name="connsiteY25" fmla="*/ 1173769 h 2541209"/>
              <a:gd name="connsiteX26" fmla="*/ 2100594 w 2488027"/>
              <a:gd name="connsiteY26" fmla="*/ 1096720 h 2541209"/>
              <a:gd name="connsiteX27" fmla="*/ 1410117 w 2488027"/>
              <a:gd name="connsiteY27" fmla="*/ 423293 h 2541209"/>
              <a:gd name="connsiteX28" fmla="*/ 1294167 w 2488027"/>
              <a:gd name="connsiteY28" fmla="*/ 413062 h 2541209"/>
              <a:gd name="connsiteX29" fmla="*/ 1460785 w 2488027"/>
              <a:gd name="connsiteY29" fmla="*/ 211212 h 2541209"/>
              <a:gd name="connsiteX30" fmla="*/ 1221827 w 2488027"/>
              <a:gd name="connsiteY30" fmla="*/ 0 h 2541209"/>
              <a:gd name="connsiteX31" fmla="*/ 1392538 w 2488027"/>
              <a:gd name="connsiteY31" fmla="*/ 206809 h 2541209"/>
              <a:gd name="connsiteX32" fmla="*/ 1223592 w 2488027"/>
              <a:gd name="connsiteY32" fmla="*/ 411479 h 2541209"/>
              <a:gd name="connsiteX33" fmla="*/ 1175316 w 2488027"/>
              <a:gd name="connsiteY33" fmla="*/ 413765 h 2541209"/>
              <a:gd name="connsiteX34" fmla="*/ 402055 w 2488027"/>
              <a:gd name="connsiteY34" fmla="*/ 1182133 h 2541209"/>
              <a:gd name="connsiteX35" fmla="*/ 400547 w 2488027"/>
              <a:gd name="connsiteY35" fmla="*/ 1211980 h 2541209"/>
              <a:gd name="connsiteX36" fmla="*/ 205314 w 2488027"/>
              <a:gd name="connsiteY36" fmla="*/ 1024611 h 2541209"/>
              <a:gd name="connsiteX37" fmla="*/ 1050 w 2488027"/>
              <a:gd name="connsiteY37" fmla="*/ 1220647 h 2541209"/>
              <a:gd name="connsiteX38" fmla="*/ 5032 w 2488027"/>
              <a:gd name="connsiteY38" fmla="*/ 1140120 h 2541209"/>
              <a:gd name="connsiteX39" fmla="*/ 1123905 w 2488027"/>
              <a:gd name="connsiteY39" fmla="*/ 4735 h 254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8027" h="2541209">
                <a:moveTo>
                  <a:pt x="2487734" y="1264155"/>
                </a:moveTo>
                <a:lnTo>
                  <a:pt x="2488027" y="1270085"/>
                </a:lnTo>
                <a:cubicBezTo>
                  <a:pt x="2488027" y="1972107"/>
                  <a:pt x="1930751" y="2541209"/>
                  <a:pt x="1243316" y="2541209"/>
                </a:cubicBezTo>
                <a:lnTo>
                  <a:pt x="1229030" y="2540472"/>
                </a:lnTo>
                <a:lnTo>
                  <a:pt x="1069024" y="2346634"/>
                </a:lnTo>
                <a:lnTo>
                  <a:pt x="1247996" y="2129818"/>
                </a:lnTo>
                <a:lnTo>
                  <a:pt x="1257842" y="2130315"/>
                </a:lnTo>
                <a:cubicBezTo>
                  <a:pt x="1732933" y="2130315"/>
                  <a:pt x="2118071" y="1745177"/>
                  <a:pt x="2118071" y="1270086"/>
                </a:cubicBezTo>
                <a:lnTo>
                  <a:pt x="2117890" y="1266496"/>
                </a:lnTo>
                <a:lnTo>
                  <a:pt x="2301609" y="1445304"/>
                </a:lnTo>
                <a:close/>
                <a:moveTo>
                  <a:pt x="200712" y="1107533"/>
                </a:moveTo>
                <a:lnTo>
                  <a:pt x="398924" y="1297760"/>
                </a:lnTo>
                <a:lnTo>
                  <a:pt x="401521" y="1352612"/>
                </a:lnTo>
                <a:cubicBezTo>
                  <a:pt x="440298" y="1760017"/>
                  <a:pt x="763224" y="2084575"/>
                  <a:pt x="1169889" y="2125874"/>
                </a:cubicBezTo>
                <a:lnTo>
                  <a:pt x="1178990" y="2126333"/>
                </a:lnTo>
                <a:lnTo>
                  <a:pt x="1000777" y="2342230"/>
                </a:lnTo>
                <a:lnTo>
                  <a:pt x="1161545" y="2536992"/>
                </a:lnTo>
                <a:lnTo>
                  <a:pt x="1116052" y="2534646"/>
                </a:lnTo>
                <a:cubicBezTo>
                  <a:pt x="527627" y="2473620"/>
                  <a:pt x="60368" y="1994036"/>
                  <a:pt x="4259" y="1392031"/>
                </a:cubicBezTo>
                <a:lnTo>
                  <a:pt x="0" y="1300161"/>
                </a:lnTo>
                <a:close/>
                <a:moveTo>
                  <a:pt x="1287339" y="1090"/>
                </a:moveTo>
                <a:lnTo>
                  <a:pt x="1362728" y="4735"/>
                </a:lnTo>
                <a:cubicBezTo>
                  <a:pt x="1952224" y="62034"/>
                  <a:pt x="2421843" y="539209"/>
                  <a:pt x="2481601" y="1140120"/>
                </a:cubicBezTo>
                <a:lnTo>
                  <a:pt x="2484030" y="1189254"/>
                </a:lnTo>
                <a:lnTo>
                  <a:pt x="2306147" y="1362382"/>
                </a:lnTo>
                <a:lnTo>
                  <a:pt x="2112354" y="1173769"/>
                </a:lnTo>
                <a:lnTo>
                  <a:pt x="2100594" y="1096720"/>
                </a:lnTo>
                <a:cubicBezTo>
                  <a:pt x="2030408" y="753727"/>
                  <a:pt x="1756089" y="485092"/>
                  <a:pt x="1410117" y="423293"/>
                </a:cubicBezTo>
                <a:lnTo>
                  <a:pt x="1294167" y="413062"/>
                </a:lnTo>
                <a:lnTo>
                  <a:pt x="1460785" y="211212"/>
                </a:lnTo>
                <a:close/>
                <a:moveTo>
                  <a:pt x="1221827" y="0"/>
                </a:moveTo>
                <a:lnTo>
                  <a:pt x="1392538" y="206809"/>
                </a:lnTo>
                <a:lnTo>
                  <a:pt x="1223592" y="411479"/>
                </a:lnTo>
                <a:lnTo>
                  <a:pt x="1175316" y="413765"/>
                </a:lnTo>
                <a:cubicBezTo>
                  <a:pt x="767911" y="452542"/>
                  <a:pt x="443354" y="775468"/>
                  <a:pt x="402055" y="1182133"/>
                </a:cubicBezTo>
                <a:lnTo>
                  <a:pt x="400547" y="1211980"/>
                </a:lnTo>
                <a:lnTo>
                  <a:pt x="205314" y="1024611"/>
                </a:lnTo>
                <a:lnTo>
                  <a:pt x="1050" y="1220647"/>
                </a:lnTo>
                <a:lnTo>
                  <a:pt x="5032" y="1140120"/>
                </a:lnTo>
                <a:cubicBezTo>
                  <a:pt x="64789" y="539209"/>
                  <a:pt x="534408" y="62034"/>
                  <a:pt x="1123905" y="4735"/>
                </a:cubicBezTo>
                <a:close/>
              </a:path>
            </a:pathLst>
          </a:custGeom>
          <a:solidFill>
            <a:srgbClr val="7FD5F3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C137C-CCB6-09C2-4460-347AA033B1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5" b="7315"/>
          <a:stretch/>
        </p:blipFill>
        <p:spPr>
          <a:xfrm>
            <a:off x="5943758" y="2493611"/>
            <a:ext cx="1621831" cy="1390141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7FC2FA-A132-AF92-E16F-180ED6DD24AE}"/>
              </a:ext>
            </a:extLst>
          </p:cNvPr>
          <p:cNvSpPr txBox="1"/>
          <p:nvPr/>
        </p:nvSpPr>
        <p:spPr>
          <a:xfrm rot="2853650">
            <a:off x="7031398" y="2470257"/>
            <a:ext cx="820738" cy="246221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/>
            </a:prstTxWarp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kern="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反复调解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C484B-5A00-8036-C731-EF8A162E0EB6}"/>
              </a:ext>
            </a:extLst>
          </p:cNvPr>
          <p:cNvSpPr txBox="1"/>
          <p:nvPr/>
        </p:nvSpPr>
        <p:spPr>
          <a:xfrm rot="8196931">
            <a:off x="7029049" y="3855298"/>
            <a:ext cx="8207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争吵不休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BDFFCA-BFD2-66B3-9FC2-8D247A359676}"/>
              </a:ext>
            </a:extLst>
          </p:cNvPr>
          <p:cNvGrpSpPr/>
          <p:nvPr/>
        </p:nvGrpSpPr>
        <p:grpSpPr>
          <a:xfrm rot="16038995">
            <a:off x="4984686" y="2702405"/>
            <a:ext cx="532360" cy="545617"/>
            <a:chOff x="7238299" y="1108623"/>
            <a:chExt cx="419100" cy="449715"/>
          </a:xfrm>
          <a:solidFill>
            <a:schemeClr val="accent6">
              <a:lumMod val="75000"/>
            </a:schemeClr>
          </a:solidFill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184A3F82-D626-A652-2C3A-79F766FBBC9C}"/>
                </a:ext>
              </a:extLst>
            </p:cNvPr>
            <p:cNvSpPr/>
            <p:nvPr/>
          </p:nvSpPr>
          <p:spPr>
            <a:xfrm>
              <a:off x="7238299" y="1108623"/>
              <a:ext cx="419100" cy="433937"/>
            </a:xfrm>
            <a:prstGeom prst="flowChartConnector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C000E1-1ED1-ACAA-A9F6-BB6FF9353052}"/>
                </a:ext>
              </a:extLst>
            </p:cNvPr>
            <p:cNvSpPr txBox="1"/>
            <p:nvPr/>
          </p:nvSpPr>
          <p:spPr>
            <a:xfrm>
              <a:off x="7363559" y="1157130"/>
              <a:ext cx="183887" cy="4012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rPr>
                <a:t>11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71CDADB-4941-7884-2384-EAE9D5FE0E9E}"/>
              </a:ext>
            </a:extLst>
          </p:cNvPr>
          <p:cNvSpPr txBox="1"/>
          <p:nvPr/>
        </p:nvSpPr>
        <p:spPr>
          <a:xfrm rot="19050110">
            <a:off x="5231437" y="1924653"/>
            <a:ext cx="1491297" cy="583451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/>
            </a:prstTxWarp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个当事人各持己见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F666F-2B56-2EFC-EDD1-0392255FAC17}"/>
              </a:ext>
            </a:extLst>
          </p:cNvPr>
          <p:cNvSpPr txBox="1"/>
          <p:nvPr/>
        </p:nvSpPr>
        <p:spPr>
          <a:xfrm rot="18761666">
            <a:off x="5736657" y="2404329"/>
            <a:ext cx="820738" cy="246221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Circle">
              <a:avLst/>
            </a:prstTxWarp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意见</a:t>
            </a:r>
            <a:r>
              <a:rPr lang="zh-CN" altLang="en-US" sz="1600" kern="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众多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C6F03-E46C-37F3-C34E-D6B3ABC26FCD}"/>
              </a:ext>
            </a:extLst>
          </p:cNvPr>
          <p:cNvSpPr txBox="1"/>
          <p:nvPr/>
        </p:nvSpPr>
        <p:spPr>
          <a:xfrm rot="13832539">
            <a:off x="5609162" y="3615760"/>
            <a:ext cx="923330" cy="276999"/>
          </a:xfrm>
          <a:prstGeom prst="rect">
            <a:avLst/>
          </a:prstGeom>
          <a:noFill/>
        </p:spPr>
        <p:txBody>
          <a:bodyPr spcFirstLastPara="1" wrap="none" lIns="0" tIns="0" rIns="0" bIns="0" numCol="1" rtlCol="0">
            <a:prstTxWarp prst="textCircle">
              <a:avLst/>
            </a:prstTxWarp>
            <a:spAutoFit/>
          </a:bodyPr>
          <a:lstStyle>
            <a:defPPr>
              <a:defRPr lang="de-DE"/>
            </a:defPPr>
            <a:lvl1pPr marR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调解成功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2C797-3E04-F77E-76A0-65BAB07CA884}"/>
              </a:ext>
            </a:extLst>
          </p:cNvPr>
          <p:cNvSpPr txBox="1"/>
          <p:nvPr/>
        </p:nvSpPr>
        <p:spPr>
          <a:xfrm rot="8346677">
            <a:off x="7164500" y="4066980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/>
            </a:prstTxWarp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次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到院调解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BB2D46-652B-E0EE-F973-FABC1EFC214D}"/>
              </a:ext>
            </a:extLst>
          </p:cNvPr>
          <p:cNvSpPr txBox="1"/>
          <p:nvPr/>
        </p:nvSpPr>
        <p:spPr>
          <a:xfrm rot="3796314">
            <a:off x="7273542" y="2392376"/>
            <a:ext cx="1270188" cy="276999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Circle">
              <a:avLst>
                <a:gd name="adj" fmla="val 10890315"/>
              </a:avLst>
            </a:prstTxWarp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次电话沟通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B16BF2-5C1C-D9B2-17A9-09971EB90839}"/>
              </a:ext>
            </a:extLst>
          </p:cNvPr>
          <p:cNvGrpSpPr/>
          <p:nvPr/>
        </p:nvGrpSpPr>
        <p:grpSpPr>
          <a:xfrm rot="1302666">
            <a:off x="7103629" y="1368423"/>
            <a:ext cx="532360" cy="677107"/>
            <a:chOff x="7238302" y="1020227"/>
            <a:chExt cx="419100" cy="558094"/>
          </a:xfrm>
          <a:solidFill>
            <a:schemeClr val="accent6">
              <a:lumMod val="75000"/>
            </a:schemeClr>
          </a:solidFill>
        </p:grpSpPr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42092895-927C-693C-EB6E-C32216201685}"/>
                </a:ext>
              </a:extLst>
            </p:cNvPr>
            <p:cNvSpPr/>
            <p:nvPr/>
          </p:nvSpPr>
          <p:spPr>
            <a:xfrm>
              <a:off x="7238302" y="1108623"/>
              <a:ext cx="419100" cy="433937"/>
            </a:xfrm>
            <a:prstGeom prst="flowChartConnector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9D173F-33CC-15C5-33A0-BEC630FC20EE}"/>
                </a:ext>
              </a:extLst>
            </p:cNvPr>
            <p:cNvSpPr txBox="1"/>
            <p:nvPr/>
          </p:nvSpPr>
          <p:spPr>
            <a:xfrm>
              <a:off x="7365639" y="1020227"/>
              <a:ext cx="162794" cy="5580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400" b="1" kern="0" dirty="0">
                  <a:solidFill>
                    <a:srgbClr val="FFFFFF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n</a:t>
              </a:r>
              <a:endPara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CA6C02-6E9F-F743-F8A7-E4FFE5587770}"/>
              </a:ext>
            </a:extLst>
          </p:cNvPr>
          <p:cNvGrpSpPr/>
          <p:nvPr/>
        </p:nvGrpSpPr>
        <p:grpSpPr>
          <a:xfrm rot="6241167">
            <a:off x="7950308" y="3351887"/>
            <a:ext cx="532360" cy="526474"/>
            <a:chOff x="7238299" y="1108623"/>
            <a:chExt cx="419100" cy="433937"/>
          </a:xfrm>
          <a:solidFill>
            <a:schemeClr val="accent6">
              <a:lumMod val="75000"/>
            </a:schemeClr>
          </a:solidFill>
        </p:grpSpPr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76BD0EDF-70F7-121A-E0C6-9FF9CF1DDE56}"/>
                </a:ext>
              </a:extLst>
            </p:cNvPr>
            <p:cNvSpPr/>
            <p:nvPr/>
          </p:nvSpPr>
          <p:spPr>
            <a:xfrm>
              <a:off x="7238299" y="1108623"/>
              <a:ext cx="419100" cy="433937"/>
            </a:xfrm>
            <a:prstGeom prst="flowChartConnector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A9AC4-5B36-133B-00B3-4F96E9517927}"/>
                </a:ext>
              </a:extLst>
            </p:cNvPr>
            <p:cNvSpPr txBox="1"/>
            <p:nvPr/>
          </p:nvSpPr>
          <p:spPr>
            <a:xfrm>
              <a:off x="7383570" y="1180158"/>
              <a:ext cx="143863" cy="3551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kern="0" dirty="0">
                  <a:solidFill>
                    <a:srgbClr val="FFFFFF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6DD5E35-BB1B-B00B-B04B-6C6BBBB9E232}"/>
              </a:ext>
            </a:extLst>
          </p:cNvPr>
          <p:cNvSpPr txBox="1"/>
          <p:nvPr/>
        </p:nvSpPr>
        <p:spPr>
          <a:xfrm rot="14086298">
            <a:off x="5221546" y="3864080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/>
            </a:prstTxWarp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kern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万当场履行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A85DC-1024-A789-A228-B1728C065B97}"/>
              </a:ext>
            </a:extLst>
          </p:cNvPr>
          <p:cNvGrpSpPr/>
          <p:nvPr/>
        </p:nvGrpSpPr>
        <p:grpSpPr>
          <a:xfrm rot="11682114">
            <a:off x="5938371" y="4388878"/>
            <a:ext cx="532360" cy="526474"/>
            <a:chOff x="7238299" y="1108623"/>
            <a:chExt cx="419100" cy="433937"/>
          </a:xfrm>
          <a:solidFill>
            <a:schemeClr val="accent6">
              <a:lumMod val="75000"/>
            </a:schemeClr>
          </a:solidFill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F99209FF-9388-7B07-7CAD-E7B99E88E5EB}"/>
                </a:ext>
              </a:extLst>
            </p:cNvPr>
            <p:cNvSpPr/>
            <p:nvPr/>
          </p:nvSpPr>
          <p:spPr>
            <a:xfrm>
              <a:off x="7238299" y="1108623"/>
              <a:ext cx="419100" cy="433937"/>
            </a:xfrm>
            <a:prstGeom prst="flowChartConnector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3883FD-FB9C-A9FE-3E62-F9B2CA673339}"/>
                </a:ext>
              </a:extLst>
            </p:cNvPr>
            <p:cNvSpPr txBox="1"/>
            <p:nvPr/>
          </p:nvSpPr>
          <p:spPr>
            <a:xfrm>
              <a:off x="7301543" y="1180156"/>
              <a:ext cx="307919" cy="3551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rPr>
                <a:t>10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rPr>
                <a:t>.5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7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C9530F-3F38-485E-8F78-36710780FA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57441" y="4890653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FD3AEBAD-EB25-9F2D-179E-0FFFB2C9A2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" y="7444"/>
            <a:ext cx="996506" cy="99650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5E3532-093F-2A11-DC06-39AE5E2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4" y="143956"/>
            <a:ext cx="7680051" cy="593817"/>
          </a:xfrm>
        </p:spPr>
        <p:txBody>
          <a:bodyPr anchor="t">
            <a:normAutofit fontScale="90000"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不倦于守</a:t>
            </a:r>
            <a:r>
              <a:rPr lang="en-US" altLang="zh-CN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:</a:t>
            </a:r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扎实办案守初心</a:t>
            </a:r>
            <a:br>
              <a:rPr lang="en-US" dirty="0">
                <a:ea typeface="Tahoma"/>
                <a:cs typeface="Tahoma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-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细心调查正确裁判</a:t>
            </a:r>
            <a:endParaRPr lang="pl-PL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7877E-691B-9D92-9650-5CE6A8C16176}"/>
              </a:ext>
            </a:extLst>
          </p:cNvPr>
          <p:cNvSpPr/>
          <p:nvPr/>
        </p:nvSpPr>
        <p:spPr>
          <a:xfrm>
            <a:off x="0" y="788861"/>
            <a:ext cx="9144001" cy="435238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22B76B-A66A-30E3-5130-55105B9C64A9}"/>
              </a:ext>
            </a:extLst>
          </p:cNvPr>
          <p:cNvGrpSpPr/>
          <p:nvPr/>
        </p:nvGrpSpPr>
        <p:grpSpPr>
          <a:xfrm>
            <a:off x="934820" y="1268016"/>
            <a:ext cx="1633120" cy="519683"/>
            <a:chOff x="645260" y="1382316"/>
            <a:chExt cx="1633120" cy="51968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A562EEE-7321-4531-6266-75547749554F}"/>
                </a:ext>
              </a:extLst>
            </p:cNvPr>
            <p:cNvSpPr/>
            <p:nvPr/>
          </p:nvSpPr>
          <p:spPr>
            <a:xfrm>
              <a:off x="875714" y="1382316"/>
              <a:ext cx="1402666" cy="519683"/>
            </a:xfrm>
            <a:prstGeom prst="roundRect">
              <a:avLst>
                <a:gd name="adj" fmla="val 26316"/>
              </a:avLst>
            </a:prstGeom>
            <a:solidFill>
              <a:srgbClr val="0C55A7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ahoma" pitchFamily="34" charset="0"/>
                </a:rPr>
                <a:t>法定继承、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endParaRP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ahoma" pitchFamily="34" charset="0"/>
                </a:rPr>
                <a:t>共有物分割纠纷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047A2566-46C2-BFC7-6976-58A46791D19E}"/>
                </a:ext>
              </a:extLst>
            </p:cNvPr>
            <p:cNvSpPr/>
            <p:nvPr/>
          </p:nvSpPr>
          <p:spPr>
            <a:xfrm>
              <a:off x="645260" y="1467758"/>
              <a:ext cx="377090" cy="381000"/>
            </a:xfrm>
            <a:prstGeom prst="flowChartConnector">
              <a:avLst/>
            </a:prstGeom>
            <a:solidFill>
              <a:srgbClr val="0C55A7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1</a:t>
              </a: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4F3514-773B-269B-2449-8ACB68694F96}"/>
              </a:ext>
            </a:extLst>
          </p:cNvPr>
          <p:cNvSpPr/>
          <p:nvPr/>
        </p:nvSpPr>
        <p:spPr>
          <a:xfrm>
            <a:off x="1165274" y="2030031"/>
            <a:ext cx="1402666" cy="519683"/>
          </a:xfrm>
          <a:prstGeom prst="roundRect">
            <a:avLst>
              <a:gd name="adj" fmla="val 26316"/>
            </a:avLst>
          </a:prstGeom>
          <a:solidFill>
            <a:srgbClr val="0C55A7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准备做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行为能力鉴定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71D5E5F-E47D-F8A9-FEE5-355DAF22E480}"/>
              </a:ext>
            </a:extLst>
          </p:cNvPr>
          <p:cNvSpPr/>
          <p:nvPr/>
        </p:nvSpPr>
        <p:spPr>
          <a:xfrm>
            <a:off x="934820" y="2115473"/>
            <a:ext cx="377090" cy="381000"/>
          </a:xfrm>
          <a:prstGeom prst="flowChartConnector">
            <a:avLst/>
          </a:prstGeom>
          <a:solidFill>
            <a:srgbClr val="0C55A7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2</a:t>
            </a:r>
            <a:endParaRPr kumimoji="0" lang="zh-CN" altLang="en-US" sz="14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EE9099-78F5-27AF-2E5C-63CAC031C789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1123365" y="1734458"/>
            <a:ext cx="0" cy="381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3EB39B-D71A-A234-F20A-184EDCCB71B6}"/>
              </a:ext>
            </a:extLst>
          </p:cNvPr>
          <p:cNvSpPr/>
          <p:nvPr/>
        </p:nvSpPr>
        <p:spPr>
          <a:xfrm>
            <a:off x="1165274" y="2855102"/>
            <a:ext cx="1402666" cy="519683"/>
          </a:xfrm>
          <a:prstGeom prst="roundRect">
            <a:avLst>
              <a:gd name="adj" fmla="val 26316"/>
            </a:avLst>
          </a:prstGeom>
          <a:solidFill>
            <a:srgbClr val="0C55A7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高龄老人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鉴定前去世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4D6C154-F0C0-B839-F4AB-8B787E7FD072}"/>
              </a:ext>
            </a:extLst>
          </p:cNvPr>
          <p:cNvSpPr/>
          <p:nvPr/>
        </p:nvSpPr>
        <p:spPr>
          <a:xfrm>
            <a:off x="934820" y="2940544"/>
            <a:ext cx="377090" cy="381000"/>
          </a:xfrm>
          <a:prstGeom prst="flowChartConnector">
            <a:avLst/>
          </a:prstGeom>
          <a:solidFill>
            <a:srgbClr val="0C55A7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3</a:t>
            </a:r>
            <a:endParaRPr kumimoji="0" lang="zh-CN" altLang="en-US" sz="14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3E46C3-0BE9-3107-292D-042BBD2D4ED9}"/>
              </a:ext>
            </a:extLst>
          </p:cNvPr>
          <p:cNvSpPr/>
          <p:nvPr/>
        </p:nvSpPr>
        <p:spPr>
          <a:xfrm>
            <a:off x="1165274" y="3635214"/>
            <a:ext cx="1402666" cy="519683"/>
          </a:xfrm>
          <a:prstGeom prst="roundRect">
            <a:avLst>
              <a:gd name="adj" fmla="val 26316"/>
            </a:avLst>
          </a:prstGeom>
          <a:solidFill>
            <a:srgbClr val="0C55A7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多番查找</a:t>
            </a:r>
            <a:endParaRPr lang="en-US" altLang="zh-CN" sz="1200" kern="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失联女儿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47DD535-9418-68F6-609D-FA0999A75F15}"/>
              </a:ext>
            </a:extLst>
          </p:cNvPr>
          <p:cNvSpPr/>
          <p:nvPr/>
        </p:nvSpPr>
        <p:spPr>
          <a:xfrm>
            <a:off x="934820" y="3720656"/>
            <a:ext cx="377090" cy="381000"/>
          </a:xfrm>
          <a:prstGeom prst="flowChartConnector">
            <a:avLst/>
          </a:prstGeom>
          <a:solidFill>
            <a:srgbClr val="0C55A7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4</a:t>
            </a:r>
            <a:endParaRPr kumimoji="0" lang="zh-CN" altLang="en-US" sz="14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BC85ED-B7DA-BFE5-E55A-B82901B94B4A}"/>
              </a:ext>
            </a:extLst>
          </p:cNvPr>
          <p:cNvGrpSpPr/>
          <p:nvPr/>
        </p:nvGrpSpPr>
        <p:grpSpPr>
          <a:xfrm>
            <a:off x="3436034" y="4208336"/>
            <a:ext cx="1633120" cy="519683"/>
            <a:chOff x="3154094" y="4215956"/>
            <a:chExt cx="1633120" cy="51968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6EDFA10-D81E-FE31-98EF-A9150A1ED056}"/>
                </a:ext>
              </a:extLst>
            </p:cNvPr>
            <p:cNvSpPr/>
            <p:nvPr/>
          </p:nvSpPr>
          <p:spPr>
            <a:xfrm>
              <a:off x="3384548" y="4215956"/>
              <a:ext cx="1402666" cy="519683"/>
            </a:xfrm>
            <a:prstGeom prst="roundRect">
              <a:avLst>
                <a:gd name="adj" fmla="val 26316"/>
              </a:avLst>
            </a:prstGeom>
            <a:solidFill>
              <a:srgbClr val="0C55A7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kern="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ahoma" pitchFamily="34" charset="0"/>
                </a:rPr>
                <a:t>正式开庭</a:t>
              </a:r>
              <a:endParaRPr lang="en-US" altLang="zh-CN" sz="1200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endParaRP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kern="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ahoma" pitchFamily="34" charset="0"/>
                </a:rPr>
                <a:t>争执不断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endParaRP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F914F321-AAFF-5D55-F74E-255DBFBCFB9A}"/>
                </a:ext>
              </a:extLst>
            </p:cNvPr>
            <p:cNvSpPr/>
            <p:nvPr/>
          </p:nvSpPr>
          <p:spPr>
            <a:xfrm>
              <a:off x="3154094" y="4301398"/>
              <a:ext cx="377090" cy="381000"/>
            </a:xfrm>
            <a:prstGeom prst="flowChartConnector">
              <a:avLst/>
            </a:prstGeom>
            <a:solidFill>
              <a:srgbClr val="0C55A7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5</a:t>
              </a: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1F9968D-E3D4-C7FE-4E02-9B5C67F53AD3}"/>
              </a:ext>
            </a:extLst>
          </p:cNvPr>
          <p:cNvCxnSpPr>
            <a:stCxn id="27" idx="4"/>
            <a:endCxn id="29" idx="2"/>
          </p:cNvCxnSpPr>
          <p:nvPr/>
        </p:nvCxnSpPr>
        <p:spPr>
          <a:xfrm rot="16200000" flipH="1">
            <a:off x="2088388" y="3136632"/>
            <a:ext cx="382622" cy="231266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C4A86F6-4284-73D4-D5A8-570B08148508}"/>
              </a:ext>
            </a:extLst>
          </p:cNvPr>
          <p:cNvSpPr/>
          <p:nvPr/>
        </p:nvSpPr>
        <p:spPr>
          <a:xfrm>
            <a:off x="4662951" y="2191085"/>
            <a:ext cx="849631" cy="35862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继母子抚养关系有争议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811505-19CE-CFC5-FFA6-09F90256C40E}"/>
              </a:ext>
            </a:extLst>
          </p:cNvPr>
          <p:cNvSpPr/>
          <p:nvPr/>
        </p:nvSpPr>
        <p:spPr>
          <a:xfrm>
            <a:off x="4662951" y="2660699"/>
            <a:ext cx="849631" cy="35862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宅基地房屋建造有争议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DDF93C-B09D-5F6D-39E5-4537D33857C3}"/>
              </a:ext>
            </a:extLst>
          </p:cNvPr>
          <p:cNvSpPr/>
          <p:nvPr/>
        </p:nvSpPr>
        <p:spPr>
          <a:xfrm>
            <a:off x="4662951" y="3130313"/>
            <a:ext cx="849631" cy="35862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动迁政策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有争议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67D36F-C2DA-DF73-2F7C-BB065A24FA28}"/>
              </a:ext>
            </a:extLst>
          </p:cNvPr>
          <p:cNvSpPr/>
          <p:nvPr/>
        </p:nvSpPr>
        <p:spPr>
          <a:xfrm>
            <a:off x="4662951" y="3599927"/>
            <a:ext cx="849631" cy="35862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房屋价值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有争议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D0BFDC6-2EC4-B656-AE5F-50B9F7962304}"/>
              </a:ext>
            </a:extLst>
          </p:cNvPr>
          <p:cNvCxnSpPr>
            <a:stCxn id="28" idx="0"/>
            <a:endCxn id="55" idx="1"/>
          </p:cNvCxnSpPr>
          <p:nvPr/>
        </p:nvCxnSpPr>
        <p:spPr>
          <a:xfrm rot="5400000" flipH="1" flipV="1">
            <a:off x="3596418" y="3141803"/>
            <a:ext cx="1837936" cy="295130"/>
          </a:xfrm>
          <a:prstGeom prst="bentConnector2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6D358AE-056D-40E7-BB2C-A4B0093B938D}"/>
              </a:ext>
            </a:extLst>
          </p:cNvPr>
          <p:cNvCxnSpPr>
            <a:stCxn id="28" idx="0"/>
            <a:endCxn id="61" idx="1"/>
          </p:cNvCxnSpPr>
          <p:nvPr/>
        </p:nvCxnSpPr>
        <p:spPr>
          <a:xfrm rot="5400000" flipH="1" flipV="1">
            <a:off x="3831225" y="3376610"/>
            <a:ext cx="1368322" cy="295130"/>
          </a:xfrm>
          <a:prstGeom prst="bentConnector2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78AE7F2-FFA0-95EC-E942-3548EC1E2FA6}"/>
              </a:ext>
            </a:extLst>
          </p:cNvPr>
          <p:cNvCxnSpPr>
            <a:stCxn id="28" idx="0"/>
            <a:endCxn id="62" idx="1"/>
          </p:cNvCxnSpPr>
          <p:nvPr/>
        </p:nvCxnSpPr>
        <p:spPr>
          <a:xfrm rot="5400000" flipH="1" flipV="1">
            <a:off x="4066032" y="3611417"/>
            <a:ext cx="898708" cy="295130"/>
          </a:xfrm>
          <a:prstGeom prst="bentConnector2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12D3EA0-01C9-03E0-C520-4C0E98597DA6}"/>
              </a:ext>
            </a:extLst>
          </p:cNvPr>
          <p:cNvCxnSpPr>
            <a:endCxn id="63" idx="1"/>
          </p:cNvCxnSpPr>
          <p:nvPr/>
        </p:nvCxnSpPr>
        <p:spPr>
          <a:xfrm rot="5400000" flipH="1" flipV="1">
            <a:off x="4224322" y="3922741"/>
            <a:ext cx="582128" cy="295130"/>
          </a:xfrm>
          <a:prstGeom prst="bentConnector2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CB15282-4FBF-F62C-7362-84D59B911E28}"/>
              </a:ext>
            </a:extLst>
          </p:cNvPr>
          <p:cNvSpPr/>
          <p:nvPr/>
        </p:nvSpPr>
        <p:spPr>
          <a:xfrm>
            <a:off x="5918100" y="2191085"/>
            <a:ext cx="849631" cy="358629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补充调查</a:t>
            </a:r>
            <a:endParaRPr lang="en-US" altLang="zh-CN" sz="1000" kern="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身份关系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43CB0C-A802-E32F-AACC-4BB440EC3C97}"/>
              </a:ext>
            </a:extLst>
          </p:cNvPr>
          <p:cNvSpPr/>
          <p:nvPr/>
        </p:nvSpPr>
        <p:spPr>
          <a:xfrm>
            <a:off x="5918100" y="2660699"/>
            <a:ext cx="849631" cy="358629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通知</a:t>
            </a:r>
            <a:endParaRPr lang="en-US" altLang="zh-CN" sz="1000" kern="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证人出庭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88FD0A-1C92-D2AD-9697-C858EA7B47F0}"/>
              </a:ext>
            </a:extLst>
          </p:cNvPr>
          <p:cNvSpPr/>
          <p:nvPr/>
        </p:nvSpPr>
        <p:spPr>
          <a:xfrm>
            <a:off x="5918100" y="3130313"/>
            <a:ext cx="849631" cy="358629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前往动迁办调查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BAA1A3-5EA9-C151-7E39-C00A44CAEF46}"/>
              </a:ext>
            </a:extLst>
          </p:cNvPr>
          <p:cNvSpPr/>
          <p:nvPr/>
        </p:nvSpPr>
        <p:spPr>
          <a:xfrm>
            <a:off x="5918100" y="3599927"/>
            <a:ext cx="849631" cy="358629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询价后向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当事人事明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6124DED-CBCE-F175-5637-27ECCAB5030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512582" y="2370400"/>
            <a:ext cx="4055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AEA64A9-3A20-ED96-6991-06611DE6C440}"/>
              </a:ext>
            </a:extLst>
          </p:cNvPr>
          <p:cNvCxnSpPr>
            <a:stCxn id="61" idx="3"/>
            <a:endCxn id="73" idx="1"/>
          </p:cNvCxnSpPr>
          <p:nvPr/>
        </p:nvCxnSpPr>
        <p:spPr>
          <a:xfrm>
            <a:off x="5512582" y="2840014"/>
            <a:ext cx="4055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4C1D8C-5437-BA78-F0B3-07CDAE1CBD8B}"/>
              </a:ext>
            </a:extLst>
          </p:cNvPr>
          <p:cNvCxnSpPr>
            <a:stCxn id="62" idx="3"/>
            <a:endCxn id="74" idx="1"/>
          </p:cNvCxnSpPr>
          <p:nvPr/>
        </p:nvCxnSpPr>
        <p:spPr>
          <a:xfrm>
            <a:off x="5512582" y="3309628"/>
            <a:ext cx="4055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EC3D2F-9D18-D66B-BF63-D57A51A1A61D}"/>
              </a:ext>
            </a:extLst>
          </p:cNvPr>
          <p:cNvCxnSpPr>
            <a:stCxn id="63" idx="3"/>
            <a:endCxn id="75" idx="1"/>
          </p:cNvCxnSpPr>
          <p:nvPr/>
        </p:nvCxnSpPr>
        <p:spPr>
          <a:xfrm>
            <a:off x="5512582" y="3779242"/>
            <a:ext cx="4055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43B79F3-304F-35FF-E7E0-6A5EB9B21F5C}"/>
              </a:ext>
            </a:extLst>
          </p:cNvPr>
          <p:cNvSpPr/>
          <p:nvPr/>
        </p:nvSpPr>
        <p:spPr>
          <a:xfrm>
            <a:off x="7173249" y="2191085"/>
            <a:ext cx="849631" cy="358629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确定继母子抚养事实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C6780C-9749-7E3B-33BB-DA2B5F252F5D}"/>
              </a:ext>
            </a:extLst>
          </p:cNvPr>
          <p:cNvSpPr/>
          <p:nvPr/>
        </p:nvSpPr>
        <p:spPr>
          <a:xfrm>
            <a:off x="7173249" y="2660699"/>
            <a:ext cx="849631" cy="358629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确定宅基地建造事实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AE6083-BA72-5EC2-1FA9-ED3526BC8BDD}"/>
              </a:ext>
            </a:extLst>
          </p:cNvPr>
          <p:cNvSpPr/>
          <p:nvPr/>
        </p:nvSpPr>
        <p:spPr>
          <a:xfrm>
            <a:off x="7173249" y="3130313"/>
            <a:ext cx="849631" cy="358629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确认当时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动迁政策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54357C-4D21-BE5A-9D61-F3C887B64A1C}"/>
              </a:ext>
            </a:extLst>
          </p:cNvPr>
          <p:cNvSpPr/>
          <p:nvPr/>
        </p:nvSpPr>
        <p:spPr>
          <a:xfrm>
            <a:off x="7173249" y="3599927"/>
            <a:ext cx="849631" cy="358629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rPr>
              <a:t>促成一致意见不再鉴定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CB56B3-A18D-52B8-0712-72011FC0F6BC}"/>
              </a:ext>
            </a:extLst>
          </p:cNvPr>
          <p:cNvCxnSpPr>
            <a:cxnSpLocks/>
            <a:stCxn id="72" idx="3"/>
            <a:endCxn id="84" idx="1"/>
          </p:cNvCxnSpPr>
          <p:nvPr/>
        </p:nvCxnSpPr>
        <p:spPr>
          <a:xfrm>
            <a:off x="6767731" y="2370400"/>
            <a:ext cx="40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A17618-B744-7434-DAA9-AAFBA77AF9AB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>
            <a:off x="6767731" y="2840014"/>
            <a:ext cx="40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02A75C-9194-8422-EBFA-FA1C7BE52ED1}"/>
              </a:ext>
            </a:extLst>
          </p:cNvPr>
          <p:cNvCxnSpPr>
            <a:stCxn id="74" idx="3"/>
            <a:endCxn id="86" idx="1"/>
          </p:cNvCxnSpPr>
          <p:nvPr/>
        </p:nvCxnSpPr>
        <p:spPr>
          <a:xfrm>
            <a:off x="6767731" y="3309628"/>
            <a:ext cx="40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630984-6E68-7B6E-394A-61470E428056}"/>
              </a:ext>
            </a:extLst>
          </p:cNvPr>
          <p:cNvCxnSpPr>
            <a:endCxn id="87" idx="1"/>
          </p:cNvCxnSpPr>
          <p:nvPr/>
        </p:nvCxnSpPr>
        <p:spPr>
          <a:xfrm>
            <a:off x="6767731" y="3779242"/>
            <a:ext cx="40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CA4FCEE-DFD2-F325-5755-E91A565B9FE8}"/>
              </a:ext>
            </a:extLst>
          </p:cNvPr>
          <p:cNvGrpSpPr/>
          <p:nvPr/>
        </p:nvGrpSpPr>
        <p:grpSpPr>
          <a:xfrm>
            <a:off x="3444276" y="1280693"/>
            <a:ext cx="1633120" cy="519683"/>
            <a:chOff x="3154094" y="4215956"/>
            <a:chExt cx="1633120" cy="519683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86CCF06-8F4B-00AD-10E1-DA2075283E76}"/>
                </a:ext>
              </a:extLst>
            </p:cNvPr>
            <p:cNvSpPr/>
            <p:nvPr/>
          </p:nvSpPr>
          <p:spPr>
            <a:xfrm>
              <a:off x="3384548" y="4215956"/>
              <a:ext cx="1402666" cy="519683"/>
            </a:xfrm>
            <a:prstGeom prst="roundRect">
              <a:avLst>
                <a:gd name="adj" fmla="val 26316"/>
              </a:avLst>
            </a:prstGeom>
            <a:solidFill>
              <a:srgbClr val="0C55A7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ahoma" pitchFamily="34" charset="0"/>
                </a:rPr>
                <a:t>几经调解不成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endParaRP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kern="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ahoma" pitchFamily="34" charset="0"/>
                </a:rPr>
                <a:t>依法裁判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endParaRPr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611076C0-0B45-E225-0631-A87BAFB6A165}"/>
                </a:ext>
              </a:extLst>
            </p:cNvPr>
            <p:cNvSpPr/>
            <p:nvPr/>
          </p:nvSpPr>
          <p:spPr>
            <a:xfrm>
              <a:off x="3154094" y="4301398"/>
              <a:ext cx="377090" cy="381000"/>
            </a:xfrm>
            <a:prstGeom prst="flowChartConnector">
              <a:avLst/>
            </a:prstGeom>
            <a:solidFill>
              <a:srgbClr val="0C55A7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kern="0" dirty="0">
                  <a:solidFill>
                    <a:schemeClr val="bg1"/>
                  </a:solidFill>
                  <a:latin typeface="Tahoma"/>
                  <a:cs typeface="Tahoma" pitchFamily="34" charset="0"/>
                </a:rPr>
                <a:t>6</a:t>
              </a: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705F75-35B3-EE20-C281-42227825A65B}"/>
              </a:ext>
            </a:extLst>
          </p:cNvPr>
          <p:cNvCxnSpPr>
            <a:stCxn id="29" idx="0"/>
            <a:endCxn id="99" idx="4"/>
          </p:cNvCxnSpPr>
          <p:nvPr/>
        </p:nvCxnSpPr>
        <p:spPr>
          <a:xfrm flipV="1">
            <a:off x="3624579" y="1747135"/>
            <a:ext cx="8242" cy="2546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29CC22B-A8F8-5BA8-F526-3C22578E2BA4}"/>
              </a:ext>
            </a:extLst>
          </p:cNvPr>
          <p:cNvCxnSpPr>
            <a:stCxn id="19" idx="4"/>
            <a:endCxn id="25" idx="0"/>
          </p:cNvCxnSpPr>
          <p:nvPr/>
        </p:nvCxnSpPr>
        <p:spPr>
          <a:xfrm>
            <a:off x="1123365" y="2496473"/>
            <a:ext cx="0" cy="444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309436-7875-B41F-38A6-BD4DDABC459E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1123365" y="3321544"/>
            <a:ext cx="0" cy="3991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39CF939-A5FC-6281-DC40-6E69CC8B1B89}"/>
              </a:ext>
            </a:extLst>
          </p:cNvPr>
          <p:cNvGrpSpPr/>
          <p:nvPr/>
        </p:nvGrpSpPr>
        <p:grpSpPr>
          <a:xfrm>
            <a:off x="6319492" y="1268015"/>
            <a:ext cx="1633120" cy="519683"/>
            <a:chOff x="3154094" y="4215956"/>
            <a:chExt cx="1633120" cy="519683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5B805C51-0E06-6836-9638-F13A277DBE70}"/>
                </a:ext>
              </a:extLst>
            </p:cNvPr>
            <p:cNvSpPr/>
            <p:nvPr/>
          </p:nvSpPr>
          <p:spPr>
            <a:xfrm>
              <a:off x="3384548" y="4215956"/>
              <a:ext cx="1402666" cy="519683"/>
            </a:xfrm>
            <a:prstGeom prst="roundRect">
              <a:avLst>
                <a:gd name="adj" fmla="val 26316"/>
              </a:avLst>
            </a:prstGeom>
            <a:solidFill>
              <a:srgbClr val="0C55A7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ahoma" pitchFamily="34" charset="0"/>
                </a:rPr>
                <a:t>二审维持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ahoma" pitchFamily="34" charset="0"/>
              </a:endParaRP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Tahoma" pitchFamily="34" charset="0"/>
                </a:rPr>
                <a:t>判决生效</a:t>
              </a:r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B005F34F-A66B-EE8F-FE88-357303EB9011}"/>
                </a:ext>
              </a:extLst>
            </p:cNvPr>
            <p:cNvSpPr/>
            <p:nvPr/>
          </p:nvSpPr>
          <p:spPr>
            <a:xfrm>
              <a:off x="3154094" y="4301398"/>
              <a:ext cx="377090" cy="381000"/>
            </a:xfrm>
            <a:prstGeom prst="flowChartConnector">
              <a:avLst/>
            </a:prstGeom>
            <a:solidFill>
              <a:srgbClr val="0C55A7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ahoma"/>
                  <a:ea typeface="+mn-ea"/>
                  <a:cs typeface="Tahoma" pitchFamily="34" charset="0"/>
                </a:rPr>
                <a:t>7</a:t>
              </a: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3E2E644-8D60-920E-8F06-1AB9C8530B8F}"/>
              </a:ext>
            </a:extLst>
          </p:cNvPr>
          <p:cNvCxnSpPr>
            <a:stCxn id="98" idx="3"/>
            <a:endCxn id="108" idx="2"/>
          </p:cNvCxnSpPr>
          <p:nvPr/>
        </p:nvCxnSpPr>
        <p:spPr>
          <a:xfrm>
            <a:off x="5077396" y="1540535"/>
            <a:ext cx="1242096" cy="3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784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blue and white logo&#10;&#10;AI-generated content may be incorrect.">
            <a:extLst>
              <a:ext uri="{FF2B5EF4-FFF2-40B4-BE49-F238E27FC236}">
                <a16:creationId xmlns:a16="http://schemas.microsoft.com/office/drawing/2014/main" id="{5C07BFFD-A6E1-ABEB-10E7-28215AEC4C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806" cy="9988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AEE832-ED40-F603-1C02-B1F15C9D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4" y="143956"/>
            <a:ext cx="7680051" cy="593817"/>
          </a:xfrm>
        </p:spPr>
        <p:txBody>
          <a:bodyPr anchor="t">
            <a:normAutofit fontScale="90000"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不倦于守</a:t>
            </a:r>
            <a:r>
              <a:rPr lang="en-US" altLang="zh-CN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:</a:t>
            </a:r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扎实办案守初心</a:t>
            </a:r>
            <a:br>
              <a:rPr lang="en-US" dirty="0">
                <a:ea typeface="Tahoma"/>
                <a:cs typeface="Tahoma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-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2024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年度上海法院工作成绩优秀个人</a:t>
            </a:r>
            <a:endParaRPr lang="pl-PL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186B8-75C3-22E8-B9F1-5B192CFF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5ED6DA6-6799-45FB-5B8A-D702DF94B76B}"/>
              </a:ext>
            </a:extLst>
          </p:cNvPr>
          <p:cNvSpPr/>
          <p:nvPr/>
        </p:nvSpPr>
        <p:spPr>
          <a:xfrm>
            <a:off x="3316034" y="2622489"/>
            <a:ext cx="1509799" cy="1509799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2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77B6BD8-1B6E-B098-1257-8689C2487718}"/>
              </a:ext>
            </a:extLst>
          </p:cNvPr>
          <p:cNvSpPr/>
          <p:nvPr/>
        </p:nvSpPr>
        <p:spPr>
          <a:xfrm>
            <a:off x="4228236" y="-184981"/>
            <a:ext cx="1509799" cy="1509799"/>
          </a:xfrm>
          <a:custGeom>
            <a:avLst/>
            <a:gdLst>
              <a:gd name="connsiteX0" fmla="*/ 0 w 1006078"/>
              <a:gd name="connsiteY0" fmla="*/ 0 h 1006078"/>
              <a:gd name="connsiteX1" fmla="*/ 1006078 w 1006078"/>
              <a:gd name="connsiteY1" fmla="*/ 0 h 1006078"/>
              <a:gd name="connsiteX2" fmla="*/ 1006078 w 1006078"/>
              <a:gd name="connsiteY2" fmla="*/ 1006078 h 1006078"/>
              <a:gd name="connsiteX3" fmla="*/ 0 w 1006078"/>
              <a:gd name="connsiteY3" fmla="*/ 1006078 h 1006078"/>
              <a:gd name="connsiteX4" fmla="*/ 0 w 1006078"/>
              <a:gd name="connsiteY4" fmla="*/ 0 h 10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78" h="1006078">
                <a:moveTo>
                  <a:pt x="0" y="0"/>
                </a:moveTo>
                <a:lnTo>
                  <a:pt x="1006078" y="0"/>
                </a:lnTo>
                <a:lnTo>
                  <a:pt x="1006078" y="1006078"/>
                </a:lnTo>
                <a:lnTo>
                  <a:pt x="0" y="1006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200" kern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CED1C-436C-5CF0-5237-CE2ED53A4FCD}"/>
              </a:ext>
            </a:extLst>
          </p:cNvPr>
          <p:cNvSpPr/>
          <p:nvPr/>
        </p:nvSpPr>
        <p:spPr>
          <a:xfrm>
            <a:off x="0" y="788861"/>
            <a:ext cx="9144001" cy="4352386"/>
          </a:xfrm>
          <a:prstGeom prst="rect">
            <a:avLst/>
          </a:prstGeom>
          <a:solidFill>
            <a:srgbClr val="0C55A7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9" name="Picture 8" descr="A paper with writing on it&#10;&#10;AI-generated content may be incorrect.">
            <a:extLst>
              <a:ext uri="{FF2B5EF4-FFF2-40B4-BE49-F238E27FC236}">
                <a16:creationId xmlns:a16="http://schemas.microsoft.com/office/drawing/2014/main" id="{3B2226B2-C342-F635-33E0-D793090FBE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1" y="1241992"/>
            <a:ext cx="4865438" cy="3597049"/>
          </a:xfrm>
          <a:prstGeom prst="rect">
            <a:avLst/>
          </a:prstGeom>
          <a:ln w="88900" cap="sq" cmpd="thickThin">
            <a:solidFill>
              <a:srgbClr val="1179BF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Picture 19" descr="A cartoon of hands clapping&#10;&#10;AI-generated content may be incorrect.">
            <a:extLst>
              <a:ext uri="{FF2B5EF4-FFF2-40B4-BE49-F238E27FC236}">
                <a16:creationId xmlns:a16="http://schemas.microsoft.com/office/drawing/2014/main" id="{2E2056EA-9D98-CAAD-21D5-EC223E8C3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35" y="1357159"/>
            <a:ext cx="3238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0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D8A8A97-9E36-358E-7F8D-24264FA4D66F}"/>
              </a:ext>
            </a:extLst>
          </p:cNvPr>
          <p:cNvGrpSpPr/>
          <p:nvPr/>
        </p:nvGrpSpPr>
        <p:grpSpPr>
          <a:xfrm>
            <a:off x="16871" y="0"/>
            <a:ext cx="9127129" cy="5143500"/>
            <a:chOff x="16871" y="0"/>
            <a:chExt cx="9127129" cy="51435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1E5CD6C-45FD-0F6F-A062-A0A33515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71" y="0"/>
              <a:ext cx="9110258" cy="51435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6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</a:gradFill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C046BD-ED80-E04F-A396-09450E50ACD8}"/>
                </a:ext>
              </a:extLst>
            </p:cNvPr>
            <p:cNvSpPr/>
            <p:nvPr/>
          </p:nvSpPr>
          <p:spPr>
            <a:xfrm>
              <a:off x="2369401" y="3918"/>
              <a:ext cx="6774599" cy="3368410"/>
            </a:xfrm>
            <a:prstGeom prst="rect">
              <a:avLst/>
            </a:prstGeom>
            <a:gradFill>
              <a:gsLst>
                <a:gs pos="0">
                  <a:srgbClr val="014F7D"/>
                </a:gs>
                <a:gs pos="68000">
                  <a:srgbClr val="0C54A6"/>
                </a:gs>
                <a:gs pos="83000">
                  <a:srgbClr val="0C55A7"/>
                </a:gs>
                <a:gs pos="100000">
                  <a:srgbClr val="0C54A6"/>
                </a:gs>
              </a:gsLst>
              <a:path path="circle">
                <a:fillToRect l="100000" b="100000"/>
              </a:path>
            </a:gra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7917F-D4C5-DF51-3FC9-D81927D64107}"/>
              </a:ext>
            </a:extLst>
          </p:cNvPr>
          <p:cNvSpPr/>
          <p:nvPr/>
        </p:nvSpPr>
        <p:spPr>
          <a:xfrm>
            <a:off x="349941" y="379210"/>
            <a:ext cx="8575963" cy="4253345"/>
          </a:xfrm>
          <a:prstGeom prst="roundRect">
            <a:avLst>
              <a:gd name="adj" fmla="val 6580"/>
            </a:avLst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</a:ln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3CEF4-E03B-E4F2-4FAC-21640ECAFF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4001" y="4890653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45A50-0C68-7955-7EE9-5854EDE665EC}"/>
              </a:ext>
            </a:extLst>
          </p:cNvPr>
          <p:cNvSpPr txBox="1"/>
          <p:nvPr/>
        </p:nvSpPr>
        <p:spPr>
          <a:xfrm>
            <a:off x="3019424" y="2020097"/>
            <a:ext cx="54578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不倦于</a:t>
            </a:r>
            <a:r>
              <a:rPr lang="zh-CN" altLang="en-US" sz="4000" b="1" kern="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</a:t>
            </a:r>
            <a:r>
              <a:rPr lang="en-US" altLang="zh-CN" sz="3600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3600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精准调研思改进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41D50C-1C5B-1C21-689A-ABEE56649321}"/>
              </a:ext>
            </a:extLst>
          </p:cNvPr>
          <p:cNvSpPr txBox="1"/>
          <p:nvPr/>
        </p:nvSpPr>
        <p:spPr>
          <a:xfrm>
            <a:off x="1460573" y="1688123"/>
            <a:ext cx="1790981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02</a:t>
            </a:r>
            <a:endParaRPr kumimoji="0" lang="zh-CN" altLang="en-US" sz="8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6646C5-222C-016F-90C5-2A2B01CC6254}"/>
              </a:ext>
            </a:extLst>
          </p:cNvPr>
          <p:cNvSpPr/>
          <p:nvPr/>
        </p:nvSpPr>
        <p:spPr>
          <a:xfrm>
            <a:off x="1443702" y="2349841"/>
            <a:ext cx="1547147" cy="774359"/>
          </a:xfrm>
          <a:prstGeom prst="rect">
            <a:avLst/>
          </a:prstGeom>
          <a:gradFill>
            <a:gsLst>
              <a:gs pos="0">
                <a:srgbClr val="0C55A7">
                  <a:alpha val="90000"/>
                </a:srgbClr>
              </a:gs>
              <a:gs pos="0">
                <a:srgbClr val="0654A2">
                  <a:alpha val="81000"/>
                </a:srgbClr>
              </a:gs>
              <a:gs pos="100000">
                <a:srgbClr val="0C54A6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0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FD3AEBAD-EB25-9F2D-179E-0FFFB2C9A2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" y="7444"/>
            <a:ext cx="996506" cy="99650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5E3532-093F-2A11-DC06-39AE5E2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4" y="143956"/>
            <a:ext cx="7680051" cy="593817"/>
          </a:xfrm>
        </p:spPr>
        <p:txBody>
          <a:bodyPr anchor="t">
            <a:normAutofit fontScale="90000"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不倦于思</a:t>
            </a:r>
            <a:r>
              <a:rPr lang="en-US" altLang="zh-CN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: </a:t>
            </a:r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精准调研思改进</a:t>
            </a:r>
            <a:br>
              <a:rPr lang="en-US" dirty="0">
                <a:ea typeface="Tahoma"/>
                <a:cs typeface="Tahoma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-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从鼓励奖到全国三等奖</a:t>
            </a:r>
            <a:endParaRPr lang="pl-PL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7877E-691B-9D92-9650-5CE6A8C16176}"/>
              </a:ext>
            </a:extLst>
          </p:cNvPr>
          <p:cNvSpPr/>
          <p:nvPr/>
        </p:nvSpPr>
        <p:spPr>
          <a:xfrm>
            <a:off x="0" y="788861"/>
            <a:ext cx="9144001" cy="435238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7" name="Picture 6" descr="A certificate with red and white text&#10;&#10;AI-generated content may be incorrect.">
            <a:extLst>
              <a:ext uri="{FF2B5EF4-FFF2-40B4-BE49-F238E27FC236}">
                <a16:creationId xmlns:a16="http://schemas.microsoft.com/office/drawing/2014/main" id="{866A6533-834D-77C6-1E6A-A866E81F20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45" y="866779"/>
            <a:ext cx="2903754" cy="4196549"/>
          </a:xfrm>
          <a:prstGeom prst="rect">
            <a:avLst/>
          </a:prstGeom>
        </p:spPr>
      </p:pic>
      <p:pic>
        <p:nvPicPr>
          <p:cNvPr id="11" name="Picture 10" descr="A certificate of honor with red and black text&#10;&#10;AI-generated content may be incorrect.">
            <a:extLst>
              <a:ext uri="{FF2B5EF4-FFF2-40B4-BE49-F238E27FC236}">
                <a16:creationId xmlns:a16="http://schemas.microsoft.com/office/drawing/2014/main" id="{E43C37B0-C33A-62E1-59BF-9584EE1631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839" y="866777"/>
            <a:ext cx="2956386" cy="41965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15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-0.00432 L -0.19636 0.001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22 0.00155 L 0.89826 -0.00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FD3AEBAD-EB25-9F2D-179E-0FFFB2C9A2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" y="7444"/>
            <a:ext cx="996506" cy="99650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45E3532-093F-2A11-DC06-39AE5E2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4" y="143956"/>
            <a:ext cx="7680051" cy="593817"/>
          </a:xfrm>
        </p:spPr>
        <p:txBody>
          <a:bodyPr anchor="t">
            <a:normAutofit fontScale="90000"/>
          </a:bodyPr>
          <a:lstStyle/>
          <a:p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不倦于思</a:t>
            </a:r>
            <a:r>
              <a:rPr lang="en-US" altLang="zh-CN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: </a:t>
            </a:r>
            <a:r>
              <a:rPr lang="zh-CN" altLang="en-US" sz="2700" dirty="0">
                <a:latin typeface="华文行楷" panose="02010800040101010101" pitchFamily="2" charset="-122"/>
                <a:ea typeface="华文行楷" panose="02010800040101010101" pitchFamily="2" charset="-122"/>
                <a:cs typeface="Tahoma"/>
              </a:rPr>
              <a:t>精准调研思改进</a:t>
            </a:r>
            <a:br>
              <a:rPr lang="en-US" dirty="0">
                <a:ea typeface="Tahoma"/>
                <a:cs typeface="Tahoma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-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ahoma"/>
              </a:rPr>
              <a:t>入选中国法院年度案例</a:t>
            </a:r>
            <a:endParaRPr lang="pl-PL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7877E-691B-9D92-9650-5CE6A8C16176}"/>
              </a:ext>
            </a:extLst>
          </p:cNvPr>
          <p:cNvSpPr/>
          <p:nvPr/>
        </p:nvSpPr>
        <p:spPr>
          <a:xfrm>
            <a:off x="0" y="788861"/>
            <a:ext cx="9144001" cy="435238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" name="Picture 2" descr="A close-up of a paper&#10;&#10;AI-generated content may be incorrect.">
            <a:extLst>
              <a:ext uri="{FF2B5EF4-FFF2-40B4-BE49-F238E27FC236}">
                <a16:creationId xmlns:a16="http://schemas.microsoft.com/office/drawing/2014/main" id="{02157A50-F34C-9AD5-5437-CE79BD6E4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61" y="864031"/>
            <a:ext cx="3092290" cy="4226130"/>
          </a:xfrm>
          <a:prstGeom prst="rect">
            <a:avLst/>
          </a:prstGeom>
        </p:spPr>
      </p:pic>
      <p:pic>
        <p:nvPicPr>
          <p:cNvPr id="4" name="Picture 3" descr="A red book with gold text&#10;&#10;AI-generated content may be incorrect.">
            <a:extLst>
              <a:ext uri="{FF2B5EF4-FFF2-40B4-BE49-F238E27FC236}">
                <a16:creationId xmlns:a16="http://schemas.microsoft.com/office/drawing/2014/main" id="{EFEF9E90-E06D-1DF0-021E-303F0508A6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5" y="864030"/>
            <a:ext cx="2988477" cy="4226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53AF6-890C-5058-36D0-510F3F1B149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4361" y="3230548"/>
            <a:ext cx="4538444" cy="856468"/>
          </a:xfrm>
          <a:prstGeom prst="rect">
            <a:avLst/>
          </a:prstGeom>
          <a:ln w="19050">
            <a:solidFill>
              <a:srgbClr val="DD0C29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C1A4AE-4DE9-5D15-D69D-FBF66C251598}"/>
              </a:ext>
            </a:extLst>
          </p:cNvPr>
          <p:cNvSpPr/>
          <p:nvPr/>
        </p:nvSpPr>
        <p:spPr>
          <a:xfrm>
            <a:off x="4525934" y="2214475"/>
            <a:ext cx="2583009" cy="535600"/>
          </a:xfrm>
          <a:prstGeom prst="rect">
            <a:avLst/>
          </a:prstGeom>
          <a:noFill/>
          <a:ln w="12700" cap="flat" cmpd="sng" algn="ctr">
            <a:solidFill>
              <a:srgbClr val="DD0C2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C34399-A555-1EDE-523E-1C7A5E82917F}"/>
              </a:ext>
            </a:extLst>
          </p:cNvPr>
          <p:cNvSpPr/>
          <p:nvPr/>
        </p:nvSpPr>
        <p:spPr>
          <a:xfrm flipH="1">
            <a:off x="4320710" y="2756425"/>
            <a:ext cx="4538445" cy="461423"/>
          </a:xfrm>
          <a:custGeom>
            <a:avLst/>
            <a:gdLst>
              <a:gd name="connsiteX0" fmla="*/ 4326872 w 4538445"/>
              <a:gd name="connsiteY0" fmla="*/ 19050 h 461423"/>
              <a:gd name="connsiteX1" fmla="*/ 4326872 w 4538445"/>
              <a:gd name="connsiteY1" fmla="*/ 460158 h 461423"/>
              <a:gd name="connsiteX2" fmla="*/ 4538445 w 4538445"/>
              <a:gd name="connsiteY2" fmla="*/ 460158 h 461423"/>
              <a:gd name="connsiteX3" fmla="*/ 4326871 w 4538445"/>
              <a:gd name="connsiteY3" fmla="*/ 0 h 461423"/>
              <a:gd name="connsiteX4" fmla="*/ 1743862 w 4538445"/>
              <a:gd name="connsiteY4" fmla="*/ 0 h 461423"/>
              <a:gd name="connsiteX5" fmla="*/ 1743862 w 4538445"/>
              <a:gd name="connsiteY5" fmla="*/ 13965 h 461423"/>
              <a:gd name="connsiteX6" fmla="*/ 0 w 4538445"/>
              <a:gd name="connsiteY6" fmla="*/ 461423 h 461423"/>
              <a:gd name="connsiteX7" fmla="*/ 1743862 w 4538445"/>
              <a:gd name="connsiteY7" fmla="*/ 461423 h 461423"/>
              <a:gd name="connsiteX8" fmla="*/ 1743863 w 4538445"/>
              <a:gd name="connsiteY8" fmla="*/ 461423 h 461423"/>
              <a:gd name="connsiteX9" fmla="*/ 4326871 w 4538445"/>
              <a:gd name="connsiteY9" fmla="*/ 461423 h 4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38445" h="461423">
                <a:moveTo>
                  <a:pt x="4326872" y="19050"/>
                </a:moveTo>
                <a:lnTo>
                  <a:pt x="4326872" y="460158"/>
                </a:lnTo>
                <a:lnTo>
                  <a:pt x="4538445" y="460158"/>
                </a:lnTo>
                <a:close/>
                <a:moveTo>
                  <a:pt x="4326871" y="0"/>
                </a:moveTo>
                <a:lnTo>
                  <a:pt x="1743862" y="0"/>
                </a:lnTo>
                <a:lnTo>
                  <a:pt x="1743862" y="13965"/>
                </a:lnTo>
                <a:lnTo>
                  <a:pt x="0" y="461423"/>
                </a:lnTo>
                <a:lnTo>
                  <a:pt x="1743862" y="461423"/>
                </a:lnTo>
                <a:lnTo>
                  <a:pt x="1743863" y="461423"/>
                </a:lnTo>
                <a:lnTo>
                  <a:pt x="4326871" y="461423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264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master_zf.potx" id="{27FC02A3-3CC2-4411-86F6-B339DEDD2E07}" vid="{BBEEC987-2F6D-4DE3-928C-2140DBAFC1CD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138D3FA5C2D940BFA6CDAC40E94776" ma:contentTypeVersion="21" ma:contentTypeDescription="Create a new document." ma:contentTypeScope="" ma:versionID="2b3f1dbb6ed539e5c8e95e802489ed33">
  <xsd:schema xmlns:xsd="http://www.w3.org/2001/XMLSchema" xmlns:xs="http://www.w3.org/2001/XMLSchema" xmlns:p="http://schemas.microsoft.com/office/2006/metadata/properties" xmlns:ns2="4c3c6ec2-8a65-4997-b6ba-c917ed0e7354" xmlns:ns3="e906de19-6dc3-4154-b520-d4130c374886" targetNamespace="http://schemas.microsoft.com/office/2006/metadata/properties" ma:root="true" ma:fieldsID="a780480cfe071e31227fa01d08b2751a" ns2:_="" ns3:_="">
    <xsd:import namespace="4c3c6ec2-8a65-4997-b6ba-c917ed0e7354"/>
    <xsd:import namespace="e906de19-6dc3-4154-b520-d4130c3748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hyperlink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Status" minOccurs="0"/>
                <xsd:element ref="ns2:SessionDescrip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c6ec2-8a65-4997-b6ba-c917ed0e73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hyperlink" ma:index="20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61535f45-074a-4eaf-b5ce-0ad645dc02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tatus" ma:index="25" nillable="true" ma:displayName="Status" ma:format="Dropdown" ma:internalName="Status">
      <xsd:simpleType>
        <xsd:restriction base="dms:Choice">
          <xsd:enumeration value="Abgestimmt"/>
          <xsd:enumeration value="In Bearbeitung"/>
          <xsd:enumeration value="Auswahl 3"/>
        </xsd:restriction>
      </xsd:simpleType>
    </xsd:element>
    <xsd:element name="SessionDescription" ma:index="26" nillable="true" ma:displayName="Session Description" ma:description="Provides a brief description of what each knowledge transfer session is about." ma:format="Dropdown" ma:internalName="SessionDescription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6de19-6dc3-4154-b520-d4130c3748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abb71872-24fb-463d-a3a1-5090c2b0fde5}" ma:internalName="TaxCatchAll" ma:showField="CatchAllData" ma:web="e906de19-6dc3-4154-b520-d4130c3748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3c6ec2-8a65-4997-b6ba-c917ed0e7354">
      <Terms xmlns="http://schemas.microsoft.com/office/infopath/2007/PartnerControls"/>
    </lcf76f155ced4ddcb4097134ff3c332f>
    <TaxCatchAll xmlns="e906de19-6dc3-4154-b520-d4130c374886" xsi:nil="true"/>
    <Status xmlns="4c3c6ec2-8a65-4997-b6ba-c917ed0e7354" xsi:nil="true"/>
    <SessionDescription xmlns="4c3c6ec2-8a65-4997-b6ba-c917ed0e7354" xsi:nil="true"/>
    <hyperlink xmlns="4c3c6ec2-8a65-4997-b6ba-c917ed0e7354">
      <Url xsi:nil="true"/>
      <Description xsi:nil="true"/>
    </hyperlink>
    <MediaLengthInSeconds xmlns="4c3c6ec2-8a65-4997-b6ba-c917ed0e7354" xsi:nil="true"/>
    <SharedWithUsers xmlns="e906de19-6dc3-4154-b520-d4130c374886">
      <UserInfo>
        <DisplayName>Egger Elias FRD FIPD13</DisplayName>
        <AccountId>249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553A466-1E01-461A-9588-273F9517B8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9AE0AE-9ACC-4DA3-B875-FB6F9BC5F934}">
  <ds:schemaRefs>
    <ds:schemaRef ds:uri="4c3c6ec2-8a65-4997-b6ba-c917ed0e7354"/>
    <ds:schemaRef ds:uri="e906de19-6dc3-4154-b520-d4130c374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63EC75-F569-48D3-B84C-89ADD954ADCD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e906de19-6dc3-4154-b520-d4130c374886"/>
    <ds:schemaRef ds:uri="http://purl.org/dc/dcmitype/"/>
    <ds:schemaRef ds:uri="http://www.w3.org/XML/1998/namespace"/>
    <ds:schemaRef ds:uri="4c3c6ec2-8a65-4997-b6ba-c917ed0e7354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560</Words>
  <Application>Microsoft Office PowerPoint</Application>
  <PresentationFormat>On-screen Show (16:9)</PresentationFormat>
  <Paragraphs>96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华文楷体</vt:lpstr>
      <vt:lpstr>华文行楷</vt:lpstr>
      <vt:lpstr>Arial</vt:lpstr>
      <vt:lpstr>Calibri</vt:lpstr>
      <vt:lpstr>Tahoma</vt:lpstr>
      <vt:lpstr>ZF AG</vt:lpstr>
      <vt:lpstr>奉贤法院第二届“星”青年</vt:lpstr>
      <vt:lpstr>PowerPoint Presentation</vt:lpstr>
      <vt:lpstr>PowerPoint Presentation</vt:lpstr>
      <vt:lpstr>不倦于守:扎实办案守初心 - 耐心调解终获成功</vt:lpstr>
      <vt:lpstr>不倦于守:扎实办案守初心 - 细心调查正确裁判</vt:lpstr>
      <vt:lpstr>不倦于守:扎实办案守初心 - 2024年度上海法院工作成绩优秀个人</vt:lpstr>
      <vt:lpstr>PowerPoint Presentation</vt:lpstr>
      <vt:lpstr>不倦于思: 精准调研思改进 - 从鼓励奖到全国三等奖</vt:lpstr>
      <vt:lpstr>不倦于思: 精准调研思改进 - 入选中国法院年度案例</vt:lpstr>
      <vt:lpstr>不倦于思: 精准调研思改进 - 入选人民法院案例选</vt:lpstr>
      <vt:lpstr>PowerPoint Presentation</vt:lpstr>
      <vt:lpstr>不倦于行:勇于尝试行突破 - 热心参与妇女儿童权益保护</vt:lpstr>
      <vt:lpstr>不倦于行:勇于尝试行突破 - 积极参与数字法院建设</vt:lpstr>
      <vt:lpstr>不倦于行:勇于尝试行突破 - 带教实习法官助理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Crezelius Jonas FRD FIPO53</dc:creator>
  <cp:lastModifiedBy>Lu Kaiheng SGH FIPX13</cp:lastModifiedBy>
  <cp:revision>705</cp:revision>
  <dcterms:created xsi:type="dcterms:W3CDTF">2022-04-29T07:42:19Z</dcterms:created>
  <dcterms:modified xsi:type="dcterms:W3CDTF">2025-04-08T18:13:08Z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0x0101001D138D3FA5C2D940BFA6CDAC40E94776</vt:lpwstr>
  </property>
  <property fmtid="{D5CDD505-2E9C-101B-9397-08002B2CF9AE}" pid="3" name="MediaServiceImageTags">
    <vt:lpwstr/>
  </property>
  <property fmtid="{D5CDD505-2E9C-101B-9397-08002B2CF9AE}" pid="4" name="Order">
    <vt:r8>1583800</vt:r8>
  </property>
  <property fmtid="{D5CDD505-2E9C-101B-9397-08002B2CF9AE}" pid="5" name="hyperlink">
    <vt:lpwstr>, </vt:lpwstr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_ColorHex">
    <vt:lpwstr/>
  </property>
  <property fmtid="{D5CDD505-2E9C-101B-9397-08002B2CF9AE}" pid="13" name="_ColorTag">
    <vt:lpwstr/>
  </property>
  <property fmtid="{D5CDD505-2E9C-101B-9397-08002B2CF9AE}" pid="14" name="_Emoji">
    <vt:lpwstr/>
  </property>
  <property fmtid="{D5CDD505-2E9C-101B-9397-08002B2CF9AE}" pid="15" name="MSIP_Label_134277c1-31d4-4dba-9248-3ba93a3f3112_Enabled">
    <vt:lpwstr>true</vt:lpwstr>
  </property>
  <property fmtid="{D5CDD505-2E9C-101B-9397-08002B2CF9AE}" pid="16" name="MSIP_Label_134277c1-31d4-4dba-9248-3ba93a3f3112_Method">
    <vt:lpwstr>Privileged</vt:lpwstr>
  </property>
  <property fmtid="{D5CDD505-2E9C-101B-9397-08002B2CF9AE}" pid="17" name="MSIP_Label_134277c1-31d4-4dba-9248-3ba93a3f3112_Name">
    <vt:lpwstr>Internal sub1</vt:lpwstr>
  </property>
  <property fmtid="{D5CDD505-2E9C-101B-9397-08002B2CF9AE}" pid="18" name="MSIP_Label_134277c1-31d4-4dba-9248-3ba93a3f3112_SiteId">
    <vt:lpwstr>eb70b763-b6d7-4486-8555-8831709a784e</vt:lpwstr>
  </property>
  <property fmtid="{D5CDD505-2E9C-101B-9397-08002B2CF9AE}" pid="19" name="MSIP_Label_134277c1-31d4-4dba-9248-3ba93a3f3112_ContentBits">
    <vt:lpwstr>1</vt:lpwstr>
  </property>
  <property fmtid="{D5CDD505-2E9C-101B-9397-08002B2CF9AE}" pid="20" name="MSIP_Label_134277c1-31d4-4dba-9248-3ba93a3f3112_ActionId">
    <vt:lpwstr>3c56cec5-7554-405c-9773-5132c2228309</vt:lpwstr>
  </property>
  <property fmtid="{D5CDD505-2E9C-101B-9397-08002B2CF9AE}" pid="21" name="MSIP_Label_134277c1-31d4-4dba-9248-3ba93a3f3112_SetDate">
    <vt:lpwstr>2024-03-28T10:29:02Z</vt:lpwstr>
  </property>
  <property fmtid="{D5CDD505-2E9C-101B-9397-08002B2CF9AE}" pid="22" name="ArticulateGUID">
    <vt:lpwstr>EF7125BE-9C2B-4EFF-83F8-CBDB42D26A80</vt:lpwstr>
  </property>
  <property fmtid="{D5CDD505-2E9C-101B-9397-08002B2CF9AE}" pid="23" name="ArticulatePath">
    <vt:lpwstr>https://trw1.sharepoint.com/sites/DMPContinuousImprovement/Shared Documents/Sprint Demos/SOD/PI17/SOD Demo PI17 - 2024-11-11</vt:lpwstr>
  </property>
</Properties>
</file>