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60" r:id="rId5"/>
    <p:sldId id="263" r:id="rId6"/>
    <p:sldId id="261" r:id="rId7"/>
  </p:sldIdLst>
  <p:sldSz cx="18288000" cy="10287000"/>
  <p:notesSz cx="6858000" cy="9144000"/>
  <p:embeddedFontLst>
    <p:embeddedFont>
      <p:font typeface="Open Sauce" panose="020B0604020202020204" charset="0"/>
      <p:regular r:id="rId9"/>
    </p:embeddedFont>
    <p:embeddedFont>
      <p:font typeface="Open Sauce Light"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3AA3B-35AF-46A4-952C-8AC9F065079F}" v="1" dt="2024-09-03T22:55:03.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0" d="100"/>
          <a:sy n="40" d="100"/>
        </p:scale>
        <p:origin x="900" y="56"/>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30C33-1F85-4FE5-8BD1-428DB940AA6C}" type="datetimeFigureOut">
              <a:rPr lang="en-US" smtClean="0"/>
              <a:t>9/4/2024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0B486-3E26-4CB9-A109-E456F82A2F78}" type="slidenum">
              <a:rPr lang="en-US" smtClean="0"/>
              <a:t>‹#›</a:t>
            </a:fld>
            <a:endParaRPr lang="en-US"/>
          </a:p>
        </p:txBody>
      </p:sp>
    </p:spTree>
    <p:extLst>
      <p:ext uri="{BB962C8B-B14F-4D97-AF65-F5344CB8AC3E}">
        <p14:creationId xmlns:p14="http://schemas.microsoft.com/office/powerpoint/2010/main" val="416604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Good day, everyone. My name is Rukayat Adedeji, and I’m pleased to present our research on the “Investigation Of Secondary Metabolites Present In Alkaloidal Extracts Of </a:t>
            </a:r>
            <a:r>
              <a:rPr lang="en-US" sz="1800" b="0" i="0" u="none" strike="noStrike" dirty="0" err="1">
                <a:solidFill>
                  <a:srgbClr val="000000"/>
                </a:solidFill>
                <a:effectLst/>
                <a:latin typeface="Times New Roman" panose="02020603050405020304" pitchFamily="18" charset="0"/>
              </a:rPr>
              <a:t>Hunteria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Umbellata</a:t>
            </a:r>
            <a:r>
              <a:rPr lang="en-US" sz="1800" b="0" i="0" u="none" strike="noStrike" dirty="0">
                <a:solidFill>
                  <a:srgbClr val="000000"/>
                </a:solidFill>
                <a:effectLst/>
                <a:latin typeface="Times New Roman" panose="02020603050405020304" pitchFamily="18" charset="0"/>
              </a:rPr>
              <a:t> Leaves Using Computational Molecular Networking Tool”.</a:t>
            </a:r>
            <a:endParaRPr lang="en-US" dirty="0"/>
          </a:p>
        </p:txBody>
      </p:sp>
      <p:sp>
        <p:nvSpPr>
          <p:cNvPr id="4" name="Slide Number Placeholder 3"/>
          <p:cNvSpPr>
            <a:spLocks noGrp="1"/>
          </p:cNvSpPr>
          <p:nvPr>
            <p:ph type="sldNum" sz="quarter" idx="5"/>
          </p:nvPr>
        </p:nvSpPr>
        <p:spPr/>
        <p:txBody>
          <a:bodyPr/>
          <a:lstStyle/>
          <a:p>
            <a:fld id="{1090B486-3E26-4CB9-A109-E456F82A2F78}" type="slidenum">
              <a:rPr lang="en-US" smtClean="0"/>
              <a:t>1</a:t>
            </a:fld>
            <a:endParaRPr lang="en-US"/>
          </a:p>
        </p:txBody>
      </p:sp>
    </p:spTree>
    <p:extLst>
      <p:ext uri="{BB962C8B-B14F-4D97-AF65-F5344CB8AC3E}">
        <p14:creationId xmlns:p14="http://schemas.microsoft.com/office/powerpoint/2010/main" val="122474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err="1">
                <a:solidFill>
                  <a:srgbClr val="000000"/>
                </a:solidFill>
                <a:effectLst/>
                <a:latin typeface="Times New Roman" panose="02020603050405020304" pitchFamily="18" charset="0"/>
              </a:rPr>
              <a:t>Hunteria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umbellata</a:t>
            </a:r>
            <a:r>
              <a:rPr lang="en-US" sz="1800" b="0" i="0" u="none" strike="noStrike" dirty="0">
                <a:solidFill>
                  <a:srgbClr val="000000"/>
                </a:solidFill>
                <a:effectLst/>
                <a:latin typeface="Times New Roman" panose="02020603050405020304" pitchFamily="18" charset="0"/>
              </a:rPr>
              <a:t>  K. Schum, a tropical rainforest tree found in western and central Africa. African traditional herbalists use various portions of the plant for a wide variety of medicinal purposes because of its therapeutic properties including anti-inflammatory, hypoglycemic, </a:t>
            </a:r>
            <a:r>
              <a:rPr lang="en-US" sz="1800" b="0" i="0" u="none" strike="noStrike" dirty="0" err="1">
                <a:solidFill>
                  <a:srgbClr val="000000"/>
                </a:solidFill>
                <a:effectLst/>
                <a:latin typeface="Times New Roman" panose="02020603050405020304" pitchFamily="18" charset="0"/>
              </a:rPr>
              <a:t>antihelmintic</a:t>
            </a:r>
            <a:r>
              <a:rPr lang="en-US" sz="1800" b="0" i="0" u="none" strike="noStrike" dirty="0">
                <a:solidFill>
                  <a:srgbClr val="000000"/>
                </a:solidFill>
                <a:effectLst/>
                <a:latin typeface="Times New Roman" panose="02020603050405020304" pitchFamily="18" charset="0"/>
              </a:rPr>
              <a:t> and many more.</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However, the specific compounds responsible for these effects have not been fully explored. This study aims to isolate and identify the secondary metabolites of </a:t>
            </a:r>
            <a:r>
              <a:rPr lang="en-US" sz="1800" b="0" i="0" u="none" strike="noStrike" dirty="0" err="1">
                <a:solidFill>
                  <a:srgbClr val="000000"/>
                </a:solidFill>
                <a:effectLst/>
                <a:latin typeface="Times New Roman" panose="02020603050405020304" pitchFamily="18" charset="0"/>
              </a:rPr>
              <a:t>Hunteria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umbellata</a:t>
            </a:r>
            <a:r>
              <a:rPr lang="en-US" sz="1800" b="0" i="0" u="none" strike="noStrike" dirty="0">
                <a:solidFill>
                  <a:srgbClr val="000000"/>
                </a:solidFill>
                <a:effectLst/>
                <a:latin typeface="Times New Roman" panose="02020603050405020304" pitchFamily="18" charset="0"/>
              </a:rPr>
              <a:t> K. Schum using computational molecular networking tools, to validate or challenge its reputed medicinal uses.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090B486-3E26-4CB9-A109-E456F82A2F78}" type="slidenum">
              <a:rPr lang="en-US" smtClean="0"/>
              <a:t>2</a:t>
            </a:fld>
            <a:endParaRPr lang="en-US"/>
          </a:p>
        </p:txBody>
      </p:sp>
    </p:spTree>
    <p:extLst>
      <p:ext uri="{BB962C8B-B14F-4D97-AF65-F5344CB8AC3E}">
        <p14:creationId xmlns:p14="http://schemas.microsoft.com/office/powerpoint/2010/main" val="371847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In achieving our objective, we extract the alkaloid contents from the leaves using </a:t>
            </a:r>
            <a:r>
              <a:rPr lang="en-US" sz="1800" b="0" i="0" u="none" strike="noStrike" dirty="0" err="1">
                <a:solidFill>
                  <a:srgbClr val="000000"/>
                </a:solidFill>
                <a:effectLst/>
                <a:latin typeface="Times New Roman" panose="02020603050405020304" pitchFamily="18" charset="0"/>
              </a:rPr>
              <a:t>Manske</a:t>
            </a:r>
            <a:r>
              <a:rPr lang="en-US" sz="1800" b="0" i="0" u="none" strike="noStrike" dirty="0">
                <a:solidFill>
                  <a:srgbClr val="000000"/>
                </a:solidFill>
                <a:effectLst/>
                <a:latin typeface="Times New Roman" panose="02020603050405020304" pitchFamily="18" charset="0"/>
              </a:rPr>
              <a:t> method. </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Then isolate, purify, and identify the secondary metabolites present in the crude alkaloidal extract using LC-MS/MS. Liquid chromatography-tandem mass spectrometry (LC-MS/MS) is a metabolomics tool that uses mass data of components to exhaustively elucidate these components beyond what a simple spectroscopic tool like Nuclear Magnetic </a:t>
            </a:r>
            <a:r>
              <a:rPr lang="en-US" sz="1800" b="0" i="0" u="none" strike="noStrike" dirty="0" err="1">
                <a:solidFill>
                  <a:srgbClr val="000000"/>
                </a:solidFill>
                <a:effectLst/>
                <a:latin typeface="Times New Roman" panose="02020603050405020304" pitchFamily="18" charset="0"/>
              </a:rPr>
              <a:t>Resnance</a:t>
            </a:r>
            <a:r>
              <a:rPr lang="en-US" sz="1800" b="0" i="0" u="none" strike="noStrike" dirty="0">
                <a:solidFill>
                  <a:srgbClr val="000000"/>
                </a:solidFill>
                <a:effectLst/>
                <a:latin typeface="Times New Roman" panose="02020603050405020304" pitchFamily="18" charset="0"/>
              </a:rPr>
              <a:t> (NMR) would do. LC-MS/MS is a highly sensitive technique for target analysis of small molecules.  It will account for the total ions present and thus would identify any compound or fragments attached to a major compound. The LC-MS/MS setup is usually integrated with online MS databases for several reference compounds.</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Finally, the characterization of the secondary metabolites identified using a computational molecular tool with a mass spectral library data bank. The computational tool used in this research is the Global Natural Products Social Molecular Networking(GNPS) platform.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GNPS is an open-access knowledge base for the community-wide organization and sharing of raw, processed, or identified tandem mass (MS/MS) spectrometry data. GNPS can be used for molecular networking, a spectral correlation and visualization approach that can detect sets of spectra from related molecules, even when the spectra themselves are not matched to any known compounds. Spectral alignment detects similar spectra from structurally related molecules, assuming these molecules fragment in similar ways reflected in their MS/MS patterns.</a:t>
            </a: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This tool enables a cycle of annotation in which users curate data, continuous dereplication enables product identification, and a knowledge base of reference spectral libraries and public data sets are created.</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090B486-3E26-4CB9-A109-E456F82A2F78}" type="slidenum">
              <a:rPr lang="en-US" smtClean="0"/>
              <a:t>3</a:t>
            </a:fld>
            <a:endParaRPr lang="en-US"/>
          </a:p>
        </p:txBody>
      </p:sp>
    </p:spTree>
    <p:extLst>
      <p:ext uri="{BB962C8B-B14F-4D97-AF65-F5344CB8AC3E}">
        <p14:creationId xmlns:p14="http://schemas.microsoft.com/office/powerpoint/2010/main" val="4254112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The presence of multiple peaks suggests that a diverse mixture of compounds was isolated. Through the molecular networking feature of GNPS, we identified three alkaloids.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Pheophorbide A, a compound with strong potential in cancer therapy, is known for its effectiveness as a photosensitizer, making it valuable in photodynamic therapy for cancer treatment. </a:t>
            </a:r>
            <a:r>
              <a:rPr lang="en-US" sz="1800" b="0" i="0" u="none" strike="noStrike" dirty="0" err="1">
                <a:solidFill>
                  <a:srgbClr val="000000"/>
                </a:solidFill>
                <a:effectLst/>
                <a:latin typeface="Times New Roman" panose="02020603050405020304" pitchFamily="18" charset="0"/>
              </a:rPr>
              <a:t>Picrinine</a:t>
            </a:r>
            <a:r>
              <a:rPr lang="en-US" sz="1800" b="0" i="0" u="none" strike="noStrike" dirty="0">
                <a:solidFill>
                  <a:srgbClr val="000000"/>
                </a:solidFill>
                <a:effectLst/>
                <a:latin typeface="Times New Roman" panose="02020603050405020304" pitchFamily="18" charset="0"/>
              </a:rPr>
              <a:t>, a monoterpenoid indole alkaloid, has been researched for its anti-inflammatory properties and may be useful as an antitussive, expectorant, and for asthma relief.</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The third compound identified is a relatively new moiety with limited information available in the literature. Further studies are needed to determine its medicinal potential or any toxic effects on cells.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090B486-3E26-4CB9-A109-E456F82A2F78}" type="slidenum">
              <a:rPr lang="en-US" smtClean="0"/>
              <a:t>4</a:t>
            </a:fld>
            <a:endParaRPr lang="en-US"/>
          </a:p>
        </p:txBody>
      </p:sp>
    </p:spTree>
    <p:extLst>
      <p:ext uri="{BB962C8B-B14F-4D97-AF65-F5344CB8AC3E}">
        <p14:creationId xmlns:p14="http://schemas.microsoft.com/office/powerpoint/2010/main" val="39856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The presence of multiple peaks suggests that a diverse mixture of compounds was isolated. Through the molecular networking feature of GNPS, we identified three alkaloids.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Pheophorbide A, a compound with strong potential in cancer therapy, is known for its effectiveness as a photosensitizer, making it valuable in photodynamic therapy for cancer treatment. </a:t>
            </a:r>
            <a:r>
              <a:rPr lang="en-US" sz="1800" b="0" i="0" u="none" strike="noStrike" dirty="0" err="1">
                <a:solidFill>
                  <a:srgbClr val="000000"/>
                </a:solidFill>
                <a:effectLst/>
                <a:latin typeface="Times New Roman" panose="02020603050405020304" pitchFamily="18" charset="0"/>
              </a:rPr>
              <a:t>Picrinine</a:t>
            </a:r>
            <a:r>
              <a:rPr lang="en-US" sz="1800" b="0" i="0" u="none" strike="noStrike" dirty="0">
                <a:solidFill>
                  <a:srgbClr val="000000"/>
                </a:solidFill>
                <a:effectLst/>
                <a:latin typeface="Times New Roman" panose="02020603050405020304" pitchFamily="18" charset="0"/>
              </a:rPr>
              <a:t>, a monoterpenoid indole alkaloid, has been researched for its anti-inflammatory properties and may be useful as an antitussive, expectorant, and for asthma relief.</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The third compound identified is a relatively new moiety with limited information available in the literature. Further studies are needed to determine its medicinal potential or any toxic effects on cells.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090B486-3E26-4CB9-A109-E456F82A2F78}" type="slidenum">
              <a:rPr lang="en-US" smtClean="0"/>
              <a:t>5</a:t>
            </a:fld>
            <a:endParaRPr lang="en-US"/>
          </a:p>
        </p:txBody>
      </p:sp>
    </p:spTree>
    <p:extLst>
      <p:ext uri="{BB962C8B-B14F-4D97-AF65-F5344CB8AC3E}">
        <p14:creationId xmlns:p14="http://schemas.microsoft.com/office/powerpoint/2010/main" val="371686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err="1">
                <a:solidFill>
                  <a:srgbClr val="000000"/>
                </a:solidFill>
                <a:effectLst/>
                <a:latin typeface="Times New Roman" panose="02020603050405020304" pitchFamily="18" charset="0"/>
              </a:rPr>
              <a:t>Hunteria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umbellata</a:t>
            </a:r>
            <a:r>
              <a:rPr lang="en-US" sz="1800" b="0" i="0" u="none" strike="noStrike" dirty="0">
                <a:solidFill>
                  <a:srgbClr val="000000"/>
                </a:solidFill>
                <a:effectLst/>
                <a:latin typeface="Times New Roman" panose="02020603050405020304" pitchFamily="18" charset="0"/>
              </a:rPr>
              <a:t> demonstrates significant pharmacological potential, highlighted by the rich presence of secondary metabolites in its leaves. Several identified compounds have been associated with therapeutic activities in pharmacological studies. The discovery of both known and novel compounds emphasizes the need for further research in drug development and natural product chemistry.</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090B486-3E26-4CB9-A109-E456F82A2F78}" type="slidenum">
              <a:rPr lang="en-US" smtClean="0"/>
              <a:t>6</a:t>
            </a:fld>
            <a:endParaRPr lang="en-US"/>
          </a:p>
        </p:txBody>
      </p:sp>
    </p:spTree>
    <p:extLst>
      <p:ext uri="{BB962C8B-B14F-4D97-AF65-F5344CB8AC3E}">
        <p14:creationId xmlns:p14="http://schemas.microsoft.com/office/powerpoint/2010/main" val="365937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tmp"/><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tmp"/><Relationship Id="rId5" Type="http://schemas.openxmlformats.org/officeDocument/2006/relationships/image" Target="../media/image6.jpe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tmp"/><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tmp"/><Relationship Id="rId5" Type="http://schemas.openxmlformats.org/officeDocument/2006/relationships/image" Target="../media/image10.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3.tmp"/><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tmp"/><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047589" y="0"/>
            <a:ext cx="3240411" cy="3240411"/>
          </a:xfrm>
          <a:custGeom>
            <a:avLst/>
            <a:gdLst/>
            <a:ahLst/>
            <a:cxnLst/>
            <a:rect l="l" t="t" r="r" b="b"/>
            <a:pathLst>
              <a:path w="3240411" h="3240411">
                <a:moveTo>
                  <a:pt x="0" y="0"/>
                </a:moveTo>
                <a:lnTo>
                  <a:pt x="3240411" y="0"/>
                </a:lnTo>
                <a:lnTo>
                  <a:pt x="3240411" y="3240411"/>
                </a:lnTo>
                <a:lnTo>
                  <a:pt x="0" y="32404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2286000" y="3390900"/>
            <a:ext cx="13106400" cy="4390122"/>
            <a:chOff x="0" y="238125"/>
            <a:chExt cx="11095878" cy="5853498"/>
          </a:xfrm>
        </p:grpSpPr>
        <p:sp>
          <p:nvSpPr>
            <p:cNvPr id="4" name="TextBox 4"/>
            <p:cNvSpPr txBox="1"/>
            <p:nvPr/>
          </p:nvSpPr>
          <p:spPr>
            <a:xfrm>
              <a:off x="0" y="238125"/>
              <a:ext cx="11095878" cy="3611247"/>
            </a:xfrm>
            <a:prstGeom prst="rect">
              <a:avLst/>
            </a:prstGeom>
          </p:spPr>
          <p:txBody>
            <a:bodyPr wrap="square" lIns="0" tIns="0" rIns="0" bIns="0" rtlCol="0" anchor="t">
              <a:spAutoFit/>
            </a:bodyPr>
            <a:lstStyle/>
            <a:p>
              <a:pPr marL="0" lvl="0" indent="0" algn="l"/>
              <a:r>
                <a:rPr lang="en-US" sz="4400" dirty="0">
                  <a:solidFill>
                    <a:srgbClr val="1E0D04"/>
                  </a:solidFill>
                  <a:latin typeface="+mj-lt"/>
                  <a:ea typeface="Open Sauce"/>
                  <a:cs typeface="Calibri" panose="020F0502020204030204" pitchFamily="34" charset="0"/>
                  <a:sym typeface="Open Sauce"/>
                </a:rPr>
                <a:t>INVESTIGATION OF SECONDARY METABOLITES</a:t>
              </a:r>
            </a:p>
            <a:p>
              <a:pPr marL="0" lvl="0" indent="0" algn="l"/>
              <a:r>
                <a:rPr lang="en-US" sz="4400" dirty="0">
                  <a:solidFill>
                    <a:srgbClr val="1E0D04"/>
                  </a:solidFill>
                  <a:latin typeface="+mj-lt"/>
                  <a:ea typeface="Open Sauce"/>
                  <a:cs typeface="Calibri" panose="020F0502020204030204" pitchFamily="34" charset="0"/>
                  <a:sym typeface="Open Sauce"/>
                </a:rPr>
                <a:t>PRESENT IN ALKALOIDAL EXTRACTS OF </a:t>
              </a:r>
              <a:r>
                <a:rPr lang="en-US" sz="4400" i="1" dirty="0">
                  <a:solidFill>
                    <a:srgbClr val="1E0D04"/>
                  </a:solidFill>
                  <a:latin typeface="+mj-lt"/>
                  <a:ea typeface="Open Sauce"/>
                  <a:cs typeface="Calibri" panose="020F0502020204030204" pitchFamily="34" charset="0"/>
                  <a:sym typeface="Open Sauce"/>
                </a:rPr>
                <a:t>HUNTERIA UMBELLATA</a:t>
              </a:r>
              <a:r>
                <a:rPr lang="en-US" sz="4400" dirty="0">
                  <a:solidFill>
                    <a:srgbClr val="1E0D04"/>
                  </a:solidFill>
                  <a:latin typeface="+mj-lt"/>
                  <a:ea typeface="Open Sauce"/>
                  <a:cs typeface="Calibri" panose="020F0502020204030204" pitchFamily="34" charset="0"/>
                  <a:sym typeface="Open Sauce"/>
                </a:rPr>
                <a:t> LEAVES USING COMPUTATIONAL MOLECULAR NETWORKING TOOL </a:t>
              </a:r>
            </a:p>
          </p:txBody>
        </p:sp>
        <p:sp>
          <p:nvSpPr>
            <p:cNvPr id="5" name="TextBox 5"/>
            <p:cNvSpPr txBox="1"/>
            <p:nvPr/>
          </p:nvSpPr>
          <p:spPr>
            <a:xfrm>
              <a:off x="0" y="4911727"/>
              <a:ext cx="11095878" cy="1179896"/>
            </a:xfrm>
            <a:prstGeom prst="rect">
              <a:avLst/>
            </a:prstGeom>
          </p:spPr>
          <p:txBody>
            <a:bodyPr lIns="0" tIns="0" rIns="0" bIns="0" rtlCol="0" anchor="t">
              <a:spAutoFit/>
            </a:bodyPr>
            <a:lstStyle/>
            <a:p>
              <a:pPr marL="0" lvl="0" indent="0" algn="l">
                <a:lnSpc>
                  <a:spcPts val="3369"/>
                </a:lnSpc>
                <a:spcBef>
                  <a:spcPct val="0"/>
                </a:spcBef>
              </a:pPr>
              <a:r>
                <a:rPr lang="en-US" sz="3600" b="0" u="sng" strike="noStrike" dirty="0">
                  <a:solidFill>
                    <a:srgbClr val="000000"/>
                  </a:solidFill>
                  <a:effectLst/>
                  <a:latin typeface="Calibri" panose="020F0502020204030204" pitchFamily="34" charset="0"/>
                  <a:cs typeface="Calibri" panose="020F0502020204030204" pitchFamily="34" charset="0"/>
                </a:rPr>
                <a:t>Rukayat A. Adedeji</a:t>
              </a:r>
              <a:r>
                <a:rPr lang="en-US" sz="3600" b="0" u="none" strike="noStrike" baseline="30000" dirty="0">
                  <a:solidFill>
                    <a:srgbClr val="000000"/>
                  </a:solidFill>
                  <a:effectLst/>
                  <a:latin typeface="Calibri" panose="020F0502020204030204" pitchFamily="34" charset="0"/>
                  <a:cs typeface="Calibri" panose="020F0502020204030204" pitchFamily="34" charset="0"/>
                </a:rPr>
                <a:t>1*</a:t>
              </a:r>
              <a:r>
                <a:rPr lang="en-US" sz="3600" b="0" u="none" strike="noStrike" dirty="0">
                  <a:solidFill>
                    <a:srgbClr val="000000"/>
                  </a:solidFill>
                  <a:effectLst/>
                  <a:latin typeface="Calibri" panose="020F0502020204030204" pitchFamily="34" charset="0"/>
                  <a:cs typeface="Calibri" panose="020F0502020204030204" pitchFamily="34" charset="0"/>
                </a:rPr>
                <a:t>., </a:t>
              </a:r>
              <a:r>
                <a:rPr lang="en-US" sz="3600" b="0" u="none" strike="noStrike" dirty="0" err="1">
                  <a:solidFill>
                    <a:srgbClr val="000000"/>
                  </a:solidFill>
                  <a:effectLst/>
                  <a:latin typeface="Calibri" panose="020F0502020204030204" pitchFamily="34" charset="0"/>
                  <a:cs typeface="Calibri" panose="020F0502020204030204" pitchFamily="34" charset="0"/>
                </a:rPr>
                <a:t>Musibau</a:t>
              </a:r>
              <a:r>
                <a:rPr lang="en-US" sz="3600" b="0" u="none" strike="noStrike" dirty="0">
                  <a:solidFill>
                    <a:srgbClr val="000000"/>
                  </a:solidFill>
                  <a:effectLst/>
                  <a:latin typeface="Calibri" panose="020F0502020204030204" pitchFamily="34" charset="0"/>
                  <a:cs typeface="Calibri" panose="020F0502020204030204" pitchFamily="34" charset="0"/>
                </a:rPr>
                <a:t> Opemipo</a:t>
              </a:r>
              <a:r>
                <a:rPr lang="en-US" sz="3600" b="0" u="none" strike="noStrike" baseline="30000" dirty="0">
                  <a:solidFill>
                    <a:srgbClr val="000000"/>
                  </a:solidFill>
                  <a:effectLst/>
                  <a:latin typeface="Calibri" panose="020F0502020204030204" pitchFamily="34" charset="0"/>
                  <a:cs typeface="Calibri" panose="020F0502020204030204" pitchFamily="34" charset="0"/>
                </a:rPr>
                <a:t>1</a:t>
              </a:r>
              <a:r>
                <a:rPr lang="en-US" sz="3600" b="0" u="none" strike="noStrike" dirty="0">
                  <a:solidFill>
                    <a:srgbClr val="000000"/>
                  </a:solidFill>
                  <a:effectLst/>
                  <a:latin typeface="Calibri" panose="020F0502020204030204" pitchFamily="34" charset="0"/>
                  <a:cs typeface="Calibri" panose="020F0502020204030204" pitchFamily="34" charset="0"/>
                </a:rPr>
                <a:t>., </a:t>
              </a:r>
              <a:r>
                <a:rPr lang="en-US" sz="3600" b="0" u="none" strike="noStrike" dirty="0" err="1">
                  <a:solidFill>
                    <a:srgbClr val="000000"/>
                  </a:solidFill>
                  <a:effectLst/>
                  <a:latin typeface="Calibri" panose="020F0502020204030204" pitchFamily="34" charset="0"/>
                  <a:cs typeface="Calibri" panose="020F0502020204030204" pitchFamily="34" charset="0"/>
                </a:rPr>
                <a:t>Oluwabukunmi</a:t>
              </a:r>
              <a:r>
                <a:rPr lang="en-US" sz="3600" b="0" u="none" strike="noStrike" dirty="0">
                  <a:solidFill>
                    <a:srgbClr val="000000"/>
                  </a:solidFill>
                  <a:effectLst/>
                  <a:latin typeface="Calibri" panose="020F0502020204030204" pitchFamily="34" charset="0"/>
                  <a:cs typeface="Calibri" panose="020F0502020204030204" pitchFamily="34" charset="0"/>
                </a:rPr>
                <a:t> Babalola</a:t>
              </a:r>
              <a:r>
                <a:rPr lang="en-US" sz="3600" b="0" u="none" strike="noStrike" baseline="30000" dirty="0">
                  <a:solidFill>
                    <a:srgbClr val="000000"/>
                  </a:solidFill>
                  <a:effectLst/>
                  <a:latin typeface="Calibri" panose="020F0502020204030204" pitchFamily="34" charset="0"/>
                  <a:cs typeface="Calibri" panose="020F0502020204030204" pitchFamily="34" charset="0"/>
                </a:rPr>
                <a:t>1</a:t>
              </a:r>
              <a:r>
                <a:rPr lang="en-US" sz="3600" b="0" u="none" strike="noStrike" dirty="0">
                  <a:solidFill>
                    <a:srgbClr val="000000"/>
                  </a:solidFill>
                  <a:effectLst/>
                  <a:latin typeface="Calibri" panose="020F0502020204030204" pitchFamily="34" charset="0"/>
                  <a:cs typeface="Calibri" panose="020F0502020204030204" pitchFamily="34" charset="0"/>
                </a:rPr>
                <a:t>., Solomon O. Julius</a:t>
              </a:r>
              <a:r>
                <a:rPr lang="en-US" sz="3600" b="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u="none" strike="noStrike" dirty="0">
                  <a:solidFill>
                    <a:srgbClr val="000000"/>
                  </a:solidFill>
                  <a:effectLst/>
                  <a:latin typeface="Calibri" panose="020F0502020204030204" pitchFamily="34" charset="0"/>
                  <a:cs typeface="Calibri" panose="020F0502020204030204" pitchFamily="34" charset="0"/>
                </a:rPr>
                <a:t>., Stephenie C. Alaribe</a:t>
              </a:r>
              <a:r>
                <a:rPr lang="en-US" sz="3600" b="0" u="none" strike="noStrike" baseline="30000" dirty="0">
                  <a:solidFill>
                    <a:srgbClr val="000000"/>
                  </a:solidFill>
                  <a:effectLst/>
                  <a:latin typeface="Calibri" panose="020F0502020204030204" pitchFamily="34" charset="0"/>
                  <a:cs typeface="Calibri" panose="020F0502020204030204" pitchFamily="34" charset="0"/>
                </a:rPr>
                <a:t>1*</a:t>
              </a:r>
              <a:endParaRPr lang="en-US" sz="4400" dirty="0">
                <a:solidFill>
                  <a:srgbClr val="1E0D04"/>
                </a:solidFill>
                <a:latin typeface="Calibri" panose="020F0502020204030204" pitchFamily="34" charset="0"/>
                <a:ea typeface="Open Sauce"/>
                <a:cs typeface="Calibri" panose="020F0502020204030204" pitchFamily="34" charset="0"/>
                <a:sym typeface="Open Sauce"/>
              </a:endParaRPr>
            </a:p>
          </p:txBody>
        </p:sp>
      </p:grpSp>
      <p:sp>
        <p:nvSpPr>
          <p:cNvPr id="9" name="TextBox 8">
            <a:extLst>
              <a:ext uri="{FF2B5EF4-FFF2-40B4-BE49-F238E27FC236}">
                <a16:creationId xmlns:a16="http://schemas.microsoft.com/office/drawing/2014/main" id="{5118DE86-661C-1D11-B498-9579244CD713}"/>
              </a:ext>
            </a:extLst>
          </p:cNvPr>
          <p:cNvSpPr txBox="1"/>
          <p:nvPr/>
        </p:nvSpPr>
        <p:spPr>
          <a:xfrm>
            <a:off x="2286000" y="8132218"/>
            <a:ext cx="11811000" cy="1569660"/>
          </a:xfrm>
          <a:prstGeom prst="rect">
            <a:avLst/>
          </a:prstGeom>
          <a:noFill/>
        </p:spPr>
        <p:txBody>
          <a:bodyPr wrap="square">
            <a:spAutoFit/>
          </a:bodyPr>
          <a:lstStyle/>
          <a:p>
            <a:pPr rtl="0">
              <a:spcBef>
                <a:spcPts val="0"/>
              </a:spcBef>
              <a:spcAft>
                <a:spcPts val="0"/>
              </a:spcAft>
            </a:pPr>
            <a:r>
              <a:rPr lang="en-US" sz="2400" b="0" i="1" u="none" strike="noStrike" dirty="0">
                <a:solidFill>
                  <a:srgbClr val="000000"/>
                </a:solidFill>
                <a:effectLst/>
                <a:latin typeface="Calibri" panose="020F0502020204030204" pitchFamily="34" charset="0"/>
                <a:cs typeface="Calibri" panose="020F0502020204030204" pitchFamily="34" charset="0"/>
              </a:rPr>
              <a:t>Department of Pharmaceutical Chemistry, Faculty of Pharmacy, University of Lagos, Nigeria</a:t>
            </a:r>
            <a:endParaRPr lang="en-US" sz="2400" b="0" i="1" dirty="0">
              <a:effectLst/>
              <a:latin typeface="Calibri" panose="020F0502020204030204" pitchFamily="34" charset="0"/>
              <a:cs typeface="Calibri" panose="020F0502020204030204" pitchFamily="34" charset="0"/>
            </a:endParaRPr>
          </a:p>
          <a:p>
            <a:pPr rtl="0">
              <a:spcBef>
                <a:spcPts val="0"/>
              </a:spcBef>
              <a:spcAft>
                <a:spcPts val="0"/>
              </a:spcAft>
            </a:pPr>
            <a:r>
              <a:rPr lang="en-US" sz="2400" b="0" i="1" u="none" strike="noStrike" dirty="0">
                <a:solidFill>
                  <a:srgbClr val="000000"/>
                </a:solidFill>
                <a:effectLst/>
                <a:latin typeface="Calibri" panose="020F0502020204030204" pitchFamily="34" charset="0"/>
                <a:cs typeface="Calibri" panose="020F0502020204030204" pitchFamily="34" charset="0"/>
              </a:rPr>
              <a:t>Department of Pharmacognosy, Faculty of Pharmacy, University of Lagos, Nigeria</a:t>
            </a:r>
            <a:endParaRPr lang="en-US" sz="2400" b="0" i="1" dirty="0">
              <a:effectLst/>
              <a:latin typeface="Calibri" panose="020F0502020204030204" pitchFamily="34" charset="0"/>
              <a:cs typeface="Calibri" panose="020F0502020204030204" pitchFamily="34" charset="0"/>
            </a:endParaRPr>
          </a:p>
          <a:p>
            <a:r>
              <a:rPr lang="en-US" sz="2400" i="1" dirty="0">
                <a:latin typeface="Calibri" panose="020F0502020204030204" pitchFamily="34" charset="0"/>
                <a:cs typeface="Calibri" panose="020F0502020204030204" pitchFamily="34" charset="0"/>
              </a:rPr>
              <a:t>Presenter Contact: rukayatadedeji064@gmail.com</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A14FC97-B7CC-E673-0E10-D0424B7EB8A0}"/>
              </a:ext>
            </a:extLst>
          </p:cNvPr>
          <p:cNvSpPr txBox="1"/>
          <p:nvPr/>
        </p:nvSpPr>
        <p:spPr>
          <a:xfrm>
            <a:off x="2286000" y="9565105"/>
            <a:ext cx="6400800" cy="369332"/>
          </a:xfrm>
          <a:prstGeom prst="rect">
            <a:avLst/>
          </a:prstGeom>
          <a:noFill/>
        </p:spPr>
        <p:txBody>
          <a:bodyPr wrap="square" rtlCol="0">
            <a:spAutoFit/>
          </a:bodyPr>
          <a:lstStyle/>
          <a:p>
            <a:r>
              <a:rPr lang="en-US" dirty="0"/>
              <a:t>Abstract Number: FPC-24-018 </a:t>
            </a:r>
          </a:p>
        </p:txBody>
      </p:sp>
      <p:pic>
        <p:nvPicPr>
          <p:cNvPr id="12" name="Picture 11" descr="A purple sign with white text&#10;&#10;Description automatically generated">
            <a:extLst>
              <a:ext uri="{FF2B5EF4-FFF2-40B4-BE49-F238E27FC236}">
                <a16:creationId xmlns:a16="http://schemas.microsoft.com/office/drawing/2014/main" id="{CAA16A46-6885-D0FA-6721-4E5F2F8CEF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0500"/>
            <a:ext cx="9982200" cy="15696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96102" y="-58783"/>
            <a:ext cx="2391898" cy="2391898"/>
          </a:xfrm>
          <a:custGeom>
            <a:avLst/>
            <a:gdLst/>
            <a:ahLst/>
            <a:cxnLst/>
            <a:rect l="l" t="t" r="r" b="b"/>
            <a:pathLst>
              <a:path w="2391898" h="2391898">
                <a:moveTo>
                  <a:pt x="0" y="0"/>
                </a:moveTo>
                <a:lnTo>
                  <a:pt x="2391898" y="0"/>
                </a:lnTo>
                <a:lnTo>
                  <a:pt x="2391898" y="2391898"/>
                </a:lnTo>
                <a:lnTo>
                  <a:pt x="0" y="2391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8" name="Picture 7" descr="A green fruit on a tree&#10;&#10;Description automatically generated">
            <a:extLst>
              <a:ext uri="{FF2B5EF4-FFF2-40B4-BE49-F238E27FC236}">
                <a16:creationId xmlns:a16="http://schemas.microsoft.com/office/drawing/2014/main" id="{6C896ADF-BD72-0AE9-763E-52054B15AE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68200" y="3467100"/>
            <a:ext cx="5359625" cy="6646464"/>
          </a:xfrm>
          <a:prstGeom prst="rect">
            <a:avLst/>
          </a:prstGeom>
        </p:spPr>
      </p:pic>
      <p:sp>
        <p:nvSpPr>
          <p:cNvPr id="9" name="TextBox 8">
            <a:extLst>
              <a:ext uri="{FF2B5EF4-FFF2-40B4-BE49-F238E27FC236}">
                <a16:creationId xmlns:a16="http://schemas.microsoft.com/office/drawing/2014/main" id="{E9575111-51BE-4997-B99F-E506C02C9505}"/>
              </a:ext>
            </a:extLst>
          </p:cNvPr>
          <p:cNvSpPr txBox="1"/>
          <p:nvPr/>
        </p:nvSpPr>
        <p:spPr>
          <a:xfrm>
            <a:off x="11022551" y="2847285"/>
            <a:ext cx="6400800" cy="523220"/>
          </a:xfrm>
          <a:prstGeom prst="rect">
            <a:avLst/>
          </a:prstGeom>
          <a:noFill/>
        </p:spPr>
        <p:txBody>
          <a:bodyPr wrap="square" rtlCol="0">
            <a:spAutoFit/>
          </a:bodyPr>
          <a:lstStyle/>
          <a:p>
            <a:pPr algn="ctr"/>
            <a:r>
              <a:rPr lang="en-US" sz="2800" dirty="0"/>
              <a:t>Picture from www.gbif.org</a:t>
            </a:r>
          </a:p>
        </p:txBody>
      </p:sp>
      <p:sp>
        <p:nvSpPr>
          <p:cNvPr id="13" name="Title 12">
            <a:extLst>
              <a:ext uri="{FF2B5EF4-FFF2-40B4-BE49-F238E27FC236}">
                <a16:creationId xmlns:a16="http://schemas.microsoft.com/office/drawing/2014/main" id="{1AB9B79C-8FC4-FE68-BB58-C4323CA7FE97}"/>
              </a:ext>
            </a:extLst>
          </p:cNvPr>
          <p:cNvSpPr>
            <a:spLocks noGrp="1"/>
          </p:cNvSpPr>
          <p:nvPr>
            <p:ph type="title"/>
          </p:nvPr>
        </p:nvSpPr>
        <p:spPr>
          <a:xfrm>
            <a:off x="713874" y="2537395"/>
            <a:ext cx="8229600" cy="1143000"/>
          </a:xfrm>
        </p:spPr>
        <p:txBody>
          <a:bodyPr>
            <a:noAutofit/>
          </a:bodyPr>
          <a:lstStyle/>
          <a:p>
            <a:pPr algn="l"/>
            <a:r>
              <a:rPr lang="en-US" dirty="0"/>
              <a:t>Background</a:t>
            </a:r>
            <a:br>
              <a:rPr lang="en-US" dirty="0"/>
            </a:br>
            <a:endParaRPr lang="en-US" dirty="0"/>
          </a:p>
        </p:txBody>
      </p:sp>
      <p:sp>
        <p:nvSpPr>
          <p:cNvPr id="14" name="Content Placeholder 13">
            <a:extLst>
              <a:ext uri="{FF2B5EF4-FFF2-40B4-BE49-F238E27FC236}">
                <a16:creationId xmlns:a16="http://schemas.microsoft.com/office/drawing/2014/main" id="{F53703C8-10DC-F0FD-A577-5B62413FFB4B}"/>
              </a:ext>
            </a:extLst>
          </p:cNvPr>
          <p:cNvSpPr>
            <a:spLocks noGrp="1"/>
          </p:cNvSpPr>
          <p:nvPr>
            <p:ph idx="1"/>
          </p:nvPr>
        </p:nvSpPr>
        <p:spPr>
          <a:xfrm>
            <a:off x="713874" y="4527350"/>
            <a:ext cx="9753600" cy="4525963"/>
          </a:xfrm>
        </p:spPr>
        <p:txBody>
          <a:bodyPr>
            <a:normAutofit fontScale="92500"/>
          </a:bodyPr>
          <a:lstStyle/>
          <a:p>
            <a:pPr>
              <a:lnSpc>
                <a:spcPct val="150000"/>
              </a:lnSpc>
            </a:pPr>
            <a:r>
              <a:rPr lang="en-US" sz="2800" b="0" i="1" u="none" strike="noStrike" dirty="0" err="1">
                <a:solidFill>
                  <a:srgbClr val="000000"/>
                </a:solidFill>
                <a:effectLst/>
                <a:cs typeface="Calibri" panose="020F0502020204030204" pitchFamily="34" charset="0"/>
              </a:rPr>
              <a:t>Hunteria</a:t>
            </a:r>
            <a:r>
              <a:rPr lang="en-US" sz="2800" b="0" i="1" u="none" strike="noStrike" dirty="0">
                <a:solidFill>
                  <a:srgbClr val="000000"/>
                </a:solidFill>
                <a:effectLst/>
                <a:cs typeface="Calibri" panose="020F0502020204030204" pitchFamily="34" charset="0"/>
              </a:rPr>
              <a:t> </a:t>
            </a:r>
            <a:r>
              <a:rPr lang="en-US" sz="2800" b="0" i="1" u="none" strike="noStrike" dirty="0" err="1">
                <a:solidFill>
                  <a:srgbClr val="000000"/>
                </a:solidFill>
                <a:effectLst/>
                <a:cs typeface="Calibri" panose="020F0502020204030204" pitchFamily="34" charset="0"/>
              </a:rPr>
              <a:t>umbellata</a:t>
            </a:r>
            <a:r>
              <a:rPr lang="en-US" sz="2800" b="0" i="0" u="none" strike="noStrike" dirty="0">
                <a:solidFill>
                  <a:srgbClr val="000000"/>
                </a:solidFill>
                <a:effectLst/>
                <a:cs typeface="Calibri" panose="020F0502020204030204" pitchFamily="34" charset="0"/>
              </a:rPr>
              <a:t>  K. Schum, a tropical rainforest tree found in western and central Africa.</a:t>
            </a:r>
          </a:p>
          <a:p>
            <a:pPr>
              <a:lnSpc>
                <a:spcPct val="150000"/>
              </a:lnSpc>
            </a:pPr>
            <a:r>
              <a:rPr lang="en-US" sz="2800" b="0" i="0" u="none" strike="noStrike" dirty="0">
                <a:solidFill>
                  <a:srgbClr val="000000"/>
                </a:solidFill>
                <a:effectLst/>
              </a:rPr>
              <a:t>African traditional herbalists use various portions of the plant for a wide variety of medicinal purposes.</a:t>
            </a:r>
          </a:p>
          <a:p>
            <a:pPr>
              <a:lnSpc>
                <a:spcPct val="150000"/>
              </a:lnSpc>
            </a:pPr>
            <a:r>
              <a:rPr lang="en-US" sz="2800" dirty="0">
                <a:solidFill>
                  <a:srgbClr val="000000"/>
                </a:solidFill>
                <a:cs typeface="Calibri" panose="020F0502020204030204" pitchFamily="34" charset="0"/>
              </a:rPr>
              <a:t>The aim of this study was to </a:t>
            </a:r>
            <a:r>
              <a:rPr lang="en-US" sz="2800" b="0" i="0" u="none" strike="noStrike" dirty="0">
                <a:solidFill>
                  <a:srgbClr val="000000"/>
                </a:solidFill>
                <a:effectLst/>
              </a:rPr>
              <a:t>investigate the secondary metabolites present</a:t>
            </a:r>
            <a:r>
              <a:rPr lang="en-US" sz="2800" b="0" i="0" u="none" strike="noStrike" dirty="0">
                <a:solidFill>
                  <a:srgbClr val="000000"/>
                </a:solidFill>
                <a:effectLst/>
                <a:cs typeface="Calibri" panose="020F0502020204030204" pitchFamily="34" charset="0"/>
              </a:rPr>
              <a:t> in the leave extrac</a:t>
            </a:r>
            <a:r>
              <a:rPr lang="en-US" sz="2800" dirty="0">
                <a:solidFill>
                  <a:srgbClr val="000000"/>
                </a:solidFill>
                <a:cs typeface="Calibri" panose="020F0502020204030204" pitchFamily="34" charset="0"/>
              </a:rPr>
              <a:t>t of the plant using metabolomics tools and a computational molecular networking platform.</a:t>
            </a:r>
            <a:endParaRPr lang="en-US" sz="2800" dirty="0">
              <a:cs typeface="Calibri" panose="020F0502020204030204" pitchFamily="34" charset="0"/>
            </a:endParaRPr>
          </a:p>
        </p:txBody>
      </p:sp>
      <p:pic>
        <p:nvPicPr>
          <p:cNvPr id="15" name="Picture 14" descr="A purple sign with white text&#10;&#10;Description automatically generated">
            <a:extLst>
              <a:ext uri="{FF2B5EF4-FFF2-40B4-BE49-F238E27FC236}">
                <a16:creationId xmlns:a16="http://schemas.microsoft.com/office/drawing/2014/main" id="{D8B8931F-897F-5B64-A54B-4706AB060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90500"/>
            <a:ext cx="9982200" cy="1569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5329" y="2216250"/>
            <a:ext cx="14510991" cy="899157"/>
          </a:xfrm>
          <a:prstGeom prst="rect">
            <a:avLst/>
          </a:prstGeom>
        </p:spPr>
        <p:txBody>
          <a:bodyPr lIns="0" tIns="0" rIns="0" bIns="0" rtlCol="0" anchor="t">
            <a:spAutoFit/>
          </a:bodyPr>
          <a:lstStyle/>
          <a:p>
            <a:pPr marL="0" lvl="0" indent="0">
              <a:lnSpc>
                <a:spcPts val="7800"/>
              </a:lnSpc>
            </a:pPr>
            <a:r>
              <a:rPr lang="en-US" sz="4400" dirty="0">
                <a:solidFill>
                  <a:srgbClr val="1E0D04"/>
                </a:solidFill>
                <a:ea typeface="Open Sauce"/>
                <a:cs typeface="Open Sauce"/>
                <a:sym typeface="Open Sauce"/>
              </a:rPr>
              <a:t>Methodology</a:t>
            </a:r>
          </a:p>
        </p:txBody>
      </p:sp>
      <p:pic>
        <p:nvPicPr>
          <p:cNvPr id="14" name="Picture 13" descr="A diagram of a computer and a machine&#10;&#10;Description automatically generated">
            <a:extLst>
              <a:ext uri="{FF2B5EF4-FFF2-40B4-BE49-F238E27FC236}">
                <a16:creationId xmlns:a16="http://schemas.microsoft.com/office/drawing/2014/main" id="{1A83EDFF-D617-29F8-98D0-6EEC04261965}"/>
              </a:ext>
            </a:extLst>
          </p:cNvPr>
          <p:cNvPicPr>
            <a:picLocks noChangeAspect="1"/>
          </p:cNvPicPr>
          <p:nvPr/>
        </p:nvPicPr>
        <p:blipFill>
          <a:blip r:embed="rId4">
            <a:extLst>
              <a:ext uri="{28A0092B-C50C-407E-A947-70E740481C1C}">
                <a14:useLocalDpi xmlns:a14="http://schemas.microsoft.com/office/drawing/2010/main" val="0"/>
              </a:ext>
            </a:extLst>
          </a:blip>
          <a:srcRect l="6423" t="4165" r="13190" b="11409"/>
          <a:stretch/>
        </p:blipFill>
        <p:spPr>
          <a:xfrm>
            <a:off x="6233259" y="4311768"/>
            <a:ext cx="5821481" cy="4794920"/>
          </a:xfrm>
          <a:prstGeom prst="rect">
            <a:avLst/>
          </a:prstGeom>
        </p:spPr>
      </p:pic>
      <p:sp>
        <p:nvSpPr>
          <p:cNvPr id="15" name="TextBox 14">
            <a:extLst>
              <a:ext uri="{FF2B5EF4-FFF2-40B4-BE49-F238E27FC236}">
                <a16:creationId xmlns:a16="http://schemas.microsoft.com/office/drawing/2014/main" id="{7E0679AC-AB65-7AB5-38EC-C0DA9C02ADF4}"/>
              </a:ext>
            </a:extLst>
          </p:cNvPr>
          <p:cNvSpPr txBox="1"/>
          <p:nvPr/>
        </p:nvSpPr>
        <p:spPr>
          <a:xfrm>
            <a:off x="6233259" y="3813913"/>
            <a:ext cx="4976725" cy="1015663"/>
          </a:xfrm>
          <a:prstGeom prst="rect">
            <a:avLst/>
          </a:prstGeom>
          <a:noFill/>
        </p:spPr>
        <p:txBody>
          <a:bodyPr wrap="square" rtlCol="0">
            <a:spAutoFit/>
          </a:bodyPr>
          <a:lstStyle/>
          <a:p>
            <a:pPr marL="0" lvl="0" indent="0" algn="ctr">
              <a:lnSpc>
                <a:spcPts val="3600"/>
              </a:lnSpc>
            </a:pPr>
            <a:r>
              <a:rPr lang="en-US" sz="3200" dirty="0">
                <a:solidFill>
                  <a:srgbClr val="1E0D04"/>
                </a:solidFill>
                <a:ea typeface="Open Sauce"/>
                <a:cs typeface="Open Sauce"/>
                <a:sym typeface="Open Sauce"/>
              </a:rPr>
              <a:t>LC-MS/MS Analysis of extracts</a:t>
            </a:r>
          </a:p>
        </p:txBody>
      </p:sp>
      <p:sp>
        <p:nvSpPr>
          <p:cNvPr id="16" name="TextBox 15">
            <a:extLst>
              <a:ext uri="{FF2B5EF4-FFF2-40B4-BE49-F238E27FC236}">
                <a16:creationId xmlns:a16="http://schemas.microsoft.com/office/drawing/2014/main" id="{EFCEB1B0-F687-3ECB-5355-075AD4783AAC}"/>
              </a:ext>
            </a:extLst>
          </p:cNvPr>
          <p:cNvSpPr txBox="1"/>
          <p:nvPr/>
        </p:nvSpPr>
        <p:spPr>
          <a:xfrm>
            <a:off x="335329" y="3848051"/>
            <a:ext cx="3810000" cy="2062103"/>
          </a:xfrm>
          <a:prstGeom prst="rect">
            <a:avLst/>
          </a:prstGeom>
          <a:noFill/>
        </p:spPr>
        <p:txBody>
          <a:bodyPr wrap="square" rtlCol="0">
            <a:spAutoFit/>
          </a:bodyPr>
          <a:lstStyle/>
          <a:p>
            <a:r>
              <a:rPr lang="en-US" sz="3200" dirty="0">
                <a:solidFill>
                  <a:srgbClr val="1E0D04"/>
                </a:solidFill>
                <a:ea typeface="Open Sauce"/>
                <a:cs typeface="Open Sauce"/>
                <a:sym typeface="Open Sauce"/>
              </a:rPr>
              <a:t>Alkaloids extraction using </a:t>
            </a:r>
            <a:r>
              <a:rPr lang="en-US" sz="3200" dirty="0" err="1">
                <a:solidFill>
                  <a:srgbClr val="1E0D04"/>
                </a:solidFill>
                <a:ea typeface="Open Sauce"/>
                <a:cs typeface="Open Sauce"/>
                <a:sym typeface="Open Sauce"/>
              </a:rPr>
              <a:t>Manske</a:t>
            </a:r>
            <a:r>
              <a:rPr lang="en-US" sz="3200" dirty="0">
                <a:solidFill>
                  <a:srgbClr val="1E0D04"/>
                </a:solidFill>
                <a:ea typeface="Open Sauce"/>
                <a:cs typeface="Open Sauce"/>
                <a:sym typeface="Open Sauce"/>
              </a:rPr>
              <a:t> Method</a:t>
            </a:r>
          </a:p>
          <a:p>
            <a:endParaRPr lang="en-US" sz="3200" dirty="0"/>
          </a:p>
        </p:txBody>
      </p:sp>
      <p:sp>
        <p:nvSpPr>
          <p:cNvPr id="17" name="TextBox 16">
            <a:extLst>
              <a:ext uri="{FF2B5EF4-FFF2-40B4-BE49-F238E27FC236}">
                <a16:creationId xmlns:a16="http://schemas.microsoft.com/office/drawing/2014/main" id="{1F431E90-0156-DF6D-E637-1A78128AFCE7}"/>
              </a:ext>
            </a:extLst>
          </p:cNvPr>
          <p:cNvSpPr txBox="1"/>
          <p:nvPr/>
        </p:nvSpPr>
        <p:spPr>
          <a:xfrm>
            <a:off x="12830013" y="3548599"/>
            <a:ext cx="4495800" cy="1569660"/>
          </a:xfrm>
          <a:prstGeom prst="rect">
            <a:avLst/>
          </a:prstGeom>
          <a:noFill/>
        </p:spPr>
        <p:txBody>
          <a:bodyPr wrap="square" rtlCol="0">
            <a:spAutoFit/>
          </a:bodyPr>
          <a:lstStyle/>
          <a:p>
            <a:r>
              <a:rPr lang="en-US" sz="3200" dirty="0">
                <a:solidFill>
                  <a:srgbClr val="1E0D04"/>
                </a:solidFill>
                <a:ea typeface="Open Sauce"/>
                <a:cs typeface="Open Sauce"/>
                <a:sym typeface="Open Sauce"/>
              </a:rPr>
              <a:t>Molecular Networking for Compounds Identification</a:t>
            </a:r>
          </a:p>
          <a:p>
            <a:endParaRPr lang="en-US" sz="3200" dirty="0"/>
          </a:p>
        </p:txBody>
      </p:sp>
      <p:pic>
        <p:nvPicPr>
          <p:cNvPr id="19" name="Picture 18" descr="A computer screen shot of a network&#10;&#10;Description automatically generated">
            <a:extLst>
              <a:ext uri="{FF2B5EF4-FFF2-40B4-BE49-F238E27FC236}">
                <a16:creationId xmlns:a16="http://schemas.microsoft.com/office/drawing/2014/main" id="{F952EAB6-667C-16D2-21D3-13F487559401}"/>
              </a:ext>
            </a:extLst>
          </p:cNvPr>
          <p:cNvPicPr>
            <a:picLocks noChangeAspect="1"/>
          </p:cNvPicPr>
          <p:nvPr/>
        </p:nvPicPr>
        <p:blipFill>
          <a:blip r:embed="rId5">
            <a:extLst>
              <a:ext uri="{28A0092B-C50C-407E-A947-70E740481C1C}">
                <a14:useLocalDpi xmlns:a14="http://schemas.microsoft.com/office/drawing/2010/main" val="0"/>
              </a:ext>
            </a:extLst>
          </a:blip>
          <a:srcRect l="13200" t="19892" r="19441"/>
          <a:stretch/>
        </p:blipFill>
        <p:spPr>
          <a:xfrm>
            <a:off x="12420600" y="4794476"/>
            <a:ext cx="5682418" cy="3829503"/>
          </a:xfrm>
          <a:prstGeom prst="rect">
            <a:avLst/>
          </a:prstGeom>
        </p:spPr>
      </p:pic>
      <p:sp>
        <p:nvSpPr>
          <p:cNvPr id="23" name="Arrow: Right 22">
            <a:extLst>
              <a:ext uri="{FF2B5EF4-FFF2-40B4-BE49-F238E27FC236}">
                <a16:creationId xmlns:a16="http://schemas.microsoft.com/office/drawing/2014/main" id="{BF5A3AF2-E66D-B646-93B3-7348675A0F42}"/>
              </a:ext>
            </a:extLst>
          </p:cNvPr>
          <p:cNvSpPr/>
          <p:nvPr/>
        </p:nvSpPr>
        <p:spPr>
          <a:xfrm>
            <a:off x="4937859" y="6057900"/>
            <a:ext cx="1295400" cy="4572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07BFA8DE-D073-7AE5-B372-D716AC911E71}"/>
              </a:ext>
            </a:extLst>
          </p:cNvPr>
          <p:cNvSpPr/>
          <p:nvPr/>
        </p:nvSpPr>
        <p:spPr>
          <a:xfrm>
            <a:off x="11065043" y="6057900"/>
            <a:ext cx="1295400" cy="45720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group of glass beakers with blue liquid&#10;&#10;Description automatically generated">
            <a:extLst>
              <a:ext uri="{FF2B5EF4-FFF2-40B4-BE49-F238E27FC236}">
                <a16:creationId xmlns:a16="http://schemas.microsoft.com/office/drawing/2014/main" id="{93304010-7C45-1A35-5497-E43CBAD4207B}"/>
              </a:ext>
            </a:extLst>
          </p:cNvPr>
          <p:cNvPicPr>
            <a:picLocks noChangeAspect="1"/>
          </p:cNvPicPr>
          <p:nvPr/>
        </p:nvPicPr>
        <p:blipFill>
          <a:blip r:embed="rId6" cstate="print">
            <a:extLst>
              <a:ext uri="{28A0092B-C50C-407E-A947-70E740481C1C}">
                <a14:useLocalDpi xmlns:a14="http://schemas.microsoft.com/office/drawing/2010/main" val="0"/>
              </a:ext>
            </a:extLst>
          </a:blip>
          <a:srcRect l="7778" t="25905" r="5556" b="10001"/>
          <a:stretch/>
        </p:blipFill>
        <p:spPr>
          <a:xfrm>
            <a:off x="184982" y="5829300"/>
            <a:ext cx="5273004" cy="3899644"/>
          </a:xfrm>
          <a:prstGeom prst="rect">
            <a:avLst/>
          </a:prstGeom>
        </p:spPr>
      </p:pic>
      <p:pic>
        <p:nvPicPr>
          <p:cNvPr id="27" name="Picture 26" descr="A purple sign with white text&#10;&#10;Description automatically generated">
            <a:extLst>
              <a:ext uri="{FF2B5EF4-FFF2-40B4-BE49-F238E27FC236}">
                <a16:creationId xmlns:a16="http://schemas.microsoft.com/office/drawing/2014/main" id="{45FEEF80-9403-6A6D-B1D8-E9D42260D9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90500"/>
            <a:ext cx="9982200" cy="1569660"/>
          </a:xfrm>
          <a:prstGeom prst="rect">
            <a:avLst/>
          </a:prstGeom>
        </p:spPr>
      </p:pic>
      <p:sp>
        <p:nvSpPr>
          <p:cNvPr id="3" name="TextBox 2">
            <a:extLst>
              <a:ext uri="{FF2B5EF4-FFF2-40B4-BE49-F238E27FC236}">
                <a16:creationId xmlns:a16="http://schemas.microsoft.com/office/drawing/2014/main" id="{B1B45C4D-9E3B-3C6E-B031-E5ACAAF05204}"/>
              </a:ext>
            </a:extLst>
          </p:cNvPr>
          <p:cNvSpPr txBox="1"/>
          <p:nvPr/>
        </p:nvSpPr>
        <p:spPr>
          <a:xfrm>
            <a:off x="12420600" y="9106688"/>
            <a:ext cx="5867400" cy="954107"/>
          </a:xfrm>
          <a:prstGeom prst="rect">
            <a:avLst/>
          </a:prstGeom>
          <a:noFill/>
        </p:spPr>
        <p:txBody>
          <a:bodyPr wrap="square" rtlCol="0">
            <a:spAutoFit/>
          </a:bodyPr>
          <a:lstStyle/>
          <a:p>
            <a:r>
              <a:rPr lang="en-US" sz="2800" b="1" dirty="0"/>
              <a:t>Global Natural Product Social Molecular Networking (GNPS)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24000" y="1760160"/>
            <a:ext cx="7219950" cy="899157"/>
          </a:xfrm>
          <a:prstGeom prst="rect">
            <a:avLst/>
          </a:prstGeom>
        </p:spPr>
        <p:txBody>
          <a:bodyPr lIns="0" tIns="0" rIns="0" bIns="0" rtlCol="0" anchor="t">
            <a:spAutoFit/>
          </a:bodyPr>
          <a:lstStyle/>
          <a:p>
            <a:pPr marL="0" lvl="0" indent="0" algn="l">
              <a:lnSpc>
                <a:spcPts val="7800"/>
              </a:lnSpc>
            </a:pPr>
            <a:r>
              <a:rPr lang="en-US" sz="4400" dirty="0">
                <a:solidFill>
                  <a:srgbClr val="951ABE"/>
                </a:solidFill>
                <a:ea typeface="Open Sauce"/>
                <a:cs typeface="Open Sauce"/>
                <a:sym typeface="Open Sauce"/>
              </a:rPr>
              <a:t>Results</a:t>
            </a:r>
          </a:p>
        </p:txBody>
      </p:sp>
      <p:sp>
        <p:nvSpPr>
          <p:cNvPr id="5" name="Freeform 5"/>
          <p:cNvSpPr/>
          <p:nvPr/>
        </p:nvSpPr>
        <p:spPr>
          <a:xfrm rot="5400000" flipH="1">
            <a:off x="15754731" y="0"/>
            <a:ext cx="2525248" cy="2525248"/>
          </a:xfrm>
          <a:custGeom>
            <a:avLst/>
            <a:gdLst/>
            <a:ahLst/>
            <a:cxnLst/>
            <a:rect l="l" t="t" r="r" b="b"/>
            <a:pathLst>
              <a:path w="2525248" h="2525248">
                <a:moveTo>
                  <a:pt x="2525248" y="0"/>
                </a:moveTo>
                <a:lnTo>
                  <a:pt x="0" y="0"/>
                </a:lnTo>
                <a:lnTo>
                  <a:pt x="0" y="2525248"/>
                </a:lnTo>
                <a:lnTo>
                  <a:pt x="2525248" y="2525248"/>
                </a:lnTo>
                <a:lnTo>
                  <a:pt x="2525248"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2052" name="Picture 4">
            <a:extLst>
              <a:ext uri="{FF2B5EF4-FFF2-40B4-BE49-F238E27FC236}">
                <a16:creationId xmlns:a16="http://schemas.microsoft.com/office/drawing/2014/main" id="{09792BB7-0BA0-EBDD-82F6-69C5E9FED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705100"/>
            <a:ext cx="11226800" cy="6477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5FB852-19DC-44E3-F7F0-49DE0308B512}"/>
              </a:ext>
            </a:extLst>
          </p:cNvPr>
          <p:cNvSpPr txBox="1"/>
          <p:nvPr/>
        </p:nvSpPr>
        <p:spPr>
          <a:xfrm>
            <a:off x="7251700" y="9486900"/>
            <a:ext cx="10591800" cy="369332"/>
          </a:xfrm>
          <a:prstGeom prst="rect">
            <a:avLst/>
          </a:prstGeom>
          <a:noFill/>
        </p:spPr>
        <p:txBody>
          <a:bodyPr wrap="square" rtlCol="0">
            <a:spAutoFit/>
          </a:bodyPr>
          <a:lstStyle/>
          <a:p>
            <a:r>
              <a:rPr lang="en-US" sz="1800" b="1" i="0" u="none" strike="noStrike" dirty="0">
                <a:solidFill>
                  <a:srgbClr val="000000"/>
                </a:solidFill>
                <a:effectLst/>
                <a:latin typeface="Arial" panose="020B0604020202020204" pitchFamily="34" charset="0"/>
              </a:rPr>
              <a:t>Chromatogram showing the spectrum peaks of the isolated compounds in the alkaloidal extract</a:t>
            </a:r>
            <a:endParaRPr lang="en-US" dirty="0"/>
          </a:p>
        </p:txBody>
      </p:sp>
      <p:sp>
        <p:nvSpPr>
          <p:cNvPr id="15" name="Content Placeholder 14">
            <a:extLst>
              <a:ext uri="{FF2B5EF4-FFF2-40B4-BE49-F238E27FC236}">
                <a16:creationId xmlns:a16="http://schemas.microsoft.com/office/drawing/2014/main" id="{FC2DDD08-C50B-63B5-A959-656E3CBE6F96}"/>
              </a:ext>
            </a:extLst>
          </p:cNvPr>
          <p:cNvSpPr>
            <a:spLocks noGrp="1"/>
          </p:cNvSpPr>
          <p:nvPr>
            <p:ph idx="1"/>
          </p:nvPr>
        </p:nvSpPr>
        <p:spPr>
          <a:xfrm>
            <a:off x="127000" y="2880517"/>
            <a:ext cx="6807200" cy="7215983"/>
          </a:xfrm>
        </p:spPr>
        <p:txBody>
          <a:bodyPr>
            <a:normAutofit/>
          </a:bodyPr>
          <a:lstStyle/>
          <a:p>
            <a:r>
              <a:rPr lang="en-US" sz="2800" dirty="0">
                <a:solidFill>
                  <a:srgbClr val="000000"/>
                </a:solidFill>
                <a:ea typeface="Open Sauce Light"/>
                <a:cs typeface="Open Sauce Light"/>
                <a:sym typeface="Open Sauce Light"/>
              </a:rPr>
              <a:t>Several alkaloids were isolated as shown in the chromatogram</a:t>
            </a:r>
          </a:p>
          <a:p>
            <a:r>
              <a:rPr lang="en-US" sz="2800" dirty="0">
                <a:solidFill>
                  <a:srgbClr val="000000"/>
                </a:solidFill>
                <a:ea typeface="Open Sauce Light"/>
                <a:cs typeface="Open Sauce Light"/>
                <a:sym typeface="Open Sauce Light"/>
              </a:rPr>
              <a:t>3 unique compounds identified: </a:t>
            </a:r>
          </a:p>
          <a:p>
            <a:pPr lvl="1">
              <a:lnSpc>
                <a:spcPct val="150000"/>
              </a:lnSpc>
            </a:pPr>
            <a:r>
              <a:rPr lang="en-US" sz="2000" b="0" i="0" u="none" strike="noStrike" dirty="0" err="1">
                <a:solidFill>
                  <a:srgbClr val="000000"/>
                </a:solidFill>
                <a:effectLst/>
              </a:rPr>
              <a:t>Picrinine</a:t>
            </a:r>
            <a:r>
              <a:rPr lang="en-US" sz="2000" b="0" i="0" u="none" strike="noStrike" dirty="0">
                <a:solidFill>
                  <a:srgbClr val="000000"/>
                </a:solidFill>
                <a:effectLst/>
                <a:sym typeface="Open Sauce Light"/>
              </a:rPr>
              <a:t> </a:t>
            </a:r>
            <a:endParaRPr lang="en-US" sz="2000" dirty="0">
              <a:solidFill>
                <a:srgbClr val="000000"/>
              </a:solidFill>
              <a:sym typeface="Open Sauce Light"/>
            </a:endParaRPr>
          </a:p>
          <a:p>
            <a:pPr marL="457200" lvl="1" indent="0">
              <a:lnSpc>
                <a:spcPct val="150000"/>
              </a:lnSpc>
              <a:buNone/>
            </a:pPr>
            <a:r>
              <a:rPr lang="en-US" sz="2000" b="0" i="0" u="none" strike="noStrike" dirty="0">
                <a:solidFill>
                  <a:srgbClr val="000000"/>
                </a:solidFill>
                <a:effectLst/>
              </a:rPr>
              <a:t>	IUPAC: Methyl 14-ethylidene-18-oxa-2,12-	</a:t>
            </a:r>
            <a:r>
              <a:rPr lang="en-US" sz="2000" b="0" i="0" u="none" strike="noStrike" dirty="0" err="1">
                <a:solidFill>
                  <a:srgbClr val="000000"/>
                </a:solidFill>
                <a:effectLst/>
              </a:rPr>
              <a:t>diazahexacyclo</a:t>
            </a:r>
            <a:r>
              <a:rPr lang="en-US" sz="2000" b="0" i="0" u="none" strike="noStrike" dirty="0">
                <a:solidFill>
                  <a:srgbClr val="000000"/>
                </a:solidFill>
                <a:effectLst/>
              </a:rPr>
              <a:t>[9.6.1.19,15.01,9.03,8.012,17]</a:t>
            </a:r>
            <a:r>
              <a:rPr lang="en-US" sz="2000" b="0" i="0" u="none" strike="noStrike" dirty="0" err="1">
                <a:solidFill>
                  <a:srgbClr val="000000"/>
                </a:solidFill>
                <a:effectLst/>
              </a:rPr>
              <a:t>nonadeca</a:t>
            </a:r>
            <a:r>
              <a:rPr lang="en-US" sz="2000" b="0" i="0" u="none" strike="noStrike" dirty="0">
                <a:solidFill>
                  <a:srgbClr val="000000"/>
                </a:solidFill>
                <a:effectLst/>
              </a:rPr>
              <a:t>	-3,5,7-triene-19-carboxylate</a:t>
            </a:r>
            <a:endParaRPr lang="en-US" sz="2000" b="0" i="0" u="none" strike="noStrike" dirty="0">
              <a:solidFill>
                <a:srgbClr val="000000"/>
              </a:solidFill>
              <a:effectLst/>
              <a:sym typeface="Open Sauce Light"/>
            </a:endParaRPr>
          </a:p>
          <a:p>
            <a:pPr lvl="1">
              <a:lnSpc>
                <a:spcPct val="150000"/>
              </a:lnSpc>
            </a:pPr>
            <a:r>
              <a:rPr lang="en-US" sz="2000" b="0" i="0" u="none" strike="noStrike" dirty="0">
                <a:solidFill>
                  <a:srgbClr val="000000"/>
                </a:solidFill>
                <a:effectLst/>
              </a:rPr>
              <a:t>(3beta,5xi,9xi,13alpha,17alpha,18xi)-3-Hydroxy-13,28-epoxyurs-11-en-28-one</a:t>
            </a:r>
            <a:endParaRPr lang="en-US" sz="2000" dirty="0">
              <a:solidFill>
                <a:srgbClr val="000000"/>
              </a:solidFill>
              <a:sym typeface="Open Sauce Light"/>
            </a:endParaRPr>
          </a:p>
          <a:p>
            <a:pPr lvl="1">
              <a:lnSpc>
                <a:spcPct val="150000"/>
              </a:lnSpc>
            </a:pPr>
            <a:r>
              <a:rPr lang="en-US" sz="2000" b="0" i="0" u="none" strike="noStrike" dirty="0">
                <a:solidFill>
                  <a:srgbClr val="000000"/>
                </a:solidFill>
                <a:effectLst/>
              </a:rPr>
              <a:t>Pheophorbide A</a:t>
            </a:r>
            <a:r>
              <a:rPr lang="en-US" sz="2000" dirty="0">
                <a:solidFill>
                  <a:srgbClr val="000000"/>
                </a:solidFill>
                <a:sym typeface="Open Sauce Light"/>
              </a:rPr>
              <a:t> </a:t>
            </a:r>
          </a:p>
          <a:p>
            <a:pPr marL="457200" lvl="1" indent="0">
              <a:lnSpc>
                <a:spcPct val="150000"/>
              </a:lnSpc>
              <a:buNone/>
            </a:pPr>
            <a:r>
              <a:rPr lang="en-US" sz="2000" b="0" i="0" u="none" strike="noStrike" dirty="0">
                <a:solidFill>
                  <a:srgbClr val="000000"/>
                </a:solidFill>
                <a:effectLst/>
                <a:sym typeface="Open Sauce Light"/>
              </a:rPr>
              <a:t>	IUPAC: </a:t>
            </a:r>
            <a:r>
              <a:rPr lang="en-US" sz="2000" b="0" i="0" u="none" strike="noStrike" dirty="0">
                <a:solidFill>
                  <a:srgbClr val="000000"/>
                </a:solidFill>
                <a:effectLst/>
              </a:rPr>
              <a:t>(3S,4S)-9-Ethenyl-14-ethyl-21-	(methoxycarbonyl)-4,8,13,18-tetramethyl-20-	oxo-3-phorbinepropanoic acid</a:t>
            </a:r>
            <a:endParaRPr lang="en-US" sz="3200" dirty="0">
              <a:solidFill>
                <a:srgbClr val="000000"/>
              </a:solidFill>
              <a:ea typeface="Open Sauce Light"/>
              <a:cs typeface="Open Sauce Light"/>
              <a:sym typeface="Open Sauce Light"/>
            </a:endParaRPr>
          </a:p>
          <a:p>
            <a:pPr marL="0" indent="0">
              <a:buNone/>
            </a:pPr>
            <a:endParaRPr lang="en-US" sz="2800" dirty="0"/>
          </a:p>
        </p:txBody>
      </p:sp>
      <p:pic>
        <p:nvPicPr>
          <p:cNvPr id="16" name="Picture 15" descr="A purple sign with white text&#10;&#10;Description automatically generated">
            <a:extLst>
              <a:ext uri="{FF2B5EF4-FFF2-40B4-BE49-F238E27FC236}">
                <a16:creationId xmlns:a16="http://schemas.microsoft.com/office/drawing/2014/main" id="{EEF6F9FD-A557-2F50-2535-C0AF3010A7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90500"/>
            <a:ext cx="9982200" cy="1569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95935" y="2027482"/>
            <a:ext cx="7219950" cy="899157"/>
          </a:xfrm>
          <a:prstGeom prst="rect">
            <a:avLst/>
          </a:prstGeom>
        </p:spPr>
        <p:txBody>
          <a:bodyPr lIns="0" tIns="0" rIns="0" bIns="0" rtlCol="0" anchor="t">
            <a:spAutoFit/>
          </a:bodyPr>
          <a:lstStyle/>
          <a:p>
            <a:pPr marL="0" lvl="0" indent="0" algn="l">
              <a:lnSpc>
                <a:spcPts val="7800"/>
              </a:lnSpc>
            </a:pPr>
            <a:r>
              <a:rPr lang="en-US" sz="4400" dirty="0">
                <a:solidFill>
                  <a:srgbClr val="951ABE"/>
                </a:solidFill>
                <a:ea typeface="Open Sauce"/>
                <a:cs typeface="Open Sauce"/>
                <a:sym typeface="Open Sauce"/>
              </a:rPr>
              <a:t>Results</a:t>
            </a:r>
          </a:p>
        </p:txBody>
      </p:sp>
      <p:sp>
        <p:nvSpPr>
          <p:cNvPr id="5" name="Freeform 5"/>
          <p:cNvSpPr/>
          <p:nvPr/>
        </p:nvSpPr>
        <p:spPr>
          <a:xfrm rot="5400000" flipH="1">
            <a:off x="15762752" y="0"/>
            <a:ext cx="2525248" cy="2525248"/>
          </a:xfrm>
          <a:custGeom>
            <a:avLst/>
            <a:gdLst/>
            <a:ahLst/>
            <a:cxnLst/>
            <a:rect l="l" t="t" r="r" b="b"/>
            <a:pathLst>
              <a:path w="2525248" h="2525248">
                <a:moveTo>
                  <a:pt x="2525248" y="0"/>
                </a:moveTo>
                <a:lnTo>
                  <a:pt x="0" y="0"/>
                </a:lnTo>
                <a:lnTo>
                  <a:pt x="0" y="2525248"/>
                </a:lnTo>
                <a:lnTo>
                  <a:pt x="2525248" y="2525248"/>
                </a:lnTo>
                <a:lnTo>
                  <a:pt x="2525248"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3074" name="Picture 2">
            <a:extLst>
              <a:ext uri="{FF2B5EF4-FFF2-40B4-BE49-F238E27FC236}">
                <a16:creationId xmlns:a16="http://schemas.microsoft.com/office/drawing/2014/main" id="{9F066909-BAC9-5AEB-9C47-288AE834C6A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32" t="13031" r="5634" b="18308"/>
          <a:stretch/>
        </p:blipFill>
        <p:spPr bwMode="auto">
          <a:xfrm>
            <a:off x="11887200" y="3870945"/>
            <a:ext cx="5679940" cy="44500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CE7A61D-B69C-97BA-91A0-09B0D9FB436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8020" y="4023345"/>
            <a:ext cx="4297680" cy="42976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C08B17B-E6C8-2C83-B867-FCAE0B7AFD6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1977" y="3695700"/>
            <a:ext cx="4297680" cy="42976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5CD3CD-FF5E-AFAF-32B3-51A9440C2F8B}"/>
              </a:ext>
            </a:extLst>
          </p:cNvPr>
          <p:cNvSpPr txBox="1"/>
          <p:nvPr/>
        </p:nvSpPr>
        <p:spPr>
          <a:xfrm>
            <a:off x="12115800" y="7993380"/>
            <a:ext cx="5222740" cy="1569660"/>
          </a:xfrm>
          <a:prstGeom prst="rect">
            <a:avLst/>
          </a:prstGeom>
          <a:noFill/>
        </p:spPr>
        <p:txBody>
          <a:bodyPr wrap="square" rtlCol="0">
            <a:spAutoFit/>
          </a:bodyPr>
          <a:lstStyle/>
          <a:p>
            <a:r>
              <a:rPr lang="en-US" sz="3200" b="1" i="0" u="none" strike="noStrike" dirty="0">
                <a:solidFill>
                  <a:srgbClr val="000000"/>
                </a:solidFill>
                <a:effectLst/>
                <a:latin typeface="Times New Roman" panose="02020603050405020304" pitchFamily="18" charset="0"/>
              </a:rPr>
              <a:t>(3beta,5xi,9xi,13alpha,17alpha,18xi)-3-Hydroxy-13,28-epoxyurs-11-en-28-one</a:t>
            </a:r>
            <a:endParaRPr lang="en-US" sz="3200" dirty="0"/>
          </a:p>
        </p:txBody>
      </p:sp>
      <p:sp>
        <p:nvSpPr>
          <p:cNvPr id="7" name="TextBox 6">
            <a:extLst>
              <a:ext uri="{FF2B5EF4-FFF2-40B4-BE49-F238E27FC236}">
                <a16:creationId xmlns:a16="http://schemas.microsoft.com/office/drawing/2014/main" id="{693F35C7-436F-3BAF-A348-067A3A2CF4AF}"/>
              </a:ext>
            </a:extLst>
          </p:cNvPr>
          <p:cNvSpPr txBox="1"/>
          <p:nvPr/>
        </p:nvSpPr>
        <p:spPr>
          <a:xfrm>
            <a:off x="6806560" y="8738754"/>
            <a:ext cx="4800600" cy="584775"/>
          </a:xfrm>
          <a:prstGeom prst="rect">
            <a:avLst/>
          </a:prstGeom>
          <a:noFill/>
        </p:spPr>
        <p:txBody>
          <a:bodyPr wrap="square" rtlCol="0">
            <a:spAutoFit/>
          </a:bodyPr>
          <a:lstStyle/>
          <a:p>
            <a:r>
              <a:rPr lang="en-US" sz="3200" b="1" i="0" u="none" strike="noStrike" dirty="0">
                <a:solidFill>
                  <a:srgbClr val="000000"/>
                </a:solidFill>
                <a:effectLst/>
                <a:latin typeface="Times New Roman" panose="02020603050405020304" pitchFamily="18" charset="0"/>
              </a:rPr>
              <a:t>Pheophorbide A</a:t>
            </a:r>
            <a:endParaRPr lang="en-US" sz="3200" dirty="0"/>
          </a:p>
        </p:txBody>
      </p:sp>
      <p:sp>
        <p:nvSpPr>
          <p:cNvPr id="8" name="TextBox 7">
            <a:extLst>
              <a:ext uri="{FF2B5EF4-FFF2-40B4-BE49-F238E27FC236}">
                <a16:creationId xmlns:a16="http://schemas.microsoft.com/office/drawing/2014/main" id="{6FEBA915-D245-1EB5-9B7A-C2B061128E4D}"/>
              </a:ext>
            </a:extLst>
          </p:cNvPr>
          <p:cNvSpPr txBox="1"/>
          <p:nvPr/>
        </p:nvSpPr>
        <p:spPr>
          <a:xfrm>
            <a:off x="3256948" y="8632346"/>
            <a:ext cx="4297680" cy="584775"/>
          </a:xfrm>
          <a:prstGeom prst="rect">
            <a:avLst/>
          </a:prstGeom>
          <a:noFill/>
        </p:spPr>
        <p:txBody>
          <a:bodyPr wrap="square" rtlCol="0">
            <a:spAutoFit/>
          </a:bodyPr>
          <a:lstStyle/>
          <a:p>
            <a:r>
              <a:rPr lang="en-US" sz="3200" b="1" i="0" u="none" strike="noStrike" dirty="0" err="1">
                <a:solidFill>
                  <a:srgbClr val="000000"/>
                </a:solidFill>
                <a:effectLst/>
                <a:latin typeface="Calibri" panose="020F0502020204030204" pitchFamily="34" charset="0"/>
              </a:rPr>
              <a:t>Picrinine</a:t>
            </a:r>
            <a:endParaRPr lang="en-US" sz="3200" dirty="0"/>
          </a:p>
        </p:txBody>
      </p:sp>
      <p:pic>
        <p:nvPicPr>
          <p:cNvPr id="9" name="Picture 8" descr="A purple sign with white text&#10;&#10;Description automatically generated">
            <a:extLst>
              <a:ext uri="{FF2B5EF4-FFF2-40B4-BE49-F238E27FC236}">
                <a16:creationId xmlns:a16="http://schemas.microsoft.com/office/drawing/2014/main" id="{67E6ACD1-CE1B-49A9-EBBD-84A8D4234F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90500"/>
            <a:ext cx="9982200" cy="1569660"/>
          </a:xfrm>
          <a:prstGeom prst="rect">
            <a:avLst/>
          </a:prstGeom>
        </p:spPr>
      </p:pic>
    </p:spTree>
    <p:extLst>
      <p:ext uri="{BB962C8B-B14F-4D97-AF65-F5344CB8AC3E}">
        <p14:creationId xmlns:p14="http://schemas.microsoft.com/office/powerpoint/2010/main" val="115094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8200" y="2476500"/>
            <a:ext cx="14001629" cy="899157"/>
          </a:xfrm>
          <a:prstGeom prst="rect">
            <a:avLst/>
          </a:prstGeom>
        </p:spPr>
        <p:txBody>
          <a:bodyPr lIns="0" tIns="0" rIns="0" bIns="0" rtlCol="0" anchor="t">
            <a:spAutoFit/>
          </a:bodyPr>
          <a:lstStyle/>
          <a:p>
            <a:pPr marL="0" lvl="0" indent="0" algn="l">
              <a:lnSpc>
                <a:spcPts val="7800"/>
              </a:lnSpc>
            </a:pPr>
            <a:r>
              <a:rPr lang="en-US" sz="4400" dirty="0">
                <a:solidFill>
                  <a:srgbClr val="1E0D04"/>
                </a:solidFill>
                <a:ea typeface="Open Sauce"/>
                <a:cs typeface="Open Sauce"/>
                <a:sym typeface="Open Sauce"/>
              </a:rPr>
              <a:t>Conclusion</a:t>
            </a:r>
          </a:p>
        </p:txBody>
      </p:sp>
      <p:sp>
        <p:nvSpPr>
          <p:cNvPr id="9" name="Freeform 9"/>
          <p:cNvSpPr/>
          <p:nvPr/>
        </p:nvSpPr>
        <p:spPr>
          <a:xfrm rot="5400000" flipH="1">
            <a:off x="16154284" y="0"/>
            <a:ext cx="2125695" cy="2125695"/>
          </a:xfrm>
          <a:custGeom>
            <a:avLst/>
            <a:gdLst/>
            <a:ahLst/>
            <a:cxnLst/>
            <a:rect l="l" t="t" r="r" b="b"/>
            <a:pathLst>
              <a:path w="2125695" h="2125695">
                <a:moveTo>
                  <a:pt x="2125695" y="0"/>
                </a:moveTo>
                <a:lnTo>
                  <a:pt x="0" y="0"/>
                </a:lnTo>
                <a:lnTo>
                  <a:pt x="0" y="2125695"/>
                </a:lnTo>
                <a:lnTo>
                  <a:pt x="2125695" y="2125695"/>
                </a:lnTo>
                <a:lnTo>
                  <a:pt x="212569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10" name="Picture 9" descr="A purple sign with white text&#10;&#10;Description automatically generated">
            <a:extLst>
              <a:ext uri="{FF2B5EF4-FFF2-40B4-BE49-F238E27FC236}">
                <a16:creationId xmlns:a16="http://schemas.microsoft.com/office/drawing/2014/main" id="{DB9BD31F-ECFF-DFB3-1CDE-EB01B2B6A9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0500"/>
            <a:ext cx="9982200" cy="1569660"/>
          </a:xfrm>
          <a:prstGeom prst="rect">
            <a:avLst/>
          </a:prstGeom>
        </p:spPr>
      </p:pic>
      <p:sp>
        <p:nvSpPr>
          <p:cNvPr id="11" name="TextBox 2">
            <a:extLst>
              <a:ext uri="{FF2B5EF4-FFF2-40B4-BE49-F238E27FC236}">
                <a16:creationId xmlns:a16="http://schemas.microsoft.com/office/drawing/2014/main" id="{4E723B4B-B792-3486-2C16-EE350B930DE8}"/>
              </a:ext>
            </a:extLst>
          </p:cNvPr>
          <p:cNvSpPr txBox="1"/>
          <p:nvPr/>
        </p:nvSpPr>
        <p:spPr>
          <a:xfrm>
            <a:off x="838199" y="6010182"/>
            <a:ext cx="14001629" cy="899157"/>
          </a:xfrm>
          <a:prstGeom prst="rect">
            <a:avLst/>
          </a:prstGeom>
        </p:spPr>
        <p:txBody>
          <a:bodyPr lIns="0" tIns="0" rIns="0" bIns="0" rtlCol="0" anchor="t">
            <a:spAutoFit/>
          </a:bodyPr>
          <a:lstStyle/>
          <a:p>
            <a:pPr marL="0" lvl="0" indent="0" algn="l">
              <a:lnSpc>
                <a:spcPts val="7800"/>
              </a:lnSpc>
            </a:pPr>
            <a:r>
              <a:rPr lang="en-US" sz="4400" dirty="0">
                <a:solidFill>
                  <a:srgbClr val="1E0D04"/>
                </a:solidFill>
                <a:ea typeface="Open Sauce"/>
                <a:cs typeface="Open Sauce"/>
                <a:sym typeface="Open Sauce"/>
              </a:rPr>
              <a:t>References</a:t>
            </a:r>
          </a:p>
        </p:txBody>
      </p:sp>
      <p:sp>
        <p:nvSpPr>
          <p:cNvPr id="12" name="TextBox 11">
            <a:extLst>
              <a:ext uri="{FF2B5EF4-FFF2-40B4-BE49-F238E27FC236}">
                <a16:creationId xmlns:a16="http://schemas.microsoft.com/office/drawing/2014/main" id="{9485E7B6-3CB0-354D-0008-9738838B4D0E}"/>
              </a:ext>
            </a:extLst>
          </p:cNvPr>
          <p:cNvSpPr txBox="1"/>
          <p:nvPr/>
        </p:nvSpPr>
        <p:spPr>
          <a:xfrm>
            <a:off x="609600" y="3619500"/>
            <a:ext cx="15316200" cy="1815882"/>
          </a:xfrm>
          <a:prstGeom prst="rect">
            <a:avLst/>
          </a:prstGeom>
          <a:noFill/>
        </p:spPr>
        <p:txBody>
          <a:bodyPr wrap="square" rtlCol="0">
            <a:spAutoFit/>
          </a:bodyPr>
          <a:lstStyle/>
          <a:p>
            <a:r>
              <a:rPr lang="en-US" sz="2800" i="1" dirty="0" err="1"/>
              <a:t>Hunteria</a:t>
            </a:r>
            <a:r>
              <a:rPr lang="en-US" sz="2800" i="1" dirty="0"/>
              <a:t> </a:t>
            </a:r>
            <a:r>
              <a:rPr lang="en-US" sz="2800" i="1" dirty="0" err="1"/>
              <a:t>umbellata</a:t>
            </a:r>
            <a:r>
              <a:rPr lang="en-US" sz="2800" dirty="0"/>
              <a:t> demonstrates significant pharmacological potential, highlighted by the rich presence of secondary metabolites in its leaves. Several identified compounds have been associated with therapeutic activities in pharmacological studies. The discovery of both known and novel compounds emphasizes the need for further research in drug development and natural product chemistry.</a:t>
            </a:r>
          </a:p>
        </p:txBody>
      </p:sp>
      <p:sp>
        <p:nvSpPr>
          <p:cNvPr id="14" name="TextBox 13">
            <a:extLst>
              <a:ext uri="{FF2B5EF4-FFF2-40B4-BE49-F238E27FC236}">
                <a16:creationId xmlns:a16="http://schemas.microsoft.com/office/drawing/2014/main" id="{C9ACC681-AF5B-CACC-A672-8E4B88DC64E1}"/>
              </a:ext>
            </a:extLst>
          </p:cNvPr>
          <p:cNvSpPr txBox="1"/>
          <p:nvPr/>
        </p:nvSpPr>
        <p:spPr>
          <a:xfrm>
            <a:off x="990600" y="6911344"/>
            <a:ext cx="9144000" cy="2585323"/>
          </a:xfrm>
          <a:prstGeom prst="rect">
            <a:avLst/>
          </a:prstGeom>
          <a:noFill/>
        </p:spPr>
        <p:txBody>
          <a:bodyPr wrap="square">
            <a:spAutoFit/>
          </a:bodyPr>
          <a:lstStyle/>
          <a:p>
            <a:pPr algn="just" rtl="0" fontAlgn="base">
              <a:spcBef>
                <a:spcPts val="0"/>
              </a:spcBef>
              <a:spcAft>
                <a:spcPts val="0"/>
              </a:spcAft>
              <a:buFont typeface="+mj-lt"/>
              <a:buAutoNum type="arabicPeriod"/>
            </a:pPr>
            <a:r>
              <a:rPr lang="en-US" sz="1800" b="0" i="0" u="none" strike="noStrike" dirty="0">
                <a:solidFill>
                  <a:srgbClr val="000000"/>
                </a:solidFill>
                <a:effectLst/>
              </a:rPr>
              <a:t>Fox Ramos, A.E., Pavesi, C., </a:t>
            </a:r>
            <a:r>
              <a:rPr lang="en-US" sz="1800" b="0" i="0" u="none" strike="noStrike" dirty="0" err="1">
                <a:solidFill>
                  <a:srgbClr val="000000"/>
                </a:solidFill>
                <a:effectLst/>
              </a:rPr>
              <a:t>Litaudon</a:t>
            </a:r>
            <a:r>
              <a:rPr lang="en-US" sz="1800" b="0" i="0" u="none" strike="noStrike" dirty="0">
                <a:solidFill>
                  <a:srgbClr val="000000"/>
                </a:solidFill>
                <a:effectLst/>
              </a:rPr>
              <a:t>, M., </a:t>
            </a:r>
            <a:r>
              <a:rPr lang="en-US" sz="1800" b="0" i="0" u="none" strike="noStrike" dirty="0" err="1">
                <a:solidFill>
                  <a:srgbClr val="000000"/>
                </a:solidFill>
                <a:effectLst/>
              </a:rPr>
              <a:t>Dumontet</a:t>
            </a:r>
            <a:r>
              <a:rPr lang="en-US" sz="1800" b="0" i="0" u="none" strike="noStrike" dirty="0">
                <a:solidFill>
                  <a:srgbClr val="000000"/>
                </a:solidFill>
                <a:effectLst/>
              </a:rPr>
              <a:t>, V., Poupon, E., </a:t>
            </a:r>
            <a:r>
              <a:rPr lang="en-US" sz="1800" b="0" i="0" u="none" strike="noStrike" dirty="0" err="1">
                <a:solidFill>
                  <a:srgbClr val="000000"/>
                </a:solidFill>
                <a:effectLst/>
              </a:rPr>
              <a:t>Champy</a:t>
            </a:r>
            <a:r>
              <a:rPr lang="en-US" sz="1800" b="0" i="0" u="none" strike="noStrike" dirty="0">
                <a:solidFill>
                  <a:srgbClr val="000000"/>
                </a:solidFill>
                <a:effectLst/>
              </a:rPr>
              <a:t>, P., </a:t>
            </a:r>
            <a:r>
              <a:rPr lang="en-US" sz="1800" b="0" i="0" u="none" strike="noStrike" dirty="0" err="1">
                <a:solidFill>
                  <a:srgbClr val="000000"/>
                </a:solidFill>
                <a:effectLst/>
              </a:rPr>
              <a:t>Genta</a:t>
            </a:r>
            <a:r>
              <a:rPr lang="en-US" sz="1800" b="0" i="0" u="none" strike="noStrike" dirty="0">
                <a:solidFill>
                  <a:srgbClr val="000000"/>
                </a:solidFill>
                <a:effectLst/>
              </a:rPr>
              <a:t>-Jouve, G. and </a:t>
            </a:r>
            <a:r>
              <a:rPr lang="en-US" sz="1800" b="0" i="0" u="none" strike="noStrike" dirty="0" err="1">
                <a:solidFill>
                  <a:srgbClr val="000000"/>
                </a:solidFill>
                <a:effectLst/>
              </a:rPr>
              <a:t>Beniddir</a:t>
            </a:r>
            <a:r>
              <a:rPr lang="en-US" sz="1800" b="0" i="0" u="none" strike="noStrike" dirty="0">
                <a:solidFill>
                  <a:srgbClr val="000000"/>
                </a:solidFill>
                <a:effectLst/>
              </a:rPr>
              <a:t>, M.A., 2019. CANPA: computer-assisted natural products anticipation. Analytical chemistry, 91(17), pp.11247-11252.</a:t>
            </a:r>
          </a:p>
          <a:p>
            <a:pPr algn="just" rtl="0" fontAlgn="base">
              <a:spcBef>
                <a:spcPts val="0"/>
              </a:spcBef>
              <a:spcAft>
                <a:spcPts val="0"/>
              </a:spcAft>
              <a:buFont typeface="+mj-lt"/>
              <a:buAutoNum type="arabicPeriod"/>
            </a:pPr>
            <a:r>
              <a:rPr lang="en-US" sz="1800" b="0" i="0" u="none" strike="noStrike" dirty="0">
                <a:solidFill>
                  <a:srgbClr val="000000"/>
                </a:solidFill>
                <a:effectLst/>
              </a:rPr>
              <a:t>Stafford, G. I., </a:t>
            </a:r>
            <a:r>
              <a:rPr lang="en-US" sz="1800" b="0" i="0" u="none" strike="noStrike" dirty="0" err="1">
                <a:solidFill>
                  <a:srgbClr val="000000"/>
                </a:solidFill>
                <a:effectLst/>
              </a:rPr>
              <a:t>Jäger</a:t>
            </a:r>
            <a:r>
              <a:rPr lang="en-US" sz="1800" b="0" i="0" u="none" strike="noStrike" dirty="0">
                <a:solidFill>
                  <a:srgbClr val="000000"/>
                </a:solidFill>
                <a:effectLst/>
              </a:rPr>
              <a:t>, A. K., &amp; Van </a:t>
            </a:r>
            <a:r>
              <a:rPr lang="en-US" sz="1800" b="0" i="0" u="none" strike="noStrike" dirty="0" err="1">
                <a:solidFill>
                  <a:srgbClr val="000000"/>
                </a:solidFill>
                <a:effectLst/>
              </a:rPr>
              <a:t>Staden</a:t>
            </a:r>
            <a:r>
              <a:rPr lang="en-US" sz="1800" b="0" i="0" u="none" strike="noStrike" dirty="0">
                <a:solidFill>
                  <a:srgbClr val="000000"/>
                </a:solidFill>
                <a:effectLst/>
              </a:rPr>
              <a:t>, J., 2009. African psychoactive plants. African Natural Plant Products: New Discoveries and Challenges in Chemistry and Quality, 323, 346.</a:t>
            </a:r>
            <a:endParaRPr lang="en-US" dirty="0">
              <a:solidFill>
                <a:srgbClr val="000000"/>
              </a:solidFill>
            </a:endParaRPr>
          </a:p>
          <a:p>
            <a:pPr algn="just" rtl="0" fontAlgn="base">
              <a:spcBef>
                <a:spcPts val="0"/>
              </a:spcBef>
              <a:spcAft>
                <a:spcPts val="0"/>
              </a:spcAft>
              <a:buFont typeface="+mj-lt"/>
              <a:buAutoNum type="arabicPeriod"/>
            </a:pPr>
            <a:r>
              <a:rPr lang="en-US" sz="1800" b="0" i="0" u="none" strike="noStrike" dirty="0">
                <a:solidFill>
                  <a:srgbClr val="000000"/>
                </a:solidFill>
                <a:effectLst/>
              </a:rPr>
              <a:t>Wang, M., Carver, J.J., Phelan, V.V., Sanchez, L.M., Garg, N., Peng, Y., Nguyen, D.D., Watrous, J., Kapono, C.A., </a:t>
            </a:r>
            <a:r>
              <a:rPr lang="en-US" sz="1800" b="0" i="0" u="none" strike="noStrike" dirty="0" err="1">
                <a:solidFill>
                  <a:srgbClr val="000000"/>
                </a:solidFill>
                <a:effectLst/>
              </a:rPr>
              <a:t>Luzzatto-Knaan</a:t>
            </a:r>
            <a:r>
              <a:rPr lang="en-US" sz="1800" b="0" i="0" u="none" strike="noStrike" dirty="0">
                <a:solidFill>
                  <a:srgbClr val="000000"/>
                </a:solidFill>
                <a:effectLst/>
              </a:rPr>
              <a:t>, T. and Porto, C., 2016. Sharing and community curation of mass spectrometry data with Global Natural Products Social Molecular Networking. Nature biotechnology, 34(8), pp.828-837.</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1.7|3.6|1|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357</TotalTime>
  <Words>1250</Words>
  <Application>Microsoft Office PowerPoint</Application>
  <PresentationFormat>Custom</PresentationFormat>
  <Paragraphs>62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Open Sauce Light</vt:lpstr>
      <vt:lpstr>Open Sauce</vt:lpstr>
      <vt:lpstr>Aptos</vt:lpstr>
      <vt:lpstr>Times New Roman</vt:lpstr>
      <vt:lpstr>Arial</vt:lpstr>
      <vt:lpstr>Office Theme</vt:lpstr>
      <vt:lpstr>PowerPoint Presentation</vt:lpstr>
      <vt:lpstr>Background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Adesewa</dc:creator>
  <cp:lastModifiedBy>Rukayat Adedeji</cp:lastModifiedBy>
  <cp:revision>6</cp:revision>
  <dcterms:created xsi:type="dcterms:W3CDTF">2006-08-16T00:00:00Z</dcterms:created>
  <dcterms:modified xsi:type="dcterms:W3CDTF">2024-09-04T18:37:05Z</dcterms:modified>
  <dc:identifier>DAGPuqRA0zQ</dc:identifier>
</cp:coreProperties>
</file>