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19"/>
  </p:notesMasterIdLst>
  <p:sldIdLst>
    <p:sldId id="1864" r:id="rId5"/>
    <p:sldId id="1870" r:id="rId6"/>
    <p:sldId id="1887" r:id="rId7"/>
    <p:sldId id="1888" r:id="rId8"/>
    <p:sldId id="1889" r:id="rId9"/>
    <p:sldId id="1871" r:id="rId10"/>
    <p:sldId id="1890" r:id="rId11"/>
    <p:sldId id="1872" r:id="rId12"/>
    <p:sldId id="1873" r:id="rId13"/>
    <p:sldId id="1891" r:id="rId14"/>
    <p:sldId id="1892" r:id="rId15"/>
    <p:sldId id="1893" r:id="rId16"/>
    <p:sldId id="1894" r:id="rId17"/>
    <p:sldId id="1896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00"/>
    <a:srgbClr val="FE4387"/>
    <a:srgbClr val="FF2625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2" autoAdjust="0"/>
    <p:restoredTop sz="94751" autoAdjust="0"/>
  </p:normalViewPr>
  <p:slideViewPr>
    <p:cSldViewPr snapToGrid="0">
      <p:cViewPr varScale="1">
        <p:scale>
          <a:sx n="95" d="100"/>
          <a:sy n="95" d="100"/>
        </p:scale>
        <p:origin x="184" y="704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8E75E-0B30-E94E-B356-020E4E3837BC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36E9DA-F01F-C042-A3C7-60AF95ABEC74}">
      <dgm:prSet phldrT="[Text]"/>
      <dgm:spPr/>
      <dgm:t>
        <a:bodyPr/>
        <a:lstStyle/>
        <a:p>
          <a:r>
            <a:rPr lang="en-GB" dirty="0"/>
            <a:t>Inputs</a:t>
          </a:r>
        </a:p>
      </dgm:t>
    </dgm:pt>
    <dgm:pt modelId="{0B7902FC-C34F-224D-8EEB-8B307E1C8030}" type="parTrans" cxnId="{AD59BD98-43A6-C349-824F-3F41D82552A2}">
      <dgm:prSet/>
      <dgm:spPr/>
      <dgm:t>
        <a:bodyPr/>
        <a:lstStyle/>
        <a:p>
          <a:endParaRPr lang="en-GB"/>
        </a:p>
      </dgm:t>
    </dgm:pt>
    <dgm:pt modelId="{83A7FD1E-A52B-A64B-ADED-3BFD7E745685}" type="sibTrans" cxnId="{AD59BD98-43A6-C349-824F-3F41D82552A2}">
      <dgm:prSet/>
      <dgm:spPr/>
      <dgm:t>
        <a:bodyPr/>
        <a:lstStyle/>
        <a:p>
          <a:endParaRPr lang="en-GB"/>
        </a:p>
      </dgm:t>
    </dgm:pt>
    <dgm:pt modelId="{DD4DD602-486D-A94B-B5CD-A3C3514C8283}">
      <dgm:prSet phldrT="[Text]"/>
      <dgm:spPr/>
      <dgm:t>
        <a:bodyPr/>
        <a:lstStyle/>
        <a:p>
          <a:r>
            <a:rPr lang="en-GB" dirty="0"/>
            <a:t>Activities</a:t>
          </a:r>
        </a:p>
      </dgm:t>
    </dgm:pt>
    <dgm:pt modelId="{857EEDF0-021F-714B-81A7-170064739B6C}" type="parTrans" cxnId="{7B41A21A-EC1E-324E-80B0-2FA153F0155B}">
      <dgm:prSet/>
      <dgm:spPr/>
      <dgm:t>
        <a:bodyPr/>
        <a:lstStyle/>
        <a:p>
          <a:endParaRPr lang="en-GB"/>
        </a:p>
      </dgm:t>
    </dgm:pt>
    <dgm:pt modelId="{EF2EC59B-7A2B-6C42-AC0A-66CFA42CEB96}" type="sibTrans" cxnId="{7B41A21A-EC1E-324E-80B0-2FA153F0155B}">
      <dgm:prSet/>
      <dgm:spPr/>
      <dgm:t>
        <a:bodyPr/>
        <a:lstStyle/>
        <a:p>
          <a:endParaRPr lang="en-GB"/>
        </a:p>
      </dgm:t>
    </dgm:pt>
    <dgm:pt modelId="{FD09C2E9-A083-A54B-971E-906F735C85ED}">
      <dgm:prSet phldrT="[Text]"/>
      <dgm:spPr/>
      <dgm:t>
        <a:bodyPr/>
        <a:lstStyle/>
        <a:p>
          <a:r>
            <a:rPr lang="en-GB" dirty="0"/>
            <a:t>Outputs</a:t>
          </a:r>
        </a:p>
      </dgm:t>
    </dgm:pt>
    <dgm:pt modelId="{27CFC69C-982F-FD4F-8CDC-0D35E605844D}" type="parTrans" cxnId="{473D96F1-3C25-4B43-BB1C-612B6A64F0F7}">
      <dgm:prSet/>
      <dgm:spPr/>
      <dgm:t>
        <a:bodyPr/>
        <a:lstStyle/>
        <a:p>
          <a:endParaRPr lang="en-GB"/>
        </a:p>
      </dgm:t>
    </dgm:pt>
    <dgm:pt modelId="{D7F3F48D-3463-DB40-A80F-13B55EEAEE00}" type="sibTrans" cxnId="{473D96F1-3C25-4B43-BB1C-612B6A64F0F7}">
      <dgm:prSet/>
      <dgm:spPr/>
      <dgm:t>
        <a:bodyPr/>
        <a:lstStyle/>
        <a:p>
          <a:endParaRPr lang="en-GB"/>
        </a:p>
      </dgm:t>
    </dgm:pt>
    <dgm:pt modelId="{078EE57D-E5E8-B44C-8DE3-D063D9C15A8A}">
      <dgm:prSet phldrT="[Text]"/>
      <dgm:spPr/>
      <dgm:t>
        <a:bodyPr/>
        <a:lstStyle/>
        <a:p>
          <a:r>
            <a:rPr lang="en-GB" dirty="0"/>
            <a:t>Outcomes</a:t>
          </a:r>
        </a:p>
      </dgm:t>
    </dgm:pt>
    <dgm:pt modelId="{1426023B-AA27-8D4B-8D7D-C55537EE4CF9}" type="parTrans" cxnId="{106415CF-E681-4047-A74B-89DE5983206B}">
      <dgm:prSet/>
      <dgm:spPr/>
      <dgm:t>
        <a:bodyPr/>
        <a:lstStyle/>
        <a:p>
          <a:endParaRPr lang="en-GB"/>
        </a:p>
      </dgm:t>
    </dgm:pt>
    <dgm:pt modelId="{9A70DA18-9E31-E147-A3F8-0A9674C9F61F}" type="sibTrans" cxnId="{106415CF-E681-4047-A74B-89DE5983206B}">
      <dgm:prSet/>
      <dgm:spPr/>
      <dgm:t>
        <a:bodyPr/>
        <a:lstStyle/>
        <a:p>
          <a:endParaRPr lang="en-GB"/>
        </a:p>
      </dgm:t>
    </dgm:pt>
    <dgm:pt modelId="{3FF9577B-D4B8-AC40-85A7-FF91A97931A0}" type="pres">
      <dgm:prSet presAssocID="{E618E75E-0B30-E94E-B356-020E4E3837BC}" presName="diagram" presStyleCnt="0">
        <dgm:presLayoutVars>
          <dgm:dir/>
          <dgm:resizeHandles val="exact"/>
        </dgm:presLayoutVars>
      </dgm:prSet>
      <dgm:spPr/>
    </dgm:pt>
    <dgm:pt modelId="{82DD676D-F822-4B4F-9EB0-776DC17BB9DF}" type="pres">
      <dgm:prSet presAssocID="{1536E9DA-F01F-C042-A3C7-60AF95ABEC74}" presName="node" presStyleLbl="node1" presStyleIdx="0" presStyleCnt="4">
        <dgm:presLayoutVars>
          <dgm:bulletEnabled val="1"/>
        </dgm:presLayoutVars>
      </dgm:prSet>
      <dgm:spPr/>
    </dgm:pt>
    <dgm:pt modelId="{F675ED3B-C45B-D84B-83DD-5674CE9DC3FF}" type="pres">
      <dgm:prSet presAssocID="{83A7FD1E-A52B-A64B-ADED-3BFD7E745685}" presName="sibTrans" presStyleCnt="0"/>
      <dgm:spPr/>
    </dgm:pt>
    <dgm:pt modelId="{3745F13C-C53F-4F41-BFD4-ADFF32864BBD}" type="pres">
      <dgm:prSet presAssocID="{DD4DD602-486D-A94B-B5CD-A3C3514C8283}" presName="node" presStyleLbl="node1" presStyleIdx="1" presStyleCnt="4">
        <dgm:presLayoutVars>
          <dgm:bulletEnabled val="1"/>
        </dgm:presLayoutVars>
      </dgm:prSet>
      <dgm:spPr/>
    </dgm:pt>
    <dgm:pt modelId="{B691B8D6-AF44-4D4F-9D87-BE815F9D3F6F}" type="pres">
      <dgm:prSet presAssocID="{EF2EC59B-7A2B-6C42-AC0A-66CFA42CEB96}" presName="sibTrans" presStyleCnt="0"/>
      <dgm:spPr/>
    </dgm:pt>
    <dgm:pt modelId="{4071B55F-4DA5-1D41-A65A-A43D6B7BF3E5}" type="pres">
      <dgm:prSet presAssocID="{FD09C2E9-A083-A54B-971E-906F735C85ED}" presName="node" presStyleLbl="node1" presStyleIdx="2" presStyleCnt="4">
        <dgm:presLayoutVars>
          <dgm:bulletEnabled val="1"/>
        </dgm:presLayoutVars>
      </dgm:prSet>
      <dgm:spPr/>
    </dgm:pt>
    <dgm:pt modelId="{C1F3D324-2EC5-0B42-B686-0974AAFB9588}" type="pres">
      <dgm:prSet presAssocID="{D7F3F48D-3463-DB40-A80F-13B55EEAEE00}" presName="sibTrans" presStyleCnt="0"/>
      <dgm:spPr/>
    </dgm:pt>
    <dgm:pt modelId="{12F491DB-DB12-8B41-B07C-667B0282DBCB}" type="pres">
      <dgm:prSet presAssocID="{078EE57D-E5E8-B44C-8DE3-D063D9C15A8A}" presName="node" presStyleLbl="node1" presStyleIdx="3" presStyleCnt="4">
        <dgm:presLayoutVars>
          <dgm:bulletEnabled val="1"/>
        </dgm:presLayoutVars>
      </dgm:prSet>
      <dgm:spPr/>
    </dgm:pt>
  </dgm:ptLst>
  <dgm:cxnLst>
    <dgm:cxn modelId="{7B41A21A-EC1E-324E-80B0-2FA153F0155B}" srcId="{E618E75E-0B30-E94E-B356-020E4E3837BC}" destId="{DD4DD602-486D-A94B-B5CD-A3C3514C8283}" srcOrd="1" destOrd="0" parTransId="{857EEDF0-021F-714B-81A7-170064739B6C}" sibTransId="{EF2EC59B-7A2B-6C42-AC0A-66CFA42CEB96}"/>
    <dgm:cxn modelId="{9B8F4775-61D1-EB46-BC83-6B7B94C02C63}" type="presOf" srcId="{E618E75E-0B30-E94E-B356-020E4E3837BC}" destId="{3FF9577B-D4B8-AC40-85A7-FF91A97931A0}" srcOrd="0" destOrd="0" presId="urn:microsoft.com/office/officeart/2005/8/layout/default"/>
    <dgm:cxn modelId="{AD59BD98-43A6-C349-824F-3F41D82552A2}" srcId="{E618E75E-0B30-E94E-B356-020E4E3837BC}" destId="{1536E9DA-F01F-C042-A3C7-60AF95ABEC74}" srcOrd="0" destOrd="0" parTransId="{0B7902FC-C34F-224D-8EEB-8B307E1C8030}" sibTransId="{83A7FD1E-A52B-A64B-ADED-3BFD7E745685}"/>
    <dgm:cxn modelId="{47FF099B-C26D-D647-88C9-73C801696CF1}" type="presOf" srcId="{078EE57D-E5E8-B44C-8DE3-D063D9C15A8A}" destId="{12F491DB-DB12-8B41-B07C-667B0282DBCB}" srcOrd="0" destOrd="0" presId="urn:microsoft.com/office/officeart/2005/8/layout/default"/>
    <dgm:cxn modelId="{07BE989D-F913-9B47-AB0C-6269B09F2D95}" type="presOf" srcId="{1536E9DA-F01F-C042-A3C7-60AF95ABEC74}" destId="{82DD676D-F822-4B4F-9EB0-776DC17BB9DF}" srcOrd="0" destOrd="0" presId="urn:microsoft.com/office/officeart/2005/8/layout/default"/>
    <dgm:cxn modelId="{106415CF-E681-4047-A74B-89DE5983206B}" srcId="{E618E75E-0B30-E94E-B356-020E4E3837BC}" destId="{078EE57D-E5E8-B44C-8DE3-D063D9C15A8A}" srcOrd="3" destOrd="0" parTransId="{1426023B-AA27-8D4B-8D7D-C55537EE4CF9}" sibTransId="{9A70DA18-9E31-E147-A3F8-0A9674C9F61F}"/>
    <dgm:cxn modelId="{2FF5EDDA-719F-D242-A928-B6ED96848CE4}" type="presOf" srcId="{FD09C2E9-A083-A54B-971E-906F735C85ED}" destId="{4071B55F-4DA5-1D41-A65A-A43D6B7BF3E5}" srcOrd="0" destOrd="0" presId="urn:microsoft.com/office/officeart/2005/8/layout/default"/>
    <dgm:cxn modelId="{473D96F1-3C25-4B43-BB1C-612B6A64F0F7}" srcId="{E618E75E-0B30-E94E-B356-020E4E3837BC}" destId="{FD09C2E9-A083-A54B-971E-906F735C85ED}" srcOrd="2" destOrd="0" parTransId="{27CFC69C-982F-FD4F-8CDC-0D35E605844D}" sibTransId="{D7F3F48D-3463-DB40-A80F-13B55EEAEE00}"/>
    <dgm:cxn modelId="{A9E70AFD-B65E-B145-B5EE-E6E8158011AA}" type="presOf" srcId="{DD4DD602-486D-A94B-B5CD-A3C3514C8283}" destId="{3745F13C-C53F-4F41-BFD4-ADFF32864BBD}" srcOrd="0" destOrd="0" presId="urn:microsoft.com/office/officeart/2005/8/layout/default"/>
    <dgm:cxn modelId="{85667966-3C06-1446-9809-E89D62916535}" type="presParOf" srcId="{3FF9577B-D4B8-AC40-85A7-FF91A97931A0}" destId="{82DD676D-F822-4B4F-9EB0-776DC17BB9DF}" srcOrd="0" destOrd="0" presId="urn:microsoft.com/office/officeart/2005/8/layout/default"/>
    <dgm:cxn modelId="{48411E97-B71D-2B4E-925F-44913E0C4CAF}" type="presParOf" srcId="{3FF9577B-D4B8-AC40-85A7-FF91A97931A0}" destId="{F675ED3B-C45B-D84B-83DD-5674CE9DC3FF}" srcOrd="1" destOrd="0" presId="urn:microsoft.com/office/officeart/2005/8/layout/default"/>
    <dgm:cxn modelId="{477FC28B-5ED0-804D-88F3-CD2342A9B9F1}" type="presParOf" srcId="{3FF9577B-D4B8-AC40-85A7-FF91A97931A0}" destId="{3745F13C-C53F-4F41-BFD4-ADFF32864BBD}" srcOrd="2" destOrd="0" presId="urn:microsoft.com/office/officeart/2005/8/layout/default"/>
    <dgm:cxn modelId="{A67CE630-16D7-E949-83FE-39A27CB64919}" type="presParOf" srcId="{3FF9577B-D4B8-AC40-85A7-FF91A97931A0}" destId="{B691B8D6-AF44-4D4F-9D87-BE815F9D3F6F}" srcOrd="3" destOrd="0" presId="urn:microsoft.com/office/officeart/2005/8/layout/default"/>
    <dgm:cxn modelId="{1AFA4887-F2AB-6A45-AF9A-25BFE9F2F7A2}" type="presParOf" srcId="{3FF9577B-D4B8-AC40-85A7-FF91A97931A0}" destId="{4071B55F-4DA5-1D41-A65A-A43D6B7BF3E5}" srcOrd="4" destOrd="0" presId="urn:microsoft.com/office/officeart/2005/8/layout/default"/>
    <dgm:cxn modelId="{B75CFBBB-EB22-124A-85E5-3301D4662439}" type="presParOf" srcId="{3FF9577B-D4B8-AC40-85A7-FF91A97931A0}" destId="{C1F3D324-2EC5-0B42-B686-0974AAFB9588}" srcOrd="5" destOrd="0" presId="urn:microsoft.com/office/officeart/2005/8/layout/default"/>
    <dgm:cxn modelId="{C8BA32D3-F66D-4244-8324-321333F97912}" type="presParOf" srcId="{3FF9577B-D4B8-AC40-85A7-FF91A97931A0}" destId="{12F491DB-DB12-8B41-B07C-667B0282DBC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C602C2-0AA8-294C-906A-246805F054F3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3DA7CB54-514C-6B4D-BD5C-1439399BC53C}">
      <dgm:prSet phldrT="[Text]" custT="1"/>
      <dgm:spPr/>
      <dgm:t>
        <a:bodyPr/>
        <a:lstStyle/>
        <a:p>
          <a:r>
            <a:rPr lang="en-GB" sz="2700" b="1" i="0" u="none" kern="1200" dirty="0"/>
            <a:t>Qualitative Analysis </a:t>
          </a:r>
        </a:p>
        <a:p>
          <a:r>
            <a:rPr lang="en-GB" sz="1200" b="1" i="0" u="none" kern="1200" dirty="0">
              <a:solidFill>
                <a:prstClr val="white"/>
              </a:solidFill>
              <a:latin typeface="Segoe UI"/>
              <a:ea typeface="+mn-ea"/>
              <a:cs typeface="+mn-cs"/>
            </a:rPr>
            <a:t>(focus groups, interviews)</a:t>
          </a:r>
        </a:p>
      </dgm:t>
    </dgm:pt>
    <dgm:pt modelId="{095DFD1F-B578-D847-91AF-9AF6E037B313}" type="parTrans" cxnId="{243DD724-A2F7-E74C-922A-73E71185F938}">
      <dgm:prSet/>
      <dgm:spPr/>
      <dgm:t>
        <a:bodyPr/>
        <a:lstStyle/>
        <a:p>
          <a:endParaRPr lang="en-GB"/>
        </a:p>
      </dgm:t>
    </dgm:pt>
    <dgm:pt modelId="{F53B7D31-BB83-6744-ABAB-8B7D8BBCFBC7}" type="sibTrans" cxnId="{243DD724-A2F7-E74C-922A-73E71185F938}">
      <dgm:prSet/>
      <dgm:spPr/>
      <dgm:t>
        <a:bodyPr/>
        <a:lstStyle/>
        <a:p>
          <a:endParaRPr lang="en-GB"/>
        </a:p>
      </dgm:t>
    </dgm:pt>
    <dgm:pt modelId="{822A6BF5-E0E5-9146-97C5-1B380A539059}">
      <dgm:prSet custT="1"/>
      <dgm:spPr/>
      <dgm:t>
        <a:bodyPr/>
        <a:lstStyle/>
        <a:p>
          <a:r>
            <a:rPr lang="en-GB" sz="2700" b="1" i="0" u="none" dirty="0"/>
            <a:t>Quantitative Analysis </a:t>
          </a:r>
          <a:r>
            <a:rPr lang="en-GB" sz="1200" b="1" i="0" u="none" dirty="0"/>
            <a:t>(Survey, Performance metrics)</a:t>
          </a:r>
          <a:endParaRPr lang="en-GB" sz="2700" b="0" i="0" u="none" dirty="0"/>
        </a:p>
      </dgm:t>
    </dgm:pt>
    <dgm:pt modelId="{44CB44B0-07AB-094C-8B6F-FEE7A9606E9D}" type="parTrans" cxnId="{1CBFA30F-6623-C04C-8435-C4E3BB0DAE44}">
      <dgm:prSet/>
      <dgm:spPr/>
      <dgm:t>
        <a:bodyPr/>
        <a:lstStyle/>
        <a:p>
          <a:endParaRPr lang="en-GB"/>
        </a:p>
      </dgm:t>
    </dgm:pt>
    <dgm:pt modelId="{0B337355-FD97-B848-984E-AD10F6C58491}" type="sibTrans" cxnId="{1CBFA30F-6623-C04C-8435-C4E3BB0DAE44}">
      <dgm:prSet/>
      <dgm:spPr/>
      <dgm:t>
        <a:bodyPr/>
        <a:lstStyle/>
        <a:p>
          <a:endParaRPr lang="en-GB"/>
        </a:p>
      </dgm:t>
    </dgm:pt>
    <dgm:pt modelId="{EF31E229-9B7B-F94A-9A3A-4B3A70DA0153}" type="pres">
      <dgm:prSet presAssocID="{A3C602C2-0AA8-294C-906A-246805F054F3}" presName="Name0" presStyleCnt="0">
        <dgm:presLayoutVars>
          <dgm:dir/>
          <dgm:resizeHandles val="exact"/>
        </dgm:presLayoutVars>
      </dgm:prSet>
      <dgm:spPr/>
    </dgm:pt>
    <dgm:pt modelId="{089CBF28-DFA0-1446-8C41-F69651F4A488}" type="pres">
      <dgm:prSet presAssocID="{822A6BF5-E0E5-9146-97C5-1B380A539059}" presName="parTxOnly" presStyleLbl="node1" presStyleIdx="0" presStyleCnt="2">
        <dgm:presLayoutVars>
          <dgm:bulletEnabled val="1"/>
        </dgm:presLayoutVars>
      </dgm:prSet>
      <dgm:spPr/>
    </dgm:pt>
    <dgm:pt modelId="{0FC7A188-7FC2-F748-894A-4F5D049A4F76}" type="pres">
      <dgm:prSet presAssocID="{0B337355-FD97-B848-984E-AD10F6C58491}" presName="parSpace" presStyleCnt="0"/>
      <dgm:spPr/>
    </dgm:pt>
    <dgm:pt modelId="{DF0DD177-B7CB-964E-B01A-0D370425E1B4}" type="pres">
      <dgm:prSet presAssocID="{3DA7CB54-514C-6B4D-BD5C-1439399BC53C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1CBFA30F-6623-C04C-8435-C4E3BB0DAE44}" srcId="{A3C602C2-0AA8-294C-906A-246805F054F3}" destId="{822A6BF5-E0E5-9146-97C5-1B380A539059}" srcOrd="0" destOrd="0" parTransId="{44CB44B0-07AB-094C-8B6F-FEE7A9606E9D}" sibTransId="{0B337355-FD97-B848-984E-AD10F6C58491}"/>
    <dgm:cxn modelId="{243DD724-A2F7-E74C-922A-73E71185F938}" srcId="{A3C602C2-0AA8-294C-906A-246805F054F3}" destId="{3DA7CB54-514C-6B4D-BD5C-1439399BC53C}" srcOrd="1" destOrd="0" parTransId="{095DFD1F-B578-D847-91AF-9AF6E037B313}" sibTransId="{F53B7D31-BB83-6744-ABAB-8B7D8BBCFBC7}"/>
    <dgm:cxn modelId="{E86BB07A-0522-5746-B928-3A19192E4396}" type="presOf" srcId="{822A6BF5-E0E5-9146-97C5-1B380A539059}" destId="{089CBF28-DFA0-1446-8C41-F69651F4A488}" srcOrd="0" destOrd="0" presId="urn:microsoft.com/office/officeart/2005/8/layout/hChevron3"/>
    <dgm:cxn modelId="{9EF839D6-60D5-9345-8EE4-729AFE36FFA2}" type="presOf" srcId="{A3C602C2-0AA8-294C-906A-246805F054F3}" destId="{EF31E229-9B7B-F94A-9A3A-4B3A70DA0153}" srcOrd="0" destOrd="0" presId="urn:microsoft.com/office/officeart/2005/8/layout/hChevron3"/>
    <dgm:cxn modelId="{42C991E3-566B-4A40-A26A-79AD8DCA4BB9}" type="presOf" srcId="{3DA7CB54-514C-6B4D-BD5C-1439399BC53C}" destId="{DF0DD177-B7CB-964E-B01A-0D370425E1B4}" srcOrd="0" destOrd="0" presId="urn:microsoft.com/office/officeart/2005/8/layout/hChevron3"/>
    <dgm:cxn modelId="{8C3DE066-A770-CE43-8AF9-1101A99F8525}" type="presParOf" srcId="{EF31E229-9B7B-F94A-9A3A-4B3A70DA0153}" destId="{089CBF28-DFA0-1446-8C41-F69651F4A488}" srcOrd="0" destOrd="0" presId="urn:microsoft.com/office/officeart/2005/8/layout/hChevron3"/>
    <dgm:cxn modelId="{BE9DFD15-AC70-CC47-AC72-C3DE751F1C9A}" type="presParOf" srcId="{EF31E229-9B7B-F94A-9A3A-4B3A70DA0153}" destId="{0FC7A188-7FC2-F748-894A-4F5D049A4F76}" srcOrd="1" destOrd="0" presId="urn:microsoft.com/office/officeart/2005/8/layout/hChevron3"/>
    <dgm:cxn modelId="{9DA464ED-70BD-2A46-81F6-DAF6D95DE33F}" type="presParOf" srcId="{EF31E229-9B7B-F94A-9A3A-4B3A70DA0153}" destId="{DF0DD177-B7CB-964E-B01A-0D370425E1B4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D676D-F822-4B4F-9EB0-776DC17BB9DF}">
      <dsp:nvSpPr>
        <dsp:cNvPr id="0" name=""/>
        <dsp:cNvSpPr/>
      </dsp:nvSpPr>
      <dsp:spPr>
        <a:xfrm>
          <a:off x="524919" y="821"/>
          <a:ext cx="2811343" cy="168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Inputs</a:t>
          </a:r>
        </a:p>
      </dsp:txBody>
      <dsp:txXfrm>
        <a:off x="524919" y="821"/>
        <a:ext cx="2811343" cy="1686806"/>
      </dsp:txXfrm>
    </dsp:sp>
    <dsp:sp modelId="{3745F13C-C53F-4F41-BFD4-ADFF32864BBD}">
      <dsp:nvSpPr>
        <dsp:cNvPr id="0" name=""/>
        <dsp:cNvSpPr/>
      </dsp:nvSpPr>
      <dsp:spPr>
        <a:xfrm>
          <a:off x="3617398" y="821"/>
          <a:ext cx="2811343" cy="168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Activities</a:t>
          </a:r>
        </a:p>
      </dsp:txBody>
      <dsp:txXfrm>
        <a:off x="3617398" y="821"/>
        <a:ext cx="2811343" cy="1686806"/>
      </dsp:txXfrm>
    </dsp:sp>
    <dsp:sp modelId="{4071B55F-4DA5-1D41-A65A-A43D6B7BF3E5}">
      <dsp:nvSpPr>
        <dsp:cNvPr id="0" name=""/>
        <dsp:cNvSpPr/>
      </dsp:nvSpPr>
      <dsp:spPr>
        <a:xfrm>
          <a:off x="524919" y="1968762"/>
          <a:ext cx="2811343" cy="168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Outputs</a:t>
          </a:r>
        </a:p>
      </dsp:txBody>
      <dsp:txXfrm>
        <a:off x="524919" y="1968762"/>
        <a:ext cx="2811343" cy="1686806"/>
      </dsp:txXfrm>
    </dsp:sp>
    <dsp:sp modelId="{12F491DB-DB12-8B41-B07C-667B0282DBCB}">
      <dsp:nvSpPr>
        <dsp:cNvPr id="0" name=""/>
        <dsp:cNvSpPr/>
      </dsp:nvSpPr>
      <dsp:spPr>
        <a:xfrm>
          <a:off x="3617398" y="1968762"/>
          <a:ext cx="2811343" cy="16868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Outcomes</a:t>
          </a:r>
        </a:p>
      </dsp:txBody>
      <dsp:txXfrm>
        <a:off x="3617398" y="1968762"/>
        <a:ext cx="2811343" cy="168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CBF28-DFA0-1446-8C41-F69651F4A488}">
      <dsp:nvSpPr>
        <dsp:cNvPr id="0" name=""/>
        <dsp:cNvSpPr/>
      </dsp:nvSpPr>
      <dsp:spPr>
        <a:xfrm>
          <a:off x="6350" y="1807633"/>
          <a:ext cx="4508499" cy="18033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kern="1200" dirty="0"/>
            <a:t>Quantitative Analysis </a:t>
          </a:r>
          <a:r>
            <a:rPr lang="en-GB" sz="1200" b="1" i="0" u="none" kern="1200" dirty="0"/>
            <a:t>(Survey, Performance metrics)</a:t>
          </a:r>
          <a:endParaRPr lang="en-GB" sz="2700" b="0" i="0" u="none" kern="1200" dirty="0"/>
        </a:p>
      </dsp:txBody>
      <dsp:txXfrm>
        <a:off x="6350" y="1807633"/>
        <a:ext cx="4057649" cy="1803399"/>
      </dsp:txXfrm>
    </dsp:sp>
    <dsp:sp modelId="{DF0DD177-B7CB-964E-B01A-0D370425E1B4}">
      <dsp:nvSpPr>
        <dsp:cNvPr id="0" name=""/>
        <dsp:cNvSpPr/>
      </dsp:nvSpPr>
      <dsp:spPr>
        <a:xfrm>
          <a:off x="3613150" y="1807633"/>
          <a:ext cx="4508499" cy="18033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i="0" u="none" kern="1200" dirty="0"/>
            <a:t>Qualitative Analysis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u="none" kern="1200" dirty="0">
              <a:solidFill>
                <a:prstClr val="white"/>
              </a:solidFill>
              <a:latin typeface="Segoe UI"/>
              <a:ea typeface="+mn-ea"/>
              <a:cs typeface="+mn-cs"/>
            </a:rPr>
            <a:t>(focus groups, interviews)</a:t>
          </a:r>
        </a:p>
      </dsp:txBody>
      <dsp:txXfrm>
        <a:off x="4514850" y="1807633"/>
        <a:ext cx="2705100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5191-0569-4DC4-91C0-32BE2B3AB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Smiley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0177EFC-02A0-6989-42A9-0BD37081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6144" y="336176"/>
            <a:ext cx="11819711" cy="6185647"/>
          </a:xfrm>
          <a:prstGeom prst="rect">
            <a:avLst/>
          </a:prstGeom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2136" y="-262374"/>
            <a:ext cx="8014448" cy="1521019"/>
          </a:xfrm>
        </p:spPr>
        <p:txBody>
          <a:bodyPr anchor="ctr">
            <a:noAutofit/>
          </a:bodyPr>
          <a:lstStyle/>
          <a:p>
            <a:b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People Insights to Empower Evidence-Based Decision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63F218-FF66-8A94-F3E9-528000428237}"/>
              </a:ext>
            </a:extLst>
          </p:cNvPr>
          <p:cNvSpPr txBox="1">
            <a:spLocks noChangeArrowheads="1"/>
          </p:cNvSpPr>
          <p:nvPr/>
        </p:nvSpPr>
        <p:spPr>
          <a:xfrm>
            <a:off x="3076688" y="5475641"/>
            <a:ext cx="7239896" cy="104618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Rukayat Balogun | People Analytics and Insight Officer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D383B-D27A-7A29-A2EA-EA1849DED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0C8B-1F97-2FC0-E51F-366FEB14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22F54-8D6E-F62E-A686-4F709BC667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546" y="2205637"/>
            <a:ext cx="6347908" cy="3936402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Scale effective components to other departments.</a:t>
            </a:r>
          </a:p>
          <a:p>
            <a:pPr algn="l"/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Introduce more role-specific training modules.</a:t>
            </a:r>
          </a:p>
          <a:p>
            <a:pPr algn="l"/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Enhance post-programme support for participants.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61FB49-9CFF-403A-F3B6-FA79B36DDD94}"/>
              </a:ext>
            </a:extLst>
          </p:cNvPr>
          <p:cNvSpPr txBox="1">
            <a:spLocks/>
          </p:cNvSpPr>
          <p:nvPr/>
        </p:nvSpPr>
        <p:spPr>
          <a:xfrm>
            <a:off x="762000" y="1566712"/>
            <a:ext cx="3076239" cy="4886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8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24654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8DF3-4929-6738-38A3-E474C0CB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649558" cy="747080"/>
          </a:xfrm>
        </p:spPr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3EE6D-873B-2140-8639-DEF50D112E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463041"/>
            <a:ext cx="6476999" cy="4916244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Evaluation Outputs: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</a:rPr>
              <a:t> Comprehensive evaluation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</a:rPr>
              <a:t> Visual dashboards: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Engagement trends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Comparative leadership performance metrics.</a:t>
            </a:r>
          </a:p>
          <a:p>
            <a:pPr marL="457200" lvl="1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Actionable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</a:rPr>
              <a:t> Practical recommendations for improving future MDP iterations.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</a:rPr>
              <a:t> Evidence to inform broader leadership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846A-7919-8DA1-1B77-C7DF2061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2277"/>
            <a:ext cx="6725321" cy="753035"/>
          </a:xfrm>
        </p:spPr>
        <p:txBody>
          <a:bodyPr/>
          <a:lstStyle/>
          <a:p>
            <a:r>
              <a:rPr lang="en-US" dirty="0"/>
              <a:t>Challenges and Mitigation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A1B7-139B-CC8A-65BC-927FBC44F0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0" y="1495312"/>
            <a:ext cx="6542441" cy="4771466"/>
          </a:xfrm>
        </p:spPr>
        <p:txBody>
          <a:bodyPr/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Potential Challenges: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Low survey participation rates.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Difficulty attributing changes directly to the programme.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Ensuring unbiased data collection.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Mitigation Strategies: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Incentivize participation and send regular reminders.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 control groups for comparison.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Engage stakeholders throughout the evaluation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2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94AD-504F-E2CD-D4CA-1BDD24C3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DC10-DC93-0AE6-9EFE-586790D5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742277"/>
            <a:ext cx="6725321" cy="7530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93BD-2C54-5255-579C-98871E139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4881" y="1495312"/>
            <a:ext cx="5843194" cy="1635163"/>
          </a:xfrm>
        </p:spPr>
        <p:txBody>
          <a:bodyPr/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evaluation will provide actionable insights into the impact of HMRC’s MDP.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Data-driven recommendations will align with HMRC’s mission of evidence-based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07534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E12F-BC94-7993-CAE0-F71EB6FAB2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6125" y="2700170"/>
            <a:ext cx="3373611" cy="1118795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Thank you for your attention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 descr="A yellow smiley face with black background&#10;&#10;AI-generated content may be incorrect.">
            <a:extLst>
              <a:ext uri="{FF2B5EF4-FFF2-40B4-BE49-F238E27FC236}">
                <a16:creationId xmlns:a16="http://schemas.microsoft.com/office/drawing/2014/main" id="{DF0691A4-1CBA-655B-26F4-3DEE1A24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88960" y="3259567"/>
            <a:ext cx="1466923" cy="14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9D72-0D41-CA0D-29B9-688718DC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43" y="758918"/>
            <a:ext cx="6477000" cy="118903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461B4973-C761-BA17-BBAE-5572BB47743C}"/>
              </a:ext>
            </a:extLst>
          </p:cNvPr>
          <p:cNvSpPr/>
          <p:nvPr/>
        </p:nvSpPr>
        <p:spPr>
          <a:xfrm>
            <a:off x="757743" y="1661422"/>
            <a:ext cx="6298827" cy="1266713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/>
              <a:t>To outline a robust evaluation methodology for assessing the impact of HMRC’s Management Development Programme (MDP).</a:t>
            </a:r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1F6AE72D-8939-487A-69B5-10EA62B56EB5}"/>
              </a:ext>
            </a:extLst>
          </p:cNvPr>
          <p:cNvSpPr/>
          <p:nvPr/>
        </p:nvSpPr>
        <p:spPr>
          <a:xfrm>
            <a:off x="757743" y="4237850"/>
            <a:ext cx="6298827" cy="126671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Supports HMRC’s vision of using people insights to shape evidence-based decision-making.</a:t>
            </a:r>
          </a:p>
          <a:p>
            <a:pPr algn="ctr"/>
            <a:r>
              <a:rPr lang="en-GB" dirty="0"/>
              <a:t>Ensures leadership development translates into measurable outcomes.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CBE688-AFF1-EDA4-9FFB-C717F64A254A}"/>
              </a:ext>
            </a:extLst>
          </p:cNvPr>
          <p:cNvSpPr txBox="1">
            <a:spLocks/>
          </p:cNvSpPr>
          <p:nvPr/>
        </p:nvSpPr>
        <p:spPr>
          <a:xfrm>
            <a:off x="668656" y="3214714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dirty="0"/>
              <a:t>Significance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F819D-6FC7-E6EB-E542-49EA7F7B9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E3A4-AB26-008B-9542-48E775DC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0032"/>
            <a:ext cx="9726706" cy="1189038"/>
          </a:xfrm>
        </p:spPr>
        <p:txBody>
          <a:bodyPr/>
          <a:lstStyle/>
          <a:p>
            <a:r>
              <a:rPr lang="en-GB" dirty="0"/>
              <a:t>Objectives of the Evaluation</a:t>
            </a:r>
            <a:br>
              <a:rPr lang="en-GB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465D7AB-BB73-2310-6A2D-B9778D8DC2A3}"/>
              </a:ext>
            </a:extLst>
          </p:cNvPr>
          <p:cNvSpPr/>
          <p:nvPr/>
        </p:nvSpPr>
        <p:spPr>
          <a:xfrm>
            <a:off x="762000" y="1312434"/>
            <a:ext cx="9479279" cy="160288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dirty="0"/>
              <a:t>Assess the programme’s effectiveness in enhancing leadership skills.</a:t>
            </a:r>
          </a:p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2BCB9F3-2D3F-7530-B8CB-9E4DC896037E}"/>
              </a:ext>
            </a:extLst>
          </p:cNvPr>
          <p:cNvSpPr/>
          <p:nvPr/>
        </p:nvSpPr>
        <p:spPr>
          <a:xfrm>
            <a:off x="776343" y="2339791"/>
            <a:ext cx="9479279" cy="1602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dirty="0"/>
              <a:t>Measure impacts on key metrics such as team performance and employee engagement.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E1A59DF-E0B5-1E22-CAE3-2C586E1C9172}"/>
              </a:ext>
            </a:extLst>
          </p:cNvPr>
          <p:cNvSpPr/>
          <p:nvPr/>
        </p:nvSpPr>
        <p:spPr>
          <a:xfrm>
            <a:off x="790686" y="3458584"/>
            <a:ext cx="9479279" cy="1602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/>
              <a:t>Inform continuous improvement for future iterations of the programme.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1C86AEB-1036-6E53-39E4-9835EC6794E5}"/>
              </a:ext>
            </a:extLst>
          </p:cNvPr>
          <p:cNvSpPr/>
          <p:nvPr/>
        </p:nvSpPr>
        <p:spPr>
          <a:xfrm>
            <a:off x="805029" y="4744122"/>
            <a:ext cx="9479279" cy="1602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Demonstrate return on investment (ROI) and social return on investment (SROI).</a:t>
            </a:r>
          </a:p>
        </p:txBody>
      </p:sp>
    </p:spTree>
    <p:extLst>
      <p:ext uri="{BB962C8B-B14F-4D97-AF65-F5344CB8AC3E}">
        <p14:creationId xmlns:p14="http://schemas.microsoft.com/office/powerpoint/2010/main" val="41658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42B6-1D61-49FB-6631-3E6C76C4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435" y="596433"/>
            <a:ext cx="6477000" cy="1189038"/>
          </a:xfrm>
        </p:spPr>
        <p:txBody>
          <a:bodyPr/>
          <a:lstStyle/>
          <a:p>
            <a:r>
              <a:rPr lang="en-GB" dirty="0"/>
              <a:t>Evaluation Framework</a:t>
            </a:r>
            <a:br>
              <a:rPr lang="en-GB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734D2-4089-2236-467B-029E72A31459}"/>
              </a:ext>
            </a:extLst>
          </p:cNvPr>
          <p:cNvSpPr txBox="1"/>
          <p:nvPr/>
        </p:nvSpPr>
        <p:spPr>
          <a:xfrm>
            <a:off x="2923390" y="3429000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Theory of Change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2BC844F-27E3-B96F-B4E9-6273392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874879"/>
              </p:ext>
            </p:extLst>
          </p:nvPr>
        </p:nvGraphicFramePr>
        <p:xfrm>
          <a:off x="421749" y="1785471"/>
          <a:ext cx="6953662" cy="365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2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59B3-7AD0-51A0-2A6D-8B4949F9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Mixed-Method Approach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49F49C-FEFD-3589-825B-988F76E66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916096"/>
              </p:ext>
            </p:extLst>
          </p:nvPr>
        </p:nvGraphicFramePr>
        <p:xfrm>
          <a:off x="762000" y="4902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1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A484-DFAF-718B-FFFD-7BA8FCF9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5DDAFF19-205A-616C-AB52-E9B1AA63D513}"/>
              </a:ext>
            </a:extLst>
          </p:cNvPr>
          <p:cNvSpPr/>
          <p:nvPr/>
        </p:nvSpPr>
        <p:spPr>
          <a:xfrm>
            <a:off x="509645" y="1730028"/>
            <a:ext cx="2032746" cy="118903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Baseline Data</a:t>
            </a:r>
          </a:p>
          <a:p>
            <a:pPr algn="ctr"/>
            <a:endParaRPr lang="en-US" dirty="0"/>
          </a:p>
        </p:txBody>
      </p:sp>
      <p:sp>
        <p:nvSpPr>
          <p:cNvPr id="3" name="Heptagon 2">
            <a:extLst>
              <a:ext uri="{FF2B5EF4-FFF2-40B4-BE49-F238E27FC236}">
                <a16:creationId xmlns:a16="http://schemas.microsoft.com/office/drawing/2014/main" id="{5A3CE85E-0CE8-7171-0BC6-9DE1585B4BB9}"/>
              </a:ext>
            </a:extLst>
          </p:cNvPr>
          <p:cNvSpPr/>
          <p:nvPr/>
        </p:nvSpPr>
        <p:spPr>
          <a:xfrm>
            <a:off x="509645" y="3487863"/>
            <a:ext cx="2032746" cy="118903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/>
              <a:t>Progress Data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FE713029-E025-60BD-248B-7BB33B54601D}"/>
              </a:ext>
            </a:extLst>
          </p:cNvPr>
          <p:cNvSpPr/>
          <p:nvPr/>
        </p:nvSpPr>
        <p:spPr>
          <a:xfrm>
            <a:off x="509645" y="5245698"/>
            <a:ext cx="2032746" cy="118903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Qualitative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95EF0-EE4E-4068-5D6E-B813A5A0D66A}"/>
              </a:ext>
            </a:extLst>
          </p:cNvPr>
          <p:cNvSpPr txBox="1"/>
          <p:nvPr/>
        </p:nvSpPr>
        <p:spPr>
          <a:xfrm>
            <a:off x="2873636" y="1680769"/>
            <a:ext cx="403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Pre-programme leadership assessments.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Initial engagement and performance scores.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14CC0-201F-8F07-6102-2C1104CDD06B}"/>
              </a:ext>
            </a:extLst>
          </p:cNvPr>
          <p:cNvSpPr txBox="1"/>
          <p:nvPr/>
        </p:nvSpPr>
        <p:spPr>
          <a:xfrm>
            <a:off x="2873636" y="3429000"/>
            <a:ext cx="4034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Post-programme surveys at 3 and 6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HR metrics (e.g., retention, absenteeism).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2B0E2-BB67-F2F8-4FE4-5D5D19F7AD8A}"/>
              </a:ext>
            </a:extLst>
          </p:cNvPr>
          <p:cNvSpPr txBox="1"/>
          <p:nvPr/>
        </p:nvSpPr>
        <p:spPr>
          <a:xfrm>
            <a:off x="2873636" y="5176239"/>
            <a:ext cx="4034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Focus groups with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Interviews with team members and managers</a:t>
            </a:r>
          </a:p>
          <a:p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B9BFD-6F3F-26D5-4308-09B4EDDD9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5456-C364-90B6-EE9D-5543AF6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Phases</a:t>
            </a:r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8F74DC6C-B1B1-6265-670F-EBE6D356FD67}"/>
              </a:ext>
            </a:extLst>
          </p:cNvPr>
          <p:cNvSpPr/>
          <p:nvPr/>
        </p:nvSpPr>
        <p:spPr>
          <a:xfrm>
            <a:off x="509645" y="1730028"/>
            <a:ext cx="2032746" cy="118903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dirty="0"/>
              <a:t>Baseline Data</a:t>
            </a:r>
          </a:p>
          <a:p>
            <a:pPr algn="ctr"/>
            <a:endParaRPr lang="en-US" dirty="0"/>
          </a:p>
        </p:txBody>
      </p:sp>
      <p:sp>
        <p:nvSpPr>
          <p:cNvPr id="3" name="Heptagon 2">
            <a:extLst>
              <a:ext uri="{FF2B5EF4-FFF2-40B4-BE49-F238E27FC236}">
                <a16:creationId xmlns:a16="http://schemas.microsoft.com/office/drawing/2014/main" id="{75B058F7-6455-02EC-9080-C133F77C7C32}"/>
              </a:ext>
            </a:extLst>
          </p:cNvPr>
          <p:cNvSpPr/>
          <p:nvPr/>
        </p:nvSpPr>
        <p:spPr>
          <a:xfrm>
            <a:off x="509645" y="3487863"/>
            <a:ext cx="2032746" cy="118903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/>
              <a:t>Progress Data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C3C65514-F188-A763-79CC-F3CE8FDAFF80}"/>
              </a:ext>
            </a:extLst>
          </p:cNvPr>
          <p:cNvSpPr/>
          <p:nvPr/>
        </p:nvSpPr>
        <p:spPr>
          <a:xfrm>
            <a:off x="509645" y="5245698"/>
            <a:ext cx="2032746" cy="1189039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Qualitative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643C8-7E16-FD75-8EE1-35BC5D47ECF7}"/>
              </a:ext>
            </a:extLst>
          </p:cNvPr>
          <p:cNvSpPr txBox="1"/>
          <p:nvPr/>
        </p:nvSpPr>
        <p:spPr>
          <a:xfrm>
            <a:off x="2959696" y="2097223"/>
            <a:ext cx="40435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Planning: Define goals and success metrics.</a:t>
            </a:r>
          </a:p>
          <a:p>
            <a:pPr algn="l"/>
            <a:endParaRPr lang="en-GB" dirty="0">
              <a:solidFill>
                <a:srgbClr val="000000"/>
              </a:solidFill>
            </a:endParaRP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Data Collection: Gather quantitative and qualitative data.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GB" dirty="0">
              <a:solidFill>
                <a:srgbClr val="000000"/>
              </a:solidFill>
            </a:endParaRP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Analysis: Apply statistical and thematic analysis.</a:t>
            </a:r>
          </a:p>
          <a:p>
            <a:pPr marL="285750" indent="-285750" algn="l">
              <a:buFont typeface="Wingdings" pitchFamily="2" charset="2"/>
              <a:buChar char="v"/>
            </a:pPr>
            <a:endParaRPr lang="en-GB" dirty="0">
              <a:solidFill>
                <a:srgbClr val="000000"/>
              </a:solidFill>
            </a:endParaRP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Reporting: Present findings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00769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B556-3106-CC92-B98F-AE293C74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25" y="141035"/>
            <a:ext cx="6477000" cy="742280"/>
          </a:xfrm>
        </p:spPr>
        <p:txBody>
          <a:bodyPr/>
          <a:lstStyle/>
          <a:p>
            <a:r>
              <a:rPr lang="en-US" dirty="0"/>
              <a:t>Data Analysis Plan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D47E45-D8B4-4040-E222-1436DC016386}"/>
              </a:ext>
            </a:extLst>
          </p:cNvPr>
          <p:cNvSpPr/>
          <p:nvPr/>
        </p:nvSpPr>
        <p:spPr>
          <a:xfrm>
            <a:off x="527125" y="1522205"/>
            <a:ext cx="2893807" cy="4066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-webkit-standard"/>
              </a:rPr>
              <a:t>Compare pre- and post-programme metrics using statistical tools.</a:t>
            </a:r>
          </a:p>
          <a:p>
            <a:pPr algn="l"/>
            <a:endParaRPr lang="en-GB" dirty="0">
              <a:solidFill>
                <a:srgbClr val="FFFFFF"/>
              </a:solidFill>
              <a:latin typeface="-webkit-standar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-webkit-standard"/>
              </a:rPr>
              <a:t>Key metrics: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-webkit-standard"/>
              </a:rPr>
              <a:t>Leadership competency scores.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-webkit-standard"/>
              </a:rPr>
              <a:t>Employee engagement levels.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-webkit-standard"/>
              </a:rPr>
              <a:t>Retention and promotion rates.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0384B2-8227-0D7D-3315-23964C55B9FF}"/>
              </a:ext>
            </a:extLst>
          </p:cNvPr>
          <p:cNvSpPr txBox="1">
            <a:spLocks/>
          </p:cNvSpPr>
          <p:nvPr/>
        </p:nvSpPr>
        <p:spPr>
          <a:xfrm>
            <a:off x="640080" y="981913"/>
            <a:ext cx="2667896" cy="3795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800" dirty="0"/>
              <a:t>Quantitative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D8C038-31EC-B288-1962-5C40F1F20189}"/>
              </a:ext>
            </a:extLst>
          </p:cNvPr>
          <p:cNvSpPr txBox="1">
            <a:spLocks/>
          </p:cNvSpPr>
          <p:nvPr/>
        </p:nvSpPr>
        <p:spPr>
          <a:xfrm>
            <a:off x="4420048" y="883315"/>
            <a:ext cx="2312893" cy="379524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800" dirty="0"/>
              <a:t>Qualitative 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7BB6139-7804-DB1B-5715-F62160CC9521}"/>
              </a:ext>
            </a:extLst>
          </p:cNvPr>
          <p:cNvSpPr/>
          <p:nvPr/>
        </p:nvSpPr>
        <p:spPr>
          <a:xfrm>
            <a:off x="4345193" y="1535653"/>
            <a:ext cx="2893807" cy="2251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-webkit-standard"/>
              </a:rPr>
              <a:t> Thematic analysis of focus group and interview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  <a:latin typeface="-webkit-standard"/>
              </a:rPr>
              <a:t> Explore recurring themes: programme relevance, application of skills.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45EA6B-35FE-FC3E-4312-6C002E1062CD}"/>
              </a:ext>
            </a:extLst>
          </p:cNvPr>
          <p:cNvSpPr txBox="1">
            <a:spLocks/>
          </p:cNvSpPr>
          <p:nvPr/>
        </p:nvSpPr>
        <p:spPr>
          <a:xfrm>
            <a:off x="4336228" y="3965060"/>
            <a:ext cx="3076239" cy="4886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800" dirty="0"/>
              <a:t>ROI and SROI Calculations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8294FE2-CA09-BA00-2CCF-AE3A4582D68B}"/>
              </a:ext>
            </a:extLst>
          </p:cNvPr>
          <p:cNvSpPr/>
          <p:nvPr/>
        </p:nvSpPr>
        <p:spPr>
          <a:xfrm>
            <a:off x="4420048" y="4376221"/>
            <a:ext cx="2893807" cy="22510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dirty="0">
                <a:solidFill>
                  <a:srgbClr val="FFFFFF"/>
                </a:solidFill>
                <a:latin typeface="-webkit-standard"/>
              </a:rPr>
              <a:t>Measure financial returns and broader organizational benefits (e.g., morale, productivity).</a:t>
            </a:r>
          </a:p>
        </p:txBody>
      </p:sp>
    </p:spTree>
    <p:extLst>
      <p:ext uri="{BB962C8B-B14F-4D97-AF65-F5344CB8AC3E}">
        <p14:creationId xmlns:p14="http://schemas.microsoft.com/office/powerpoint/2010/main" val="7669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10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AA62-4023-B75A-825F-A549993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0E9DF-0173-C370-0F54-60F8F020F1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6546" y="2205637"/>
            <a:ext cx="6347908" cy="393640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 Successes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Increased confidence in leadership roles.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Higher team engagement and satisfaction scores.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 Challenges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Gaps in programme delivery (e.g., insufficient practical application).</a:t>
            </a:r>
          </a:p>
          <a:p>
            <a:pPr marL="742950" lvl="1" indent="-285750" algn="l">
              <a:buFont typeface="Wingdings" pitchFamily="2" charset="2"/>
              <a:buChar char="v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Variation in outcomes across departments.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CF31B8-F1F2-C161-E041-EC9DE16474A4}"/>
              </a:ext>
            </a:extLst>
          </p:cNvPr>
          <p:cNvSpPr txBox="1">
            <a:spLocks/>
          </p:cNvSpPr>
          <p:nvPr/>
        </p:nvSpPr>
        <p:spPr>
          <a:xfrm>
            <a:off x="826546" y="1566712"/>
            <a:ext cx="3076239" cy="488606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1800" dirty="0"/>
              <a:t>Potential Insights</a:t>
            </a:r>
          </a:p>
        </p:txBody>
      </p:sp>
    </p:spTree>
    <p:extLst>
      <p:ext uri="{BB962C8B-B14F-4D97-AF65-F5344CB8AC3E}">
        <p14:creationId xmlns:p14="http://schemas.microsoft.com/office/powerpoint/2010/main" val="26510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0AD4D6-2712-4EC3-A727-A5652AD67F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3ACE82-BD1C-4CC4-B9C6-7097502B70B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04BC66-A771-492B-8E79-E3C5E33B71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Starter Template_Heritage Month Presentation</Template>
  <TotalTime>0</TotalTime>
  <Words>485</Words>
  <Application>Microsoft Macintosh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-webkit-standard</vt:lpstr>
      <vt:lpstr>Arial</vt:lpstr>
      <vt:lpstr>Segoe UI</vt:lpstr>
      <vt:lpstr>Times New Roman</vt:lpstr>
      <vt:lpstr>Wingdings</vt:lpstr>
      <vt:lpstr>Office Theme</vt:lpstr>
      <vt:lpstr> Driving People Insights to Empower Evidence-Based Decision</vt:lpstr>
      <vt:lpstr>Objective</vt:lpstr>
      <vt:lpstr>Objectives of the Evaluation </vt:lpstr>
      <vt:lpstr>Evaluation Framework </vt:lpstr>
      <vt:lpstr>Mixed-Method Approach</vt:lpstr>
      <vt:lpstr>Methodology Overview</vt:lpstr>
      <vt:lpstr>Evaluation Phases</vt:lpstr>
      <vt:lpstr>Data Analysis Plan</vt:lpstr>
      <vt:lpstr>Insights and Findings</vt:lpstr>
      <vt:lpstr>Insights and Findings</vt:lpstr>
      <vt:lpstr>Deliverables</vt:lpstr>
      <vt:lpstr>Challenges and Mitigation</vt:lpstr>
      <vt:lpstr>Conclusion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2021-02-18T07:10:18Z</dcterms:created>
  <dcterms:modified xsi:type="dcterms:W3CDTF">2025-01-21T08:24:39Z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