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62" r:id="rId7"/>
    <p:sldId id="264" r:id="rId8"/>
    <p:sldId id="263" r:id="rId9"/>
    <p:sldId id="266" r:id="rId10"/>
    <p:sldId id="267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4660"/>
  </p:normalViewPr>
  <p:slideViewPr>
    <p:cSldViewPr snapToGrid="0">
      <p:cViewPr>
        <p:scale>
          <a:sx n="89" d="100"/>
          <a:sy n="89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503D04-C97E-4622-AE07-D0307CB3B4C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AAC263CB-8256-4B03-92FE-1622698FB3E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Transformers</a:t>
          </a:r>
          <a:endParaRPr lang="en-US" dirty="0"/>
        </a:p>
      </dgm:t>
    </dgm:pt>
    <dgm:pt modelId="{0BEED663-FC38-4EAD-940F-4C475D2C87DB}" type="parTrans" cxnId="{C5E94186-9CB6-4C42-92B3-C546CC53A7B9}">
      <dgm:prSet/>
      <dgm:spPr/>
      <dgm:t>
        <a:bodyPr/>
        <a:lstStyle/>
        <a:p>
          <a:endParaRPr lang="en-US"/>
        </a:p>
      </dgm:t>
    </dgm:pt>
    <dgm:pt modelId="{808B76D0-8EC7-469A-93AC-7A6017188A9D}" type="sibTrans" cxnId="{C5E94186-9CB6-4C42-92B3-C546CC53A7B9}">
      <dgm:prSet/>
      <dgm:spPr/>
      <dgm:t>
        <a:bodyPr/>
        <a:lstStyle/>
        <a:p>
          <a:endParaRPr lang="en-US"/>
        </a:p>
      </dgm:t>
    </dgm:pt>
    <dgm:pt modelId="{93A6A030-ABAB-4EFA-B539-0FDB3E07C1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 </a:t>
          </a:r>
          <a:r>
            <a:rPr lang="en-US" dirty="0" err="1"/>
            <a:t>Puttenahalli</a:t>
          </a:r>
          <a:r>
            <a:rPr lang="en-US" dirty="0"/>
            <a:t> Sub-station</a:t>
          </a:r>
        </a:p>
      </dgm:t>
    </dgm:pt>
    <dgm:pt modelId="{3D674B97-6DC6-4A12-85BA-0976D3064237}" type="parTrans" cxnId="{4B40C8DC-6B57-4F5B-8440-7241C649700B}">
      <dgm:prSet/>
      <dgm:spPr/>
      <dgm:t>
        <a:bodyPr/>
        <a:lstStyle/>
        <a:p>
          <a:endParaRPr lang="en-US"/>
        </a:p>
      </dgm:t>
    </dgm:pt>
    <dgm:pt modelId="{BFE0749E-E343-4A6F-BD09-2810EE6B4BD7}" type="sibTrans" cxnId="{4B40C8DC-6B57-4F5B-8440-7241C649700B}">
      <dgm:prSet/>
      <dgm:spPr/>
      <dgm:t>
        <a:bodyPr/>
        <a:lstStyle/>
        <a:p>
          <a:endParaRPr lang="en-US"/>
        </a:p>
      </dgm:t>
    </dgm:pt>
    <dgm:pt modelId="{4E8D2E69-0173-4BD3-B96A-7A9C5DD12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Corporate Office</a:t>
          </a:r>
        </a:p>
      </dgm:t>
    </dgm:pt>
    <dgm:pt modelId="{FEF1E80E-8A9E-4B0A-817C-2A4CFDCF3FB2}" type="sibTrans" cxnId="{0F866C41-EB5F-47BD-A2CD-A58671F15B67}">
      <dgm:prSet/>
      <dgm:spPr/>
      <dgm:t>
        <a:bodyPr/>
        <a:lstStyle/>
        <a:p>
          <a:endParaRPr lang="en-US"/>
        </a:p>
      </dgm:t>
    </dgm:pt>
    <dgm:pt modelId="{B954BF22-E3B3-4A1C-802E-590228BE2D9C}" type="parTrans" cxnId="{0F866C41-EB5F-47BD-A2CD-A58671F15B67}">
      <dgm:prSet/>
      <dgm:spPr/>
      <dgm:t>
        <a:bodyPr/>
        <a:lstStyle/>
        <a:p>
          <a:endParaRPr lang="en-US"/>
        </a:p>
      </dgm:t>
    </dgm:pt>
    <dgm:pt modelId="{62F8266B-222B-4ACF-8613-2C8D6376E5BD}" type="pres">
      <dgm:prSet presAssocID="{D4503D04-C97E-4622-AE07-D0307CB3B4CA}" presName="root" presStyleCnt="0">
        <dgm:presLayoutVars>
          <dgm:dir/>
          <dgm:resizeHandles val="exact"/>
        </dgm:presLayoutVars>
      </dgm:prSet>
      <dgm:spPr/>
    </dgm:pt>
    <dgm:pt modelId="{34FD8F56-D6B7-417A-923A-010E4B5FF0CD}" type="pres">
      <dgm:prSet presAssocID="{AAC263CB-8256-4B03-92FE-1622698FB3E9}" presName="compNode" presStyleCnt="0"/>
      <dgm:spPr/>
    </dgm:pt>
    <dgm:pt modelId="{08450877-B8C0-4FE2-B6DB-B88F20C8574C}" type="pres">
      <dgm:prSet presAssocID="{AAC263CB-8256-4B03-92FE-1622698FB3E9}" presName="bgRect" presStyleLbl="bgShp" presStyleIdx="0" presStyleCnt="3" custLinFactNeighborX="-5255" custLinFactNeighborY="2154"/>
      <dgm:spPr/>
    </dgm:pt>
    <dgm:pt modelId="{BB7E5F84-64F2-4718-BACC-301BBCDC9D3A}" type="pres">
      <dgm:prSet presAssocID="{AAC263CB-8256-4B03-92FE-1622698FB3E9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t="-36000" b="-36000"/>
          </a:stretch>
        </a:blipFill>
      </dgm:spPr>
    </dgm:pt>
    <dgm:pt modelId="{D7E1920B-5F09-4283-BAA8-B0012E66F14A}" type="pres">
      <dgm:prSet presAssocID="{AAC263CB-8256-4B03-92FE-1622698FB3E9}" presName="spaceRect" presStyleCnt="0"/>
      <dgm:spPr/>
    </dgm:pt>
    <dgm:pt modelId="{30E9CA6C-A0F7-4BE8-9B77-EE5C9EF005B7}" type="pres">
      <dgm:prSet presAssocID="{AAC263CB-8256-4B03-92FE-1622698FB3E9}" presName="parTx" presStyleLbl="revTx" presStyleIdx="0" presStyleCnt="3">
        <dgm:presLayoutVars>
          <dgm:chMax val="0"/>
          <dgm:chPref val="0"/>
        </dgm:presLayoutVars>
      </dgm:prSet>
      <dgm:spPr/>
    </dgm:pt>
    <dgm:pt modelId="{75497209-36D8-474C-9F50-43B26DAE367B}" type="pres">
      <dgm:prSet presAssocID="{808B76D0-8EC7-469A-93AC-7A6017188A9D}" presName="sibTrans" presStyleCnt="0"/>
      <dgm:spPr/>
    </dgm:pt>
    <dgm:pt modelId="{FB1D870E-AB7C-40E3-AA7F-3EC612E6F71C}" type="pres">
      <dgm:prSet presAssocID="{4E8D2E69-0173-4BD3-B96A-7A9C5DD12B47}" presName="compNode" presStyleCnt="0"/>
      <dgm:spPr/>
    </dgm:pt>
    <dgm:pt modelId="{B9A40EDB-694E-464C-8356-AEE8787842F2}" type="pres">
      <dgm:prSet presAssocID="{4E8D2E69-0173-4BD3-B96A-7A9C5DD12B47}" presName="bgRect" presStyleLbl="bgShp" presStyleIdx="1" presStyleCnt="3"/>
      <dgm:spPr/>
    </dgm:pt>
    <dgm:pt modelId="{8B8D9FA1-74BB-4EA5-B65F-49B870DCE4EB}" type="pres">
      <dgm:prSet presAssocID="{4E8D2E69-0173-4BD3-B96A-7A9C5DD12B47}" presName="iconRect" presStyleLbl="node1" presStyleIdx="1" presStyleCnt="3"/>
      <dgm:spPr>
        <a:blipFill>
          <a:blip xmlns:r="http://schemas.openxmlformats.org/officeDocument/2006/relationships"/>
          <a:srcRect/>
          <a:stretch>
            <a:fillRect/>
          </a:stretch>
        </a:blipFill>
      </dgm:spPr>
    </dgm:pt>
    <dgm:pt modelId="{FE35795C-E288-448C-BF98-006011EF35C1}" type="pres">
      <dgm:prSet presAssocID="{4E8D2E69-0173-4BD3-B96A-7A9C5DD12B47}" presName="spaceRect" presStyleCnt="0"/>
      <dgm:spPr/>
    </dgm:pt>
    <dgm:pt modelId="{4258831D-960B-4D2D-A65E-513B92084C01}" type="pres">
      <dgm:prSet presAssocID="{4E8D2E69-0173-4BD3-B96A-7A9C5DD12B47}" presName="parTx" presStyleLbl="revTx" presStyleIdx="1" presStyleCnt="3">
        <dgm:presLayoutVars>
          <dgm:chMax val="0"/>
          <dgm:chPref val="0"/>
        </dgm:presLayoutVars>
      </dgm:prSet>
      <dgm:spPr/>
    </dgm:pt>
    <dgm:pt modelId="{4849AED6-7C24-47EC-B39A-6EC2169AAAEC}" type="pres">
      <dgm:prSet presAssocID="{FEF1E80E-8A9E-4B0A-817C-2A4CFDCF3FB2}" presName="sibTrans" presStyleCnt="0"/>
      <dgm:spPr/>
    </dgm:pt>
    <dgm:pt modelId="{344EF6F7-386A-468B-9D66-8046D158DFC8}" type="pres">
      <dgm:prSet presAssocID="{93A6A030-ABAB-4EFA-B539-0FDB3E07C1EF}" presName="compNode" presStyleCnt="0"/>
      <dgm:spPr/>
    </dgm:pt>
    <dgm:pt modelId="{9DD6C5DE-B838-492F-B4A8-49E4DE8C5CF5}" type="pres">
      <dgm:prSet presAssocID="{93A6A030-ABAB-4EFA-B539-0FDB3E07C1EF}" presName="bgRect" presStyleLbl="bgShp" presStyleIdx="2" presStyleCnt="3"/>
      <dgm:spPr/>
    </dgm:pt>
    <dgm:pt modelId="{3CD2D8A7-CAF8-4A2F-A324-BDF8CFA66908}" type="pres">
      <dgm:prSet presAssocID="{93A6A030-ABAB-4EFA-B539-0FDB3E07C1EF}" presName="iconRect" presStyleLbl="node1" presStyleIdx="2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343D945D-C209-4E7A-8D9B-BCF7127718D8}" type="pres">
      <dgm:prSet presAssocID="{93A6A030-ABAB-4EFA-B539-0FDB3E07C1EF}" presName="spaceRect" presStyleCnt="0"/>
      <dgm:spPr/>
    </dgm:pt>
    <dgm:pt modelId="{ECA97BE5-E798-4AEE-9404-4E43192F5136}" type="pres">
      <dgm:prSet presAssocID="{93A6A030-ABAB-4EFA-B539-0FDB3E07C1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6D0D100-FB07-44A7-8ACC-C79CE174D2D7}" type="presOf" srcId="{D4503D04-C97E-4622-AE07-D0307CB3B4CA}" destId="{62F8266B-222B-4ACF-8613-2C8D6376E5BD}" srcOrd="0" destOrd="0" presId="urn:microsoft.com/office/officeart/2018/2/layout/IconVerticalSolidList"/>
    <dgm:cxn modelId="{9DACE70A-4FEB-433A-900C-46A1377C5716}" type="presOf" srcId="{AAC263CB-8256-4B03-92FE-1622698FB3E9}" destId="{30E9CA6C-A0F7-4BE8-9B77-EE5C9EF005B7}" srcOrd="0" destOrd="0" presId="urn:microsoft.com/office/officeart/2018/2/layout/IconVerticalSolidList"/>
    <dgm:cxn modelId="{0F866C41-EB5F-47BD-A2CD-A58671F15B67}" srcId="{D4503D04-C97E-4622-AE07-D0307CB3B4CA}" destId="{4E8D2E69-0173-4BD3-B96A-7A9C5DD12B47}" srcOrd="1" destOrd="0" parTransId="{B954BF22-E3B3-4A1C-802E-590228BE2D9C}" sibTransId="{FEF1E80E-8A9E-4B0A-817C-2A4CFDCF3FB2}"/>
    <dgm:cxn modelId="{F236B04A-0845-45D6-B99A-98DBB252074F}" type="presOf" srcId="{4E8D2E69-0173-4BD3-B96A-7A9C5DD12B47}" destId="{4258831D-960B-4D2D-A65E-513B92084C01}" srcOrd="0" destOrd="0" presId="urn:microsoft.com/office/officeart/2018/2/layout/IconVerticalSolidList"/>
    <dgm:cxn modelId="{C5E94186-9CB6-4C42-92B3-C546CC53A7B9}" srcId="{D4503D04-C97E-4622-AE07-D0307CB3B4CA}" destId="{AAC263CB-8256-4B03-92FE-1622698FB3E9}" srcOrd="0" destOrd="0" parTransId="{0BEED663-FC38-4EAD-940F-4C475D2C87DB}" sibTransId="{808B76D0-8EC7-469A-93AC-7A6017188A9D}"/>
    <dgm:cxn modelId="{F248DBAE-9D9B-462B-998C-1322E596929F}" type="presOf" srcId="{93A6A030-ABAB-4EFA-B539-0FDB3E07C1EF}" destId="{ECA97BE5-E798-4AEE-9404-4E43192F5136}" srcOrd="0" destOrd="0" presId="urn:microsoft.com/office/officeart/2018/2/layout/IconVerticalSolidList"/>
    <dgm:cxn modelId="{4B40C8DC-6B57-4F5B-8440-7241C649700B}" srcId="{D4503D04-C97E-4622-AE07-D0307CB3B4CA}" destId="{93A6A030-ABAB-4EFA-B539-0FDB3E07C1EF}" srcOrd="2" destOrd="0" parTransId="{3D674B97-6DC6-4A12-85BA-0976D3064237}" sibTransId="{BFE0749E-E343-4A6F-BD09-2810EE6B4BD7}"/>
    <dgm:cxn modelId="{8CA5002F-95FA-436B-966F-7B8BA099F8C0}" type="presParOf" srcId="{62F8266B-222B-4ACF-8613-2C8D6376E5BD}" destId="{34FD8F56-D6B7-417A-923A-010E4B5FF0CD}" srcOrd="0" destOrd="0" presId="urn:microsoft.com/office/officeart/2018/2/layout/IconVerticalSolidList"/>
    <dgm:cxn modelId="{3E84FCFB-F2E6-496C-9124-8BCCBAF7581E}" type="presParOf" srcId="{34FD8F56-D6B7-417A-923A-010E4B5FF0CD}" destId="{08450877-B8C0-4FE2-B6DB-B88F20C8574C}" srcOrd="0" destOrd="0" presId="urn:microsoft.com/office/officeart/2018/2/layout/IconVerticalSolidList"/>
    <dgm:cxn modelId="{5AAB9D67-2058-4B02-ACAE-9010504CFA8D}" type="presParOf" srcId="{34FD8F56-D6B7-417A-923A-010E4B5FF0CD}" destId="{BB7E5F84-64F2-4718-BACC-301BBCDC9D3A}" srcOrd="1" destOrd="0" presId="urn:microsoft.com/office/officeart/2018/2/layout/IconVerticalSolidList"/>
    <dgm:cxn modelId="{60640685-0CF7-48C8-A8EF-553779FD445D}" type="presParOf" srcId="{34FD8F56-D6B7-417A-923A-010E4B5FF0CD}" destId="{D7E1920B-5F09-4283-BAA8-B0012E66F14A}" srcOrd="2" destOrd="0" presId="urn:microsoft.com/office/officeart/2018/2/layout/IconVerticalSolidList"/>
    <dgm:cxn modelId="{6FE12CDB-D070-4C97-8AE1-997533C4A8AB}" type="presParOf" srcId="{34FD8F56-D6B7-417A-923A-010E4B5FF0CD}" destId="{30E9CA6C-A0F7-4BE8-9B77-EE5C9EF005B7}" srcOrd="3" destOrd="0" presId="urn:microsoft.com/office/officeart/2018/2/layout/IconVerticalSolidList"/>
    <dgm:cxn modelId="{89F45104-A3AE-4AA5-8376-E3E54E87635B}" type="presParOf" srcId="{62F8266B-222B-4ACF-8613-2C8D6376E5BD}" destId="{75497209-36D8-474C-9F50-43B26DAE367B}" srcOrd="1" destOrd="0" presId="urn:microsoft.com/office/officeart/2018/2/layout/IconVerticalSolidList"/>
    <dgm:cxn modelId="{F53E1E41-AFBD-4F42-B954-620893A507D2}" type="presParOf" srcId="{62F8266B-222B-4ACF-8613-2C8D6376E5BD}" destId="{FB1D870E-AB7C-40E3-AA7F-3EC612E6F71C}" srcOrd="2" destOrd="0" presId="urn:microsoft.com/office/officeart/2018/2/layout/IconVerticalSolidList"/>
    <dgm:cxn modelId="{ECA76847-5AC0-4769-B961-BD6FBFA2D2F3}" type="presParOf" srcId="{FB1D870E-AB7C-40E3-AA7F-3EC612E6F71C}" destId="{B9A40EDB-694E-464C-8356-AEE8787842F2}" srcOrd="0" destOrd="0" presId="urn:microsoft.com/office/officeart/2018/2/layout/IconVerticalSolidList"/>
    <dgm:cxn modelId="{E9875D05-A2CA-4949-A0EC-E659F0F81F59}" type="presParOf" srcId="{FB1D870E-AB7C-40E3-AA7F-3EC612E6F71C}" destId="{8B8D9FA1-74BB-4EA5-B65F-49B870DCE4EB}" srcOrd="1" destOrd="0" presId="urn:microsoft.com/office/officeart/2018/2/layout/IconVerticalSolidList"/>
    <dgm:cxn modelId="{F5076418-1870-49C0-A665-417CB498B6D1}" type="presParOf" srcId="{FB1D870E-AB7C-40E3-AA7F-3EC612E6F71C}" destId="{FE35795C-E288-448C-BF98-006011EF35C1}" srcOrd="2" destOrd="0" presId="urn:microsoft.com/office/officeart/2018/2/layout/IconVerticalSolidList"/>
    <dgm:cxn modelId="{8B6CAA02-B9CA-4F7C-A2C4-A376BC49C448}" type="presParOf" srcId="{FB1D870E-AB7C-40E3-AA7F-3EC612E6F71C}" destId="{4258831D-960B-4D2D-A65E-513B92084C01}" srcOrd="3" destOrd="0" presId="urn:microsoft.com/office/officeart/2018/2/layout/IconVerticalSolidList"/>
    <dgm:cxn modelId="{E0C19E8F-4424-498D-BF7E-0A0F0C17D704}" type="presParOf" srcId="{62F8266B-222B-4ACF-8613-2C8D6376E5BD}" destId="{4849AED6-7C24-47EC-B39A-6EC2169AAAEC}" srcOrd="3" destOrd="0" presId="urn:microsoft.com/office/officeart/2018/2/layout/IconVerticalSolidList"/>
    <dgm:cxn modelId="{ACAF17C3-08FB-4404-A101-25BA91958FE3}" type="presParOf" srcId="{62F8266B-222B-4ACF-8613-2C8D6376E5BD}" destId="{344EF6F7-386A-468B-9D66-8046D158DFC8}" srcOrd="4" destOrd="0" presId="urn:microsoft.com/office/officeart/2018/2/layout/IconVerticalSolidList"/>
    <dgm:cxn modelId="{AE175CB6-3E51-4A45-BD69-A7AF096E3CD2}" type="presParOf" srcId="{344EF6F7-386A-468B-9D66-8046D158DFC8}" destId="{9DD6C5DE-B838-492F-B4A8-49E4DE8C5CF5}" srcOrd="0" destOrd="0" presId="urn:microsoft.com/office/officeart/2018/2/layout/IconVerticalSolidList"/>
    <dgm:cxn modelId="{C47334AD-33FF-468C-A41A-E7D0A23484A4}" type="presParOf" srcId="{344EF6F7-386A-468B-9D66-8046D158DFC8}" destId="{3CD2D8A7-CAF8-4A2F-A324-BDF8CFA66908}" srcOrd="1" destOrd="0" presId="urn:microsoft.com/office/officeart/2018/2/layout/IconVerticalSolidList"/>
    <dgm:cxn modelId="{37DF411B-B4A0-44B4-B176-F8958F165CB2}" type="presParOf" srcId="{344EF6F7-386A-468B-9D66-8046D158DFC8}" destId="{343D945D-C209-4E7A-8D9B-BCF7127718D8}" srcOrd="2" destOrd="0" presId="urn:microsoft.com/office/officeart/2018/2/layout/IconVerticalSolidList"/>
    <dgm:cxn modelId="{43DACBA9-774B-4E88-8510-9265E34E50FA}" type="presParOf" srcId="{344EF6F7-386A-468B-9D66-8046D158DFC8}" destId="{ECA97BE5-E798-4AEE-9404-4E43192F5136}" srcOrd="3" destOrd="0" presId="urn:microsoft.com/office/officeart/2018/2/layout/IconVerticalSolidLis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0877-B8C0-4FE2-B6DB-B88F20C8574C}">
      <dsp:nvSpPr>
        <dsp:cNvPr id="0" name=""/>
        <dsp:cNvSpPr/>
      </dsp:nvSpPr>
      <dsp:spPr>
        <a:xfrm>
          <a:off x="0" y="22223"/>
          <a:ext cx="3084892" cy="1011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E5F84-64F2-4718-BACC-301BBCDC9D3A}">
      <dsp:nvSpPr>
        <dsp:cNvPr id="0" name=""/>
        <dsp:cNvSpPr/>
      </dsp:nvSpPr>
      <dsp:spPr>
        <a:xfrm>
          <a:off x="306030" y="228058"/>
          <a:ext cx="556419" cy="55641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36000" b="-36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9CA6C-A0F7-4BE8-9B77-EE5C9EF005B7}">
      <dsp:nvSpPr>
        <dsp:cNvPr id="0" name=""/>
        <dsp:cNvSpPr/>
      </dsp:nvSpPr>
      <dsp:spPr>
        <a:xfrm>
          <a:off x="1168480" y="432"/>
          <a:ext cx="191641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Transformers</a:t>
          </a:r>
          <a:endParaRPr lang="en-US" sz="2500" kern="1200" dirty="0"/>
        </a:p>
      </dsp:txBody>
      <dsp:txXfrm>
        <a:off x="1168480" y="432"/>
        <a:ext cx="1916411" cy="1011671"/>
      </dsp:txXfrm>
    </dsp:sp>
    <dsp:sp modelId="{B9A40EDB-694E-464C-8356-AEE8787842F2}">
      <dsp:nvSpPr>
        <dsp:cNvPr id="0" name=""/>
        <dsp:cNvSpPr/>
      </dsp:nvSpPr>
      <dsp:spPr>
        <a:xfrm>
          <a:off x="0" y="1265021"/>
          <a:ext cx="3084892" cy="1011671"/>
        </a:xfrm>
        <a:prstGeom prst="roundRect">
          <a:avLst>
            <a:gd name="adj" fmla="val 10000"/>
          </a:avLst>
        </a:prstGeom>
        <a:solidFill>
          <a:schemeClr val="accent5">
            <a:hueOff val="2130522"/>
            <a:satOff val="-14104"/>
            <a:lumOff val="-245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8D9FA1-74BB-4EA5-B65F-49B870DCE4EB}">
      <dsp:nvSpPr>
        <dsp:cNvPr id="0" name=""/>
        <dsp:cNvSpPr/>
      </dsp:nvSpPr>
      <dsp:spPr>
        <a:xfrm>
          <a:off x="306030" y="1492647"/>
          <a:ext cx="556419" cy="556419"/>
        </a:xfrm>
        <a:prstGeom prst="rect">
          <a:avLst/>
        </a:prstGeom>
        <a:blipFill>
          <a:blip xmlns:r="http://schemas.openxmlformats.org/officeDocument/2006/relationships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8831D-960B-4D2D-A65E-513B92084C01}">
      <dsp:nvSpPr>
        <dsp:cNvPr id="0" name=""/>
        <dsp:cNvSpPr/>
      </dsp:nvSpPr>
      <dsp:spPr>
        <a:xfrm>
          <a:off x="1168480" y="1265021"/>
          <a:ext cx="191641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Corporate Office</a:t>
          </a:r>
        </a:p>
      </dsp:txBody>
      <dsp:txXfrm>
        <a:off x="1168480" y="1265021"/>
        <a:ext cx="1916411" cy="1011671"/>
      </dsp:txXfrm>
    </dsp:sp>
    <dsp:sp modelId="{9DD6C5DE-B838-492F-B4A8-49E4DE8C5CF5}">
      <dsp:nvSpPr>
        <dsp:cNvPr id="0" name=""/>
        <dsp:cNvSpPr/>
      </dsp:nvSpPr>
      <dsp:spPr>
        <a:xfrm>
          <a:off x="0" y="2529610"/>
          <a:ext cx="3084892" cy="1011671"/>
        </a:xfrm>
        <a:prstGeom prst="roundRect">
          <a:avLst>
            <a:gd name="adj" fmla="val 10000"/>
          </a:avLst>
        </a:prstGeom>
        <a:solidFill>
          <a:schemeClr val="accent5">
            <a:hueOff val="4261045"/>
            <a:satOff val="-28207"/>
            <a:lumOff val="-49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D8A7-CAF8-4A2F-A324-BDF8CFA66908}">
      <dsp:nvSpPr>
        <dsp:cNvPr id="0" name=""/>
        <dsp:cNvSpPr/>
      </dsp:nvSpPr>
      <dsp:spPr>
        <a:xfrm>
          <a:off x="306030" y="2757236"/>
          <a:ext cx="556419" cy="556419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97BE5-E798-4AEE-9404-4E43192F5136}">
      <dsp:nvSpPr>
        <dsp:cNvPr id="0" name=""/>
        <dsp:cNvSpPr/>
      </dsp:nvSpPr>
      <dsp:spPr>
        <a:xfrm>
          <a:off x="1168480" y="2529610"/>
          <a:ext cx="1916411" cy="1011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9" tIns="107069" rIns="107069" bIns="1070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</a:t>
          </a:r>
          <a:r>
            <a:rPr lang="en-US" sz="2500" kern="1200" dirty="0" err="1"/>
            <a:t>Puttenahalli</a:t>
          </a:r>
          <a:r>
            <a:rPr lang="en-US" sz="2500" kern="1200" dirty="0"/>
            <a:t> Sub-station</a:t>
          </a:r>
        </a:p>
      </dsp:txBody>
      <dsp:txXfrm>
        <a:off x="1168480" y="2529610"/>
        <a:ext cx="1916411" cy="10116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6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jpe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exels.com/photo/bulb-close-up-electricity-energy-577514/" TargetMode="External"/><Relationship Id="rId11" Type="http://schemas.microsoft.com/office/2007/relationships/diagramDrawing" Target="../diagrams/drawing1.xml"/><Relationship Id="rId5" Type="http://schemas.openxmlformats.org/officeDocument/2006/relationships/image" Target="../media/image5.jp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scom.karnataka.gov.in/new-page/Contact%20-%20Us%20-%20BMASZ/kn" TargetMode="External"/><Relationship Id="rId2" Type="http://schemas.openxmlformats.org/officeDocument/2006/relationships/hyperlink" Target="https://bescom.karnataka.gov.in/new-page/Contact%20-%20Us%20-%20BMANZ/k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escom.karnataka.gov.in/new-page/Contact%20Us%20-%20CTAZ/kn" TargetMode="External"/><Relationship Id="rId4" Type="http://schemas.openxmlformats.org/officeDocument/2006/relationships/hyperlink" Target="https://bescom.karnataka.gov.in/new-page/Contact%20Us%20-%20BRAZ/k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88D5DFD-FA42-4EB0-B24E-4180C0CC5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id="{CC864817-5955-484B-9D1F-9BC8DB739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80C083F-71A6-4E55-AE35-586518FE2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D44056DF-7985-4692-968A-466E9E6AF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id="{B414A174-532A-4602-934F-9858D1D8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0B0C0C-7F94-4725-8108-62B3B7A5A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367EAC5B-1891-480A-A3AD-B9F6A88FA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E33FF633-15BA-464F-8F5B-26C56665F7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0C949DF6-E66B-4DB8-AB52-30CA781B48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309C2298-5EF9-4B09-8995-014F6D3BFF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id="{319B2AFC-EBFF-477C-A364-6D575BE5AA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id="{CC6B7D67-F2F8-4B07-B954-EAC9135B2B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7FF1659D-33DA-4F62-8567-A54020D2E2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9110F572-DC3D-4AB3-B731-B73BD65057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A2F7D0E9-68CE-40F9-B0E9-F915103ECF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B69A438-1FB7-454A-A3E9-0C329643CD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E64598D0-3A2C-4570-9E7C-C52C89549B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id="{CC17CF42-8908-477B-9F36-DA1306CA0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id="{A2457851-D4A0-404C-BF3F-99AE00B9E9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id="{ECC300FA-EE4A-489E-9A47-79BEBF05DC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id="{0D1F26E2-902B-416B-A1DB-80DAF78D8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id="{491346A0-BF6D-45A5-806A-215076872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id="{A8A5AAC9-38FD-4A03-AB91-236F2AAC6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id="{7AD4105C-55AA-47FF-AC5D-5BCB0B78C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1C4B42B1-B112-4057-82C3-E5AF3BC7F6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C8B37395-3651-4E66-A62E-31529FABC8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O AND M SECTION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322010501009-Rukesh 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6D540F-1E2F-416F-819F-D8216BC8F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F460-10B9-6B18-9DEB-E1E75005C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dirty="0"/>
              <a:t>Over head line </a:t>
            </a:r>
            <a:r>
              <a:rPr lang="en-IN" dirty="0" err="1"/>
              <a:t>failers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B3960-096E-2C52-D34B-50B4B3FAD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Insulater</a:t>
            </a:r>
            <a:r>
              <a:rPr lang="en-IN" dirty="0"/>
              <a:t> breaks</a:t>
            </a:r>
          </a:p>
          <a:p>
            <a:r>
              <a:rPr lang="en-IN" dirty="0"/>
              <a:t>Birds</a:t>
            </a:r>
          </a:p>
          <a:p>
            <a:r>
              <a:rPr lang="en-IN" dirty="0"/>
              <a:t>Tree Branches broken</a:t>
            </a:r>
          </a:p>
          <a:p>
            <a:r>
              <a:rPr lang="en-IN" dirty="0" err="1"/>
              <a:t>Squrrial</a:t>
            </a:r>
            <a:r>
              <a:rPr lang="en-IN" dirty="0"/>
              <a:t> birds</a:t>
            </a:r>
          </a:p>
        </p:txBody>
      </p:sp>
    </p:spTree>
    <p:extLst>
      <p:ext uri="{BB962C8B-B14F-4D97-AF65-F5344CB8AC3E}">
        <p14:creationId xmlns:p14="http://schemas.microsoft.com/office/powerpoint/2010/main" val="403675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EEAA1-B22B-DCAB-A49E-9E3F46AE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Ug cables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A0171-A598-164B-4046-BAC8C2CA1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2800" dirty="0"/>
              <a:t>RMU</a:t>
            </a:r>
          </a:p>
          <a:p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7AA4-13C6-E26F-90A0-E691BADD58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300788" y="592138"/>
            <a:ext cx="5891212" cy="5199062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 descr="Ring Main Unit (RMU) - Introduction - Electrical Concepts">
            <a:extLst>
              <a:ext uri="{FF2B5EF4-FFF2-40B4-BE49-F238E27FC236}">
                <a16:creationId xmlns:a16="http://schemas.microsoft.com/office/drawing/2014/main" id="{F4383EE3-7681-6337-9A65-FBFF7126D9E2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9" r="281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035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FD3556F-01FE-6972-5B69-97C07D6349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u="sng" dirty="0"/>
              <a:t>Ug cables  </a:t>
            </a:r>
            <a:r>
              <a:rPr lang="en-IN" u="sng" dirty="0" err="1"/>
              <a:t>failer</a:t>
            </a:r>
            <a:endParaRPr lang="en-IN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E98F8B18-0FD7-B3F3-D8AE-86459AD71A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Joint fail</a:t>
            </a:r>
          </a:p>
          <a:p>
            <a:r>
              <a:rPr lang="en-IN" dirty="0">
                <a:solidFill>
                  <a:schemeClr val="tx1"/>
                </a:solidFill>
              </a:rPr>
              <a:t>Unknown hitting </a:t>
            </a:r>
          </a:p>
        </p:txBody>
      </p:sp>
    </p:spTree>
    <p:extLst>
      <p:ext uri="{BB962C8B-B14F-4D97-AF65-F5344CB8AC3E}">
        <p14:creationId xmlns:p14="http://schemas.microsoft.com/office/powerpoint/2010/main" val="720354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D9DF50-CB82-97B6-98CD-B2BFAD541AA5}"/>
              </a:ext>
            </a:extLst>
          </p:cNvPr>
          <p:cNvSpPr txBox="1"/>
          <p:nvPr/>
        </p:nvSpPr>
        <p:spPr>
          <a:xfrm>
            <a:off x="2662518" y="3119718"/>
            <a:ext cx="60296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66928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Group 279">
            <a:extLst>
              <a:ext uri="{FF2B5EF4-FFF2-40B4-BE49-F238E27FC236}">
                <a16:creationId xmlns:a16="http://schemas.microsoft.com/office/drawing/2014/main" id="{5FE07634-A83A-4681-9C1D-BC0775F9D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281" name="Rectangle 280">
              <a:extLst>
                <a:ext uri="{FF2B5EF4-FFF2-40B4-BE49-F238E27FC236}">
                  <a16:creationId xmlns:a16="http://schemas.microsoft.com/office/drawing/2014/main" id="{BF62976A-266E-4650-88F2-C16130F3D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2" name="Picture 2">
              <a:extLst>
                <a:ext uri="{FF2B5EF4-FFF2-40B4-BE49-F238E27FC236}">
                  <a16:creationId xmlns:a16="http://schemas.microsoft.com/office/drawing/2014/main" id="{88D9B99B-59C2-481A-A948-F87920A7FE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134327-4864-46BB-A57A-7055C9E3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2519" y="618518"/>
            <a:ext cx="3084891" cy="1478570"/>
          </a:xfrm>
        </p:spPr>
        <p:txBody>
          <a:bodyPr>
            <a:normAutofit/>
          </a:bodyPr>
          <a:lstStyle/>
          <a:p>
            <a:r>
              <a:rPr lang="en-US" sz="3200" dirty="0" err="1"/>
              <a:t>contens</a:t>
            </a:r>
            <a:endParaRPr lang="en-US" sz="3200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38616497-6A2B-4863-A3DD-A2D0AF0748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t="4634" b="4634"/>
          <a:stretch/>
        </p:blipFill>
        <p:spPr>
          <a:xfrm flipH="1"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341" name="Group 283">
            <a:extLst>
              <a:ext uri="{FF2B5EF4-FFF2-40B4-BE49-F238E27FC236}">
                <a16:creationId xmlns:a16="http://schemas.microsoft.com/office/drawing/2014/main" id="{A2E1FE48-FA7B-4262-B922-041542931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85" name="Rectangle 284">
              <a:extLst>
                <a:ext uri="{FF2B5EF4-FFF2-40B4-BE49-F238E27FC236}">
                  <a16:creationId xmlns:a16="http://schemas.microsoft.com/office/drawing/2014/main" id="{F2E644B1-8F72-4AC4-89F1-EB3A02734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6" name="Freeform 6">
              <a:extLst>
                <a:ext uri="{FF2B5EF4-FFF2-40B4-BE49-F238E27FC236}">
                  <a16:creationId xmlns:a16="http://schemas.microsoft.com/office/drawing/2014/main" id="{1781B8E8-8A26-4FFB-BE0C-7C0C644F7C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7" name="Freeform 7">
              <a:extLst>
                <a:ext uri="{FF2B5EF4-FFF2-40B4-BE49-F238E27FC236}">
                  <a16:creationId xmlns:a16="http://schemas.microsoft.com/office/drawing/2014/main" id="{4109D997-E9DF-4429-A643-3E691E2B70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B392695A-F131-4C51-B689-3F4D5B1A2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89" name="Freeform 9">
              <a:extLst>
                <a:ext uri="{FF2B5EF4-FFF2-40B4-BE49-F238E27FC236}">
                  <a16:creationId xmlns:a16="http://schemas.microsoft.com/office/drawing/2014/main" id="{8218EC3E-07D0-417A-B0A8-057F825EF7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0" name="Freeform 10">
              <a:extLst>
                <a:ext uri="{FF2B5EF4-FFF2-40B4-BE49-F238E27FC236}">
                  <a16:creationId xmlns:a16="http://schemas.microsoft.com/office/drawing/2014/main" id="{B036399E-7675-47B6-A645-242946879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1" name="Freeform 11">
              <a:extLst>
                <a:ext uri="{FF2B5EF4-FFF2-40B4-BE49-F238E27FC236}">
                  <a16:creationId xmlns:a16="http://schemas.microsoft.com/office/drawing/2014/main" id="{C44A0438-B8A4-43B3-B17C-B919FCD92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2" name="Freeform 12">
              <a:extLst>
                <a:ext uri="{FF2B5EF4-FFF2-40B4-BE49-F238E27FC236}">
                  <a16:creationId xmlns:a16="http://schemas.microsoft.com/office/drawing/2014/main" id="{ABC7257F-6F64-4B81-BDA7-7C232BCBA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3" name="Freeform 13">
              <a:extLst>
                <a:ext uri="{FF2B5EF4-FFF2-40B4-BE49-F238E27FC236}">
                  <a16:creationId xmlns:a16="http://schemas.microsoft.com/office/drawing/2014/main" id="{72DD7E92-F033-480C-A220-63CE422C3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4" name="Freeform 14">
              <a:extLst>
                <a:ext uri="{FF2B5EF4-FFF2-40B4-BE49-F238E27FC236}">
                  <a16:creationId xmlns:a16="http://schemas.microsoft.com/office/drawing/2014/main" id="{444A9AC9-463E-45E7-A818-13F664F7C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5" name="Freeform 15">
              <a:extLst>
                <a:ext uri="{FF2B5EF4-FFF2-40B4-BE49-F238E27FC236}">
                  <a16:creationId xmlns:a16="http://schemas.microsoft.com/office/drawing/2014/main" id="{6CCE9BBE-5DE3-4991-80CA-DFEB92867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6" name="Freeform 16">
              <a:extLst>
                <a:ext uri="{FF2B5EF4-FFF2-40B4-BE49-F238E27FC236}">
                  <a16:creationId xmlns:a16="http://schemas.microsoft.com/office/drawing/2014/main" id="{3180F6DF-A13F-491C-BF97-B206E3E7B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" name="Freeform 17">
              <a:extLst>
                <a:ext uri="{FF2B5EF4-FFF2-40B4-BE49-F238E27FC236}">
                  <a16:creationId xmlns:a16="http://schemas.microsoft.com/office/drawing/2014/main" id="{CAD0E44C-73C8-42BB-ADA8-2BA6B3082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8" name="Freeform 18">
              <a:extLst>
                <a:ext uri="{FF2B5EF4-FFF2-40B4-BE49-F238E27FC236}">
                  <a16:creationId xmlns:a16="http://schemas.microsoft.com/office/drawing/2014/main" id="{436EC43E-A70D-4E5C-B275-35CA8E93C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9" name="Freeform 19">
              <a:extLst>
                <a:ext uri="{FF2B5EF4-FFF2-40B4-BE49-F238E27FC236}">
                  <a16:creationId xmlns:a16="http://schemas.microsoft.com/office/drawing/2014/main" id="{ADE7E5B6-2E2A-4F56-9E90-F8613E6D1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0" name="Freeform 20">
              <a:extLst>
                <a:ext uri="{FF2B5EF4-FFF2-40B4-BE49-F238E27FC236}">
                  <a16:creationId xmlns:a16="http://schemas.microsoft.com/office/drawing/2014/main" id="{86B9E49B-AE8D-47E0-BACC-A6D0AC3AB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1" name="Freeform 21">
              <a:extLst>
                <a:ext uri="{FF2B5EF4-FFF2-40B4-BE49-F238E27FC236}">
                  <a16:creationId xmlns:a16="http://schemas.microsoft.com/office/drawing/2014/main" id="{2EB961AF-CD61-41BA-B0B2-0741A5ED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2" name="Freeform 22">
              <a:extLst>
                <a:ext uri="{FF2B5EF4-FFF2-40B4-BE49-F238E27FC236}">
                  <a16:creationId xmlns:a16="http://schemas.microsoft.com/office/drawing/2014/main" id="{DC42BDA1-810A-4135-B3B1-B3161D372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3" name="Freeform 23">
              <a:extLst>
                <a:ext uri="{FF2B5EF4-FFF2-40B4-BE49-F238E27FC236}">
                  <a16:creationId xmlns:a16="http://schemas.microsoft.com/office/drawing/2014/main" id="{FA51FCA8-FCF4-4116-8CB2-5C539E37F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4" name="Freeform 24">
              <a:extLst>
                <a:ext uri="{FF2B5EF4-FFF2-40B4-BE49-F238E27FC236}">
                  <a16:creationId xmlns:a16="http://schemas.microsoft.com/office/drawing/2014/main" id="{F2850A10-CDBC-462A-8CB7-025874683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5" name="Freeform 25">
              <a:extLst>
                <a:ext uri="{FF2B5EF4-FFF2-40B4-BE49-F238E27FC236}">
                  <a16:creationId xmlns:a16="http://schemas.microsoft.com/office/drawing/2014/main" id="{738A37B9-77C2-4464-BF1F-2AF25A0D29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6" name="Freeform 26">
              <a:extLst>
                <a:ext uri="{FF2B5EF4-FFF2-40B4-BE49-F238E27FC236}">
                  <a16:creationId xmlns:a16="http://schemas.microsoft.com/office/drawing/2014/main" id="{89026C8B-A162-4523-A51B-9F1200BC6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7" name="Freeform 27">
              <a:extLst>
                <a:ext uri="{FF2B5EF4-FFF2-40B4-BE49-F238E27FC236}">
                  <a16:creationId xmlns:a16="http://schemas.microsoft.com/office/drawing/2014/main" id="{5B76BC40-1FA2-477D-B2C2-4763577DB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8" name="Freeform 28">
              <a:extLst>
                <a:ext uri="{FF2B5EF4-FFF2-40B4-BE49-F238E27FC236}">
                  <a16:creationId xmlns:a16="http://schemas.microsoft.com/office/drawing/2014/main" id="{6BC68EAA-2809-4AE4-80C1-2555CEF73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9" name="Freeform 29">
              <a:extLst>
                <a:ext uri="{FF2B5EF4-FFF2-40B4-BE49-F238E27FC236}">
                  <a16:creationId xmlns:a16="http://schemas.microsoft.com/office/drawing/2014/main" id="{FE709D1B-0541-4414-9E87-CF7D6918C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0" name="Freeform 30">
              <a:extLst>
                <a:ext uri="{FF2B5EF4-FFF2-40B4-BE49-F238E27FC236}">
                  <a16:creationId xmlns:a16="http://schemas.microsoft.com/office/drawing/2014/main" id="{33BCB888-11B8-4D01-BCDA-59BBA28DC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1" name="Freeform 31">
              <a:extLst>
                <a:ext uri="{FF2B5EF4-FFF2-40B4-BE49-F238E27FC236}">
                  <a16:creationId xmlns:a16="http://schemas.microsoft.com/office/drawing/2014/main" id="{28E5CE3E-C11A-4CF7-82BF-37D1221D4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2" name="Freeform 32">
              <a:extLst>
                <a:ext uri="{FF2B5EF4-FFF2-40B4-BE49-F238E27FC236}">
                  <a16:creationId xmlns:a16="http://schemas.microsoft.com/office/drawing/2014/main" id="{55284FC3-21FB-4FA7-B695-2D6A9CEF7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13DA6B78-00DE-4E55-9124-EFD72519B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4" name="Freeform 34">
              <a:extLst>
                <a:ext uri="{FF2B5EF4-FFF2-40B4-BE49-F238E27FC236}">
                  <a16:creationId xmlns:a16="http://schemas.microsoft.com/office/drawing/2014/main" id="{D4602B0F-2844-48BE-9B4A-0366AC904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5" name="Freeform 35">
              <a:extLst>
                <a:ext uri="{FF2B5EF4-FFF2-40B4-BE49-F238E27FC236}">
                  <a16:creationId xmlns:a16="http://schemas.microsoft.com/office/drawing/2014/main" id="{E31E05BB-6004-474D-9900-D990378F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6" name="Freeform 36">
              <a:extLst>
                <a:ext uri="{FF2B5EF4-FFF2-40B4-BE49-F238E27FC236}">
                  <a16:creationId xmlns:a16="http://schemas.microsoft.com/office/drawing/2014/main" id="{00BD01ED-F65D-4601-A77D-508E960E0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" name="Freeform 37">
              <a:extLst>
                <a:ext uri="{FF2B5EF4-FFF2-40B4-BE49-F238E27FC236}">
                  <a16:creationId xmlns:a16="http://schemas.microsoft.com/office/drawing/2014/main" id="{FD307CAE-789C-4E80-B6F1-9858A3ABA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" name="Freeform 38">
              <a:extLst>
                <a:ext uri="{FF2B5EF4-FFF2-40B4-BE49-F238E27FC236}">
                  <a16:creationId xmlns:a16="http://schemas.microsoft.com/office/drawing/2014/main" id="{94B97B29-709E-4E24-B2FA-EF84AA12D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9" name="Freeform 39">
              <a:extLst>
                <a:ext uri="{FF2B5EF4-FFF2-40B4-BE49-F238E27FC236}">
                  <a16:creationId xmlns:a16="http://schemas.microsoft.com/office/drawing/2014/main" id="{C05D52B9-1FA2-4E7C-8229-B09811A90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0" name="Freeform 40">
              <a:extLst>
                <a:ext uri="{FF2B5EF4-FFF2-40B4-BE49-F238E27FC236}">
                  <a16:creationId xmlns:a16="http://schemas.microsoft.com/office/drawing/2014/main" id="{CC0A5575-2FB9-440F-B9A8-E0DDE1C3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1" name="Freeform 41">
              <a:extLst>
                <a:ext uri="{FF2B5EF4-FFF2-40B4-BE49-F238E27FC236}">
                  <a16:creationId xmlns:a16="http://schemas.microsoft.com/office/drawing/2014/main" id="{AFFCC88F-01DF-4DE1-8CD5-88631E309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2" name="Freeform 42">
              <a:extLst>
                <a:ext uri="{FF2B5EF4-FFF2-40B4-BE49-F238E27FC236}">
                  <a16:creationId xmlns:a16="http://schemas.microsoft.com/office/drawing/2014/main" id="{33EEC40B-E2CD-4BAC-94D6-85B70714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3" name="Freeform 43">
              <a:extLst>
                <a:ext uri="{FF2B5EF4-FFF2-40B4-BE49-F238E27FC236}">
                  <a16:creationId xmlns:a16="http://schemas.microsoft.com/office/drawing/2014/main" id="{3E0E9643-5C60-4933-BB1B-9A09057E7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4" name="Freeform 44">
              <a:extLst>
                <a:ext uri="{FF2B5EF4-FFF2-40B4-BE49-F238E27FC236}">
                  <a16:creationId xmlns:a16="http://schemas.microsoft.com/office/drawing/2014/main" id="{94F86E92-9EC7-437C-946B-31E7C1C47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BE9A51BE-C514-46B5-ABA6-7E7C878F8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6" name="Freeform 46">
              <a:extLst>
                <a:ext uri="{FF2B5EF4-FFF2-40B4-BE49-F238E27FC236}">
                  <a16:creationId xmlns:a16="http://schemas.microsoft.com/office/drawing/2014/main" id="{8B255447-F0E9-4D96-A4B0-F9EDDE58A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7" name="Freeform 47">
              <a:extLst>
                <a:ext uri="{FF2B5EF4-FFF2-40B4-BE49-F238E27FC236}">
                  <a16:creationId xmlns:a16="http://schemas.microsoft.com/office/drawing/2014/main" id="{AFAC5F3A-3BE7-489E-A848-498B9995F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8" name="Freeform 48">
              <a:extLst>
                <a:ext uri="{FF2B5EF4-FFF2-40B4-BE49-F238E27FC236}">
                  <a16:creationId xmlns:a16="http://schemas.microsoft.com/office/drawing/2014/main" id="{A974E7AA-5EF3-4817-B0AE-4C1A784EE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29" name="Freeform 49">
              <a:extLst>
                <a:ext uri="{FF2B5EF4-FFF2-40B4-BE49-F238E27FC236}">
                  <a16:creationId xmlns:a16="http://schemas.microsoft.com/office/drawing/2014/main" id="{8AA54AC1-3E87-49C0-A594-87829A2CFF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0" name="Freeform 50">
              <a:extLst>
                <a:ext uri="{FF2B5EF4-FFF2-40B4-BE49-F238E27FC236}">
                  <a16:creationId xmlns:a16="http://schemas.microsoft.com/office/drawing/2014/main" id="{CC237789-73BC-4BD9-BFE8-1325FA4B5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1" name="Freeform 51">
              <a:extLst>
                <a:ext uri="{FF2B5EF4-FFF2-40B4-BE49-F238E27FC236}">
                  <a16:creationId xmlns:a16="http://schemas.microsoft.com/office/drawing/2014/main" id="{DCF4052D-CF62-47DC-991E-49D0BA908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2" name="Freeform 52">
              <a:extLst>
                <a:ext uri="{FF2B5EF4-FFF2-40B4-BE49-F238E27FC236}">
                  <a16:creationId xmlns:a16="http://schemas.microsoft.com/office/drawing/2014/main" id="{2ABD9104-C938-44F2-8622-8407A2593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3" name="Freeform 53">
              <a:extLst>
                <a:ext uri="{FF2B5EF4-FFF2-40B4-BE49-F238E27FC236}">
                  <a16:creationId xmlns:a16="http://schemas.microsoft.com/office/drawing/2014/main" id="{4AA18F60-3E86-4A5A-B82E-A79183ED3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4" name="Freeform 54">
              <a:extLst>
                <a:ext uri="{FF2B5EF4-FFF2-40B4-BE49-F238E27FC236}">
                  <a16:creationId xmlns:a16="http://schemas.microsoft.com/office/drawing/2014/main" id="{0F34C941-6196-4937-99E5-14AAD23F2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5" name="Freeform 55">
              <a:extLst>
                <a:ext uri="{FF2B5EF4-FFF2-40B4-BE49-F238E27FC236}">
                  <a16:creationId xmlns:a16="http://schemas.microsoft.com/office/drawing/2014/main" id="{60DB8A6C-23D7-4A88-BDCE-8FEC86A12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6" name="Freeform 56">
              <a:extLst>
                <a:ext uri="{FF2B5EF4-FFF2-40B4-BE49-F238E27FC236}">
                  <a16:creationId xmlns:a16="http://schemas.microsoft.com/office/drawing/2014/main" id="{29F5F702-AEE6-4633-BB20-7A15C3A31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7" name="Freeform 57">
              <a:extLst>
                <a:ext uri="{FF2B5EF4-FFF2-40B4-BE49-F238E27FC236}">
                  <a16:creationId xmlns:a16="http://schemas.microsoft.com/office/drawing/2014/main" id="{F30C7A45-6890-4EA5-9F6B-E2AB4D04C5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" name="Freeform 58">
              <a:extLst>
                <a:ext uri="{FF2B5EF4-FFF2-40B4-BE49-F238E27FC236}">
                  <a16:creationId xmlns:a16="http://schemas.microsoft.com/office/drawing/2014/main" id="{F31A7373-F68A-485D-95DC-B53ACC7B5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200" name="Content Placeholder 2" descr="Smart Art">
            <a:extLst>
              <a:ext uri="{FF2B5EF4-FFF2-40B4-BE49-F238E27FC236}">
                <a16:creationId xmlns:a16="http://schemas.microsoft.com/office/drawing/2014/main" id="{C7094B13-F699-4785-845B-4DB18710A2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086720"/>
              </p:ext>
            </p:extLst>
          </p:nvPr>
        </p:nvGraphicFramePr>
        <p:xfrm>
          <a:off x="7962519" y="2249487"/>
          <a:ext cx="3084892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665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C2D97-DCF7-CCA5-2107-E0014C17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Transformers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2EC9E-EE52-625A-DEFB-3302263D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144" y="1463040"/>
            <a:ext cx="9966267" cy="4328161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Power </a:t>
            </a:r>
            <a:r>
              <a:rPr lang="en-IN" dirty="0"/>
              <a:t>Transformers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/>
              <a:t>Distrubution</a:t>
            </a:r>
            <a:r>
              <a:rPr lang="en-US" dirty="0"/>
              <a:t> </a:t>
            </a:r>
            <a:r>
              <a:rPr lang="en-IN" dirty="0"/>
              <a:t>Transformers</a:t>
            </a:r>
          </a:p>
          <a:p>
            <a:pPr marL="0" indent="0">
              <a:buNone/>
            </a:pPr>
            <a:r>
              <a:rPr lang="en-IN" u="sng" dirty="0"/>
              <a:t>Power Transformers . </a:t>
            </a:r>
          </a:p>
          <a:p>
            <a:pPr marL="0" indent="0">
              <a:buNone/>
            </a:pPr>
            <a:r>
              <a:rPr lang="en-IN" dirty="0"/>
              <a:t>DRY Type </a:t>
            </a:r>
          </a:p>
          <a:p>
            <a:pPr marL="0" indent="0">
              <a:buNone/>
            </a:pPr>
            <a:r>
              <a:rPr lang="en-IN" dirty="0"/>
              <a:t>Oil Type </a:t>
            </a:r>
          </a:p>
          <a:p>
            <a:pPr marL="0" indent="0">
              <a:buNone/>
            </a:pPr>
            <a:endParaRPr lang="en-US" u="sng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940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67B8-FE98-DD20-10AB-E5E09D46B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523" y="609600"/>
            <a:ext cx="5989398" cy="1639886"/>
          </a:xfrm>
        </p:spPr>
        <p:txBody>
          <a:bodyPr>
            <a:normAutofit/>
          </a:bodyPr>
          <a:lstStyle/>
          <a:p>
            <a:r>
              <a:rPr lang="en-US" u="sng" dirty="0" err="1"/>
              <a:t>Distrubution</a:t>
            </a:r>
            <a:r>
              <a:rPr lang="en-US" u="sng" dirty="0"/>
              <a:t> </a:t>
            </a:r>
            <a:r>
              <a:rPr lang="en-IN" u="sng" dirty="0"/>
              <a:t>Transformers</a:t>
            </a:r>
            <a:br>
              <a:rPr lang="en-IN" dirty="0"/>
            </a:br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B12335-592C-548E-C061-7A51F385F59C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D3A87-6193-8646-04F1-E95B0D7F8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distribution transformer or service transformer is a transformer that provides the final voltage transformation in the electric power distribution system</a:t>
            </a:r>
            <a:endParaRPr lang="en-IN" dirty="0"/>
          </a:p>
        </p:txBody>
      </p:sp>
      <p:pic>
        <p:nvPicPr>
          <p:cNvPr id="2050" name="Picture 2" descr="How do electricity transformers work? - Explain that Stuff">
            <a:extLst>
              <a:ext uri="{FF2B5EF4-FFF2-40B4-BE49-F238E27FC236}">
                <a16:creationId xmlns:a16="http://schemas.microsoft.com/office/drawing/2014/main" id="{3EB7F8CB-FA35-125A-BA61-60AC98BA8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"/>
          <a:stretch/>
        </p:blipFill>
        <p:spPr bwMode="auto">
          <a:xfrm>
            <a:off x="7389606" y="609600"/>
            <a:ext cx="3715871" cy="5221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033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CFD25-0D42-2F63-1FBA-B2E3200F7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Office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D34E4-F8B3-250C-E118-24F3FDB3E96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3357404"/>
          <a:ext cx="9906000" cy="1325880"/>
        </p:xfrm>
        <a:graphic>
          <a:graphicData uri="http://schemas.openxmlformats.org/drawingml/2006/table">
            <a:tbl>
              <a:tblPr/>
              <a:tblGrid>
                <a:gridCol w="9906000">
                  <a:extLst>
                    <a:ext uri="{9D8B030D-6E8A-4147-A177-3AD203B41FA5}">
                      <a16:colId xmlns:a16="http://schemas.microsoft.com/office/drawing/2014/main" val="21686273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1" u="sng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2"/>
                        </a:rPr>
                        <a:t>Bangalore Metropolitan Area North Zone</a:t>
                      </a:r>
                      <a:endParaRPr lang="it-IT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8575" marR="28575" marT="28575" marB="28575" anchor="ctr">
                    <a:lnL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851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it-IT" b="1" u="sng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3"/>
                        </a:rPr>
                        <a:t>Bangalore Metropolitan Area South Zone</a:t>
                      </a:r>
                      <a:endParaRPr lang="it-IT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8575" marR="28575" marT="28575" marB="28575" anchor="ctr">
                    <a:lnL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286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u="sng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4"/>
                        </a:rPr>
                        <a:t>Bangalore Rural Area Zone</a:t>
                      </a:r>
                      <a:endParaRPr lang="en-IN" b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8575" marR="28575" marT="28575" marB="28575" anchor="ctr">
                    <a:lnL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8281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u="sng" dirty="0" err="1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5"/>
                        </a:rPr>
                        <a:t>Chitradurga</a:t>
                      </a:r>
                      <a:r>
                        <a:rPr lang="en-IN" b="1" u="sng" dirty="0">
                          <a:solidFill>
                            <a:srgbClr val="0000FF"/>
                          </a:solidFill>
                          <a:effectLst/>
                          <a:latin typeface="inherit"/>
                          <a:hlinkClick r:id="rId5"/>
                        </a:rPr>
                        <a:t> Area Zone</a:t>
                      </a:r>
                      <a:endParaRPr lang="en-IN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 marL="28575" marR="28575" marT="28575" marB="28575" anchor="ctr">
                    <a:lnL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3" cap="flat" cmpd="sng" algn="ctr">
                      <a:solidFill>
                        <a:srgbClr val="B7B5B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904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59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D951-A908-8FB8-3C14-184C3D94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Puttenahalli</a:t>
            </a:r>
            <a:r>
              <a:rPr lang="en-IN" dirty="0"/>
              <a:t> (</a:t>
            </a:r>
            <a:r>
              <a:rPr lang="en-IN" dirty="0" err="1"/>
              <a:t>kptcl</a:t>
            </a:r>
            <a:r>
              <a:rPr lang="en-IN" dirty="0"/>
              <a:t>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F583DC-F48C-7CA6-2172-CC49650C1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8598" y="592138"/>
            <a:ext cx="5136776" cy="5199062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6C938-DBEC-40A0-48AE-C15F02A72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 dirty="0"/>
              <a:t>220/66/11 </a:t>
            </a:r>
            <a:r>
              <a:rPr lang="en-IN" dirty="0" err="1"/>
              <a:t>kv</a:t>
            </a:r>
            <a:r>
              <a:rPr lang="en-IN" dirty="0"/>
              <a:t> receiving station. </a:t>
            </a:r>
          </a:p>
          <a:p>
            <a:r>
              <a:rPr lang="en-IN" dirty="0"/>
              <a:t>Step down transform .</a:t>
            </a:r>
          </a:p>
          <a:p>
            <a:r>
              <a:rPr lang="en-IN" dirty="0"/>
              <a:t>There are 18 feeder .</a:t>
            </a:r>
          </a:p>
          <a:p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608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EA379-BEA3-DC1C-0507-944C4CE94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1445111"/>
          </a:xfrm>
        </p:spPr>
        <p:txBody>
          <a:bodyPr/>
          <a:lstStyle/>
          <a:p>
            <a:r>
              <a:rPr lang="en-IN" dirty="0"/>
              <a:t>Yelahanka old town feeder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2D19F-B3BB-0BD9-DC85-EBEB0FF91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0" y="1871831"/>
            <a:ext cx="9904459" cy="3919367"/>
          </a:xfrm>
        </p:spPr>
        <p:txBody>
          <a:bodyPr/>
          <a:lstStyle/>
          <a:p>
            <a:r>
              <a:rPr lang="en-IN" dirty="0"/>
              <a:t>F1-Air force </a:t>
            </a:r>
          </a:p>
          <a:p>
            <a:r>
              <a:rPr lang="en-IN" dirty="0"/>
              <a:t>F5-Yelahanka old town </a:t>
            </a:r>
          </a:p>
          <a:p>
            <a:r>
              <a:rPr lang="en-IN" dirty="0"/>
              <a:t>F6-Maruthi Nagar</a:t>
            </a:r>
          </a:p>
          <a:p>
            <a:r>
              <a:rPr lang="en-IN" dirty="0"/>
              <a:t>F10- </a:t>
            </a:r>
            <a:r>
              <a:rPr lang="en-IN" dirty="0" err="1"/>
              <a:t>Prakruthi</a:t>
            </a:r>
            <a:r>
              <a:rPr lang="en-IN" dirty="0"/>
              <a:t> Nagar </a:t>
            </a:r>
          </a:p>
          <a:p>
            <a:r>
              <a:rPr lang="en-IN" dirty="0"/>
              <a:t>F12- </a:t>
            </a:r>
            <a:r>
              <a:rPr lang="en-IN" dirty="0" err="1"/>
              <a:t>kogilu</a:t>
            </a:r>
            <a:r>
              <a:rPr lang="en-IN" dirty="0"/>
              <a:t> </a:t>
            </a:r>
          </a:p>
          <a:p>
            <a:r>
              <a:rPr lang="en-IN" dirty="0"/>
              <a:t>F13- </a:t>
            </a:r>
            <a:r>
              <a:rPr lang="en-IN" dirty="0" err="1"/>
              <a:t>ventala</a:t>
            </a: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251990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719CA-8BE1-E86B-C841-604BE26A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Puttenahalli</a:t>
            </a:r>
            <a:r>
              <a:rPr lang="en-US" dirty="0"/>
              <a:t> Sub-station single line diagram</a:t>
            </a:r>
            <a:br>
              <a:rPr lang="en-US" dirty="0"/>
            </a:b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1C2F78E-3093-0FE0-D98C-CEE7E7A8F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84094" y="1398494"/>
            <a:ext cx="10892118" cy="517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29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9262-E604-D9D9-E624-5D1B8861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 head  conductor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045AE-5A6F-0DB4-623D-34EE69E73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2 </a:t>
            </a:r>
            <a:r>
              <a:rPr lang="en-IN" dirty="0" err="1"/>
              <a:t>AcsR</a:t>
            </a:r>
            <a:r>
              <a:rPr lang="en-IN" dirty="0"/>
              <a:t>→ 75 Ams</a:t>
            </a:r>
          </a:p>
          <a:p>
            <a:r>
              <a:rPr lang="en-IN" dirty="0"/>
              <a:t>4 ACSR→ 90 Ams</a:t>
            </a:r>
          </a:p>
          <a:p>
            <a:r>
              <a:rPr lang="en-IN" dirty="0"/>
              <a:t>Rabbit→ 186 Ams most commonly used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98457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18BD99-41E9-467C-9777-74587F83171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03EF818-EDF6-480C-9B86-0A3B979BCC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8C32A8-E4D9-473C-833A-8950C6E7C0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168</TotalTime>
  <Words>159</Words>
  <Application>Microsoft Office PowerPoint</Application>
  <PresentationFormat>Widescreen</PresentationFormat>
  <Paragraphs>50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inherit</vt:lpstr>
      <vt:lpstr>Tw Cen MT</vt:lpstr>
      <vt:lpstr>Wingdings</vt:lpstr>
      <vt:lpstr>Circuit</vt:lpstr>
      <vt:lpstr>O AND M SECTION </vt:lpstr>
      <vt:lpstr>contens</vt:lpstr>
      <vt:lpstr>Transformers </vt:lpstr>
      <vt:lpstr>Distrubution Transformers </vt:lpstr>
      <vt:lpstr>Corporate Office </vt:lpstr>
      <vt:lpstr>Puttenahalli (kptcl)</vt:lpstr>
      <vt:lpstr>Yelahanka old town feeder </vt:lpstr>
      <vt:lpstr>Puttenahalli Sub-station single line diagram </vt:lpstr>
      <vt:lpstr>Over head  conductor </vt:lpstr>
      <vt:lpstr>Over head line failers</vt:lpstr>
      <vt:lpstr>Ug cables </vt:lpstr>
      <vt:lpstr>Ug cables  failer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 AND M SECTION</dc:title>
  <dc:creator>Rukesh k</dc:creator>
  <cp:lastModifiedBy>Rukesh k</cp:lastModifiedBy>
  <cp:revision>3</cp:revision>
  <dcterms:created xsi:type="dcterms:W3CDTF">2023-10-25T12:36:20Z</dcterms:created>
  <dcterms:modified xsi:type="dcterms:W3CDTF">2023-11-01T16:26:06Z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