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authors.xml" ContentType="application/vnd.ms-powerpoint.author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58" r:id="rId1"/>
  </p:sldMasterIdLst>
  <p:notesMasterIdLst>
    <p:notesMasterId r:id="rId23"/>
  </p:notesMasterIdLst>
  <p:sldIdLst>
    <p:sldId id="256" r:id="rId2"/>
    <p:sldId id="294" r:id="rId3"/>
    <p:sldId id="295" r:id="rId4"/>
    <p:sldId id="263" r:id="rId5"/>
    <p:sldId id="264" r:id="rId6"/>
    <p:sldId id="279" r:id="rId7"/>
    <p:sldId id="282" r:id="rId8"/>
    <p:sldId id="285" r:id="rId9"/>
    <p:sldId id="276" r:id="rId10"/>
    <p:sldId id="289" r:id="rId11"/>
    <p:sldId id="287" r:id="rId12"/>
    <p:sldId id="288" r:id="rId13"/>
    <p:sldId id="274" r:id="rId14"/>
    <p:sldId id="275" r:id="rId15"/>
    <p:sldId id="296" r:id="rId16"/>
    <p:sldId id="267" r:id="rId17"/>
    <p:sldId id="269" r:id="rId18"/>
    <p:sldId id="291" r:id="rId19"/>
    <p:sldId id="293" r:id="rId20"/>
    <p:sldId id="292" r:id="rId21"/>
    <p:sldId id="259" r:id="rId22"/>
  </p:sldIdLst>
  <p:sldSz cx="12192000" cy="6858000"/>
  <p:notesSz cx="6858000" cy="9144000"/>
  <p:embeddedFontLst>
    <p:embeddedFont>
      <p:font typeface="Calibri" pitchFamily="34" charset="0"/>
      <p:regular r:id="rId24"/>
      <p:bold r:id="rId25"/>
      <p:italic r:id="rId26"/>
      <p:boldItalic r:id="rId27"/>
    </p:embeddedFont>
    <p:embeddedFont>
      <p:font typeface="Tw Cen MT" pitchFamily="34" charset="0"/>
      <p:regular r:id="rId28"/>
      <p:bold r:id="rId29"/>
      <p:italic r:id="rId30"/>
      <p:boldItalic r:id="rId31"/>
    </p:embeddedFont>
    <p:embeddedFont>
      <p:font typeface="Libre Baskerville" charset="0"/>
      <p:regular r:id="rId32"/>
      <p:bold r:id="rId33"/>
      <p:italic r:id="rId34"/>
    </p:embeddedFont>
    <p:embeddedFont>
      <p:font typeface="Lato Black" charset="0"/>
      <p:bold r:id="rId35"/>
      <p:boldItalic r:id="rId36"/>
    </p:embeddedFont>
    <p:embeddedFont>
      <p:font typeface="Montserrat" charset="0"/>
      <p:regular r:id="rId37"/>
      <p:bold r:id="rId38"/>
      <p:italic r:id="rId39"/>
      <p:boldItalic r:id="rId4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hnFQsu0qTBRZ+C47HNp0tuHCNkog=="/>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1D04090-A0C2-41AB-25AE-E4C7563E5013}" name="Sai manas Tangirala" initials="SmT" userId="f5eaf5397864b1f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p:scale>
          <a:sx n="95" d="100"/>
          <a:sy n="95" d="100"/>
        </p:scale>
        <p:origin x="-67"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51"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53"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manas Tangirala" userId="f5eaf5397864b1f7" providerId="LiveId" clId="{9C862A61-2AD6-4B1D-B92D-8B033B012CA0}"/>
    <pc:docChg chg="undo custSel modSld modMainMaster">
      <pc:chgData name="Sai manas Tangirala" userId="f5eaf5397864b1f7" providerId="LiveId" clId="{9C862A61-2AD6-4B1D-B92D-8B033B012CA0}" dt="2023-06-06T16:52:37" v="1644" actId="1076"/>
      <pc:docMkLst>
        <pc:docMk/>
      </pc:docMkLst>
      <pc:sldChg chg="addSp modSp mod">
        <pc:chgData name="Sai manas Tangirala" userId="f5eaf5397864b1f7" providerId="LiveId" clId="{9C862A61-2AD6-4B1D-B92D-8B033B012CA0}" dt="2023-06-06T14:32:13.536" v="923" actId="20577"/>
        <pc:sldMkLst>
          <pc:docMk/>
          <pc:sldMk cId="811887341" sldId="263"/>
        </pc:sldMkLst>
        <pc:spChg chg="mod">
          <ac:chgData name="Sai manas Tangirala" userId="f5eaf5397864b1f7" providerId="LiveId" clId="{9C862A61-2AD6-4B1D-B92D-8B033B012CA0}" dt="2023-06-06T14:32:13.536" v="923" actId="20577"/>
          <ac:spMkLst>
            <pc:docMk/>
            <pc:sldMk cId="811887341" sldId="263"/>
            <ac:spMk id="2" creationId="{00000000-0000-0000-0000-000000000000}"/>
          </ac:spMkLst>
        </pc:spChg>
        <pc:spChg chg="add mod">
          <ac:chgData name="Sai manas Tangirala" userId="f5eaf5397864b1f7" providerId="LiveId" clId="{9C862A61-2AD6-4B1D-B92D-8B033B012CA0}" dt="2023-06-06T14:32:05.962" v="919" actId="14100"/>
          <ac:spMkLst>
            <pc:docMk/>
            <pc:sldMk cId="811887341" sldId="263"/>
            <ac:spMk id="3" creationId="{AADD23EE-CC68-CD90-CDB6-5461800A6D56}"/>
          </ac:spMkLst>
        </pc:spChg>
        <pc:picChg chg="mod">
          <ac:chgData name="Sai manas Tangirala" userId="f5eaf5397864b1f7" providerId="LiveId" clId="{9C862A61-2AD6-4B1D-B92D-8B033B012CA0}" dt="2023-06-06T14:31:25.495" v="856" actId="1076"/>
          <ac:picMkLst>
            <pc:docMk/>
            <pc:sldMk cId="811887341" sldId="263"/>
            <ac:picMk id="4" creationId="{00000000-0000-0000-0000-000000000000}"/>
          </ac:picMkLst>
        </pc:picChg>
      </pc:sldChg>
      <pc:sldChg chg="addSp delSp modSp mod">
        <pc:chgData name="Sai manas Tangirala" userId="f5eaf5397864b1f7" providerId="LiveId" clId="{9C862A61-2AD6-4B1D-B92D-8B033B012CA0}" dt="2023-06-06T16:51:38.133" v="1638" actId="207"/>
        <pc:sldMkLst>
          <pc:docMk/>
          <pc:sldMk cId="3762951445" sldId="267"/>
        </pc:sldMkLst>
        <pc:spChg chg="mod">
          <ac:chgData name="Sai manas Tangirala" userId="f5eaf5397864b1f7" providerId="LiveId" clId="{9C862A61-2AD6-4B1D-B92D-8B033B012CA0}" dt="2023-06-06T14:29:35.796" v="854" actId="27636"/>
          <ac:spMkLst>
            <pc:docMk/>
            <pc:sldMk cId="3762951445" sldId="267"/>
            <ac:spMk id="2" creationId="{00000000-0000-0000-0000-000000000000}"/>
          </ac:spMkLst>
        </pc:spChg>
        <pc:spChg chg="add mod">
          <ac:chgData name="Sai manas Tangirala" userId="f5eaf5397864b1f7" providerId="LiveId" clId="{9C862A61-2AD6-4B1D-B92D-8B033B012CA0}" dt="2023-06-06T16:24:43.385" v="1556" actId="207"/>
          <ac:spMkLst>
            <pc:docMk/>
            <pc:sldMk cId="3762951445" sldId="267"/>
            <ac:spMk id="3" creationId="{4F8F9EF7-B305-7E44-532A-B2213A7C3E69}"/>
          </ac:spMkLst>
        </pc:spChg>
        <pc:spChg chg="add mod">
          <ac:chgData name="Sai manas Tangirala" userId="f5eaf5397864b1f7" providerId="LiveId" clId="{9C862A61-2AD6-4B1D-B92D-8B033B012CA0}" dt="2023-06-06T16:25:56.739" v="1566" actId="20577"/>
          <ac:spMkLst>
            <pc:docMk/>
            <pc:sldMk cId="3762951445" sldId="267"/>
            <ac:spMk id="5" creationId="{21060D68-6B64-8E64-5201-FFD8A4DE8502}"/>
          </ac:spMkLst>
        </pc:spChg>
        <pc:spChg chg="add mod">
          <ac:chgData name="Sai manas Tangirala" userId="f5eaf5397864b1f7" providerId="LiveId" clId="{9C862A61-2AD6-4B1D-B92D-8B033B012CA0}" dt="2023-06-06T16:38:32.680" v="1584" actId="14100"/>
          <ac:spMkLst>
            <pc:docMk/>
            <pc:sldMk cId="3762951445" sldId="267"/>
            <ac:spMk id="6" creationId="{E2B91839-7E34-A5AD-4835-227F0EBF0E43}"/>
          </ac:spMkLst>
        </pc:spChg>
        <pc:spChg chg="add mod">
          <ac:chgData name="Sai manas Tangirala" userId="f5eaf5397864b1f7" providerId="LiveId" clId="{9C862A61-2AD6-4B1D-B92D-8B033B012CA0}" dt="2023-06-06T16:39:49.296" v="1597" actId="207"/>
          <ac:spMkLst>
            <pc:docMk/>
            <pc:sldMk cId="3762951445" sldId="267"/>
            <ac:spMk id="7" creationId="{A773F6CD-AF86-2AE3-F932-DCE22CE493E6}"/>
          </ac:spMkLst>
        </pc:spChg>
        <pc:spChg chg="add del mod">
          <ac:chgData name="Sai manas Tangirala" userId="f5eaf5397864b1f7" providerId="LiveId" clId="{9C862A61-2AD6-4B1D-B92D-8B033B012CA0}" dt="2023-06-06T16:43:27.567" v="1601" actId="478"/>
          <ac:spMkLst>
            <pc:docMk/>
            <pc:sldMk cId="3762951445" sldId="267"/>
            <ac:spMk id="8" creationId="{27ECECFC-3602-5C4B-D8FB-2E59955148C9}"/>
          </ac:spMkLst>
        </pc:spChg>
        <pc:spChg chg="add mod">
          <ac:chgData name="Sai manas Tangirala" userId="f5eaf5397864b1f7" providerId="LiveId" clId="{9C862A61-2AD6-4B1D-B92D-8B033B012CA0}" dt="2023-06-06T16:49:17.312" v="1624" actId="13822"/>
          <ac:spMkLst>
            <pc:docMk/>
            <pc:sldMk cId="3762951445" sldId="267"/>
            <ac:spMk id="9" creationId="{C35DBED8-D214-0939-950A-20B59AAA23A4}"/>
          </ac:spMkLst>
        </pc:spChg>
        <pc:spChg chg="add mod">
          <ac:chgData name="Sai manas Tangirala" userId="f5eaf5397864b1f7" providerId="LiveId" clId="{9C862A61-2AD6-4B1D-B92D-8B033B012CA0}" dt="2023-06-06T16:51:38.133" v="1638" actId="207"/>
          <ac:spMkLst>
            <pc:docMk/>
            <pc:sldMk cId="3762951445" sldId="267"/>
            <ac:spMk id="10" creationId="{D1D1E229-33CD-B668-86B3-AEE2D8A92C4D}"/>
          </ac:spMkLst>
        </pc:spChg>
      </pc:sldChg>
      <pc:sldChg chg="modSp mod">
        <pc:chgData name="Sai manas Tangirala" userId="f5eaf5397864b1f7" providerId="LiveId" clId="{9C862A61-2AD6-4B1D-B92D-8B033B012CA0}" dt="2023-06-06T15:24:09.197" v="1323" actId="27636"/>
        <pc:sldMkLst>
          <pc:docMk/>
          <pc:sldMk cId="2113353366" sldId="269"/>
        </pc:sldMkLst>
        <pc:spChg chg="mod">
          <ac:chgData name="Sai manas Tangirala" userId="f5eaf5397864b1f7" providerId="LiveId" clId="{9C862A61-2AD6-4B1D-B92D-8B033B012CA0}" dt="2023-06-06T14:29:35.801" v="855" actId="27636"/>
          <ac:spMkLst>
            <pc:docMk/>
            <pc:sldMk cId="2113353366" sldId="269"/>
            <ac:spMk id="2" creationId="{00000000-0000-0000-0000-000000000000}"/>
          </ac:spMkLst>
        </pc:spChg>
        <pc:spChg chg="mod">
          <ac:chgData name="Sai manas Tangirala" userId="f5eaf5397864b1f7" providerId="LiveId" clId="{9C862A61-2AD6-4B1D-B92D-8B033B012CA0}" dt="2023-06-06T15:24:09.197" v="1323" actId="27636"/>
          <ac:spMkLst>
            <pc:docMk/>
            <pc:sldMk cId="2113353366" sldId="269"/>
            <ac:spMk id="3" creationId="{00000000-0000-0000-0000-000000000000}"/>
          </ac:spMkLst>
        </pc:spChg>
      </pc:sldChg>
      <pc:sldChg chg="addSp modSp mod">
        <pc:chgData name="Sai manas Tangirala" userId="f5eaf5397864b1f7" providerId="LiveId" clId="{9C862A61-2AD6-4B1D-B92D-8B033B012CA0}" dt="2023-06-06T14:40:04.067" v="1052" actId="20577"/>
        <pc:sldMkLst>
          <pc:docMk/>
          <pc:sldMk cId="1535384188" sldId="274"/>
        </pc:sldMkLst>
        <pc:spChg chg="add mod">
          <ac:chgData name="Sai manas Tangirala" userId="f5eaf5397864b1f7" providerId="LiveId" clId="{9C862A61-2AD6-4B1D-B92D-8B033B012CA0}" dt="2023-06-06T14:40:04.067" v="1052" actId="20577"/>
          <ac:spMkLst>
            <pc:docMk/>
            <pc:sldMk cId="1535384188" sldId="274"/>
            <ac:spMk id="3" creationId="{7595B68B-4C04-1E83-38F6-077B28D8AA6E}"/>
          </ac:spMkLst>
        </pc:spChg>
        <pc:spChg chg="mod">
          <ac:chgData name="Sai manas Tangirala" userId="f5eaf5397864b1f7" providerId="LiveId" clId="{9C862A61-2AD6-4B1D-B92D-8B033B012CA0}" dt="2023-06-06T14:39:50.355" v="1049" actId="20577"/>
          <ac:spMkLst>
            <pc:docMk/>
            <pc:sldMk cId="1535384188" sldId="274"/>
            <ac:spMk id="10" creationId="{1288CD79-049D-1661-75F2-302967663F77}"/>
          </ac:spMkLst>
        </pc:spChg>
      </pc:sldChg>
      <pc:sldChg chg="modSp mod">
        <pc:chgData name="Sai manas Tangirala" userId="f5eaf5397864b1f7" providerId="LiveId" clId="{9C862A61-2AD6-4B1D-B92D-8B033B012CA0}" dt="2023-06-06T14:40:35.372" v="1059" actId="113"/>
        <pc:sldMkLst>
          <pc:docMk/>
          <pc:sldMk cId="2773888330" sldId="275"/>
        </pc:sldMkLst>
        <pc:spChg chg="mod">
          <ac:chgData name="Sai manas Tangirala" userId="f5eaf5397864b1f7" providerId="LiveId" clId="{9C862A61-2AD6-4B1D-B92D-8B033B012CA0}" dt="2023-06-06T14:40:19.579" v="1055" actId="20577"/>
          <ac:spMkLst>
            <pc:docMk/>
            <pc:sldMk cId="2773888330" sldId="275"/>
            <ac:spMk id="7" creationId="{35016489-9446-45C3-BF67-E49C9D4EB3FB}"/>
          </ac:spMkLst>
        </pc:spChg>
        <pc:spChg chg="mod">
          <ac:chgData name="Sai manas Tangirala" userId="f5eaf5397864b1f7" providerId="LiveId" clId="{9C862A61-2AD6-4B1D-B92D-8B033B012CA0}" dt="2023-06-06T14:40:35.372" v="1059" actId="113"/>
          <ac:spMkLst>
            <pc:docMk/>
            <pc:sldMk cId="2773888330" sldId="275"/>
            <ac:spMk id="8" creationId="{70BB03AC-F272-80CA-DC82-8081A9F2C709}"/>
          </ac:spMkLst>
        </pc:spChg>
      </pc:sldChg>
      <pc:sldChg chg="addSp modSp mod">
        <pc:chgData name="Sai manas Tangirala" userId="f5eaf5397864b1f7" providerId="LiveId" clId="{9C862A61-2AD6-4B1D-B92D-8B033B012CA0}" dt="2023-06-06T14:38:09.036" v="1033" actId="255"/>
        <pc:sldMkLst>
          <pc:docMk/>
          <pc:sldMk cId="69022064" sldId="276"/>
        </pc:sldMkLst>
        <pc:spChg chg="add mod">
          <ac:chgData name="Sai manas Tangirala" userId="f5eaf5397864b1f7" providerId="LiveId" clId="{9C862A61-2AD6-4B1D-B92D-8B033B012CA0}" dt="2023-06-06T14:38:09.036" v="1033" actId="255"/>
          <ac:spMkLst>
            <pc:docMk/>
            <pc:sldMk cId="69022064" sldId="276"/>
            <ac:spMk id="4" creationId="{5B29FD7A-DA2B-D195-091E-5DA5B4F05603}"/>
          </ac:spMkLst>
        </pc:spChg>
        <pc:spChg chg="mod">
          <ac:chgData name="Sai manas Tangirala" userId="f5eaf5397864b1f7" providerId="LiveId" clId="{9C862A61-2AD6-4B1D-B92D-8B033B012CA0}" dt="2023-06-06T14:37:56.053" v="1031" actId="1076"/>
          <ac:spMkLst>
            <pc:docMk/>
            <pc:sldMk cId="69022064" sldId="276"/>
            <ac:spMk id="16" creationId="{23FC122F-C1E2-9145-FBD2-29BEF76C44EA}"/>
          </ac:spMkLst>
        </pc:spChg>
      </pc:sldChg>
      <pc:sldChg chg="addSp modSp mod">
        <pc:chgData name="Sai manas Tangirala" userId="f5eaf5397864b1f7" providerId="LiveId" clId="{9C862A61-2AD6-4B1D-B92D-8B033B012CA0}" dt="2023-06-06T15:39:52.746" v="1395" actId="27636"/>
        <pc:sldMkLst>
          <pc:docMk/>
          <pc:sldMk cId="3639538916" sldId="279"/>
        </pc:sldMkLst>
        <pc:spChg chg="mod">
          <ac:chgData name="Sai manas Tangirala" userId="f5eaf5397864b1f7" providerId="LiveId" clId="{9C862A61-2AD6-4B1D-B92D-8B033B012CA0}" dt="2023-06-06T15:39:52.746" v="1395" actId="27636"/>
          <ac:spMkLst>
            <pc:docMk/>
            <pc:sldMk cId="3639538916" sldId="279"/>
            <ac:spMk id="2" creationId="{00000000-0000-0000-0000-000000000000}"/>
          </ac:spMkLst>
        </pc:spChg>
        <pc:spChg chg="add mod">
          <ac:chgData name="Sai manas Tangirala" userId="f5eaf5397864b1f7" providerId="LiveId" clId="{9C862A61-2AD6-4B1D-B92D-8B033B012CA0}" dt="2023-06-06T14:35:07.344" v="1000" actId="14100"/>
          <ac:spMkLst>
            <pc:docMk/>
            <pc:sldMk cId="3639538916" sldId="279"/>
            <ac:spMk id="3" creationId="{75245E14-CC70-CEC4-CB58-08FACB2841EC}"/>
          </ac:spMkLst>
        </pc:spChg>
        <pc:picChg chg="mod">
          <ac:chgData name="Sai manas Tangirala" userId="f5eaf5397864b1f7" providerId="LiveId" clId="{9C862A61-2AD6-4B1D-B92D-8B033B012CA0}" dt="2023-06-06T14:33:06.608" v="924" actId="1076"/>
          <ac:picMkLst>
            <pc:docMk/>
            <pc:sldMk cId="3639538916" sldId="279"/>
            <ac:picMk id="1026" creationId="{4C93749E-1A42-EAD8-78EC-B5C066EDFF10}"/>
          </ac:picMkLst>
        </pc:picChg>
      </pc:sldChg>
      <pc:sldChg chg="addSp delSp modSp mod">
        <pc:chgData name="Sai manas Tangirala" userId="f5eaf5397864b1f7" providerId="LiveId" clId="{9C862A61-2AD6-4B1D-B92D-8B033B012CA0}" dt="2023-06-06T14:36:59.722" v="1027" actId="14100"/>
        <pc:sldMkLst>
          <pc:docMk/>
          <pc:sldMk cId="2514406150" sldId="282"/>
        </pc:sldMkLst>
        <pc:spChg chg="mod">
          <ac:chgData name="Sai manas Tangirala" userId="f5eaf5397864b1f7" providerId="LiveId" clId="{9C862A61-2AD6-4B1D-B92D-8B033B012CA0}" dt="2023-06-06T14:36:14.624" v="1017" actId="113"/>
          <ac:spMkLst>
            <pc:docMk/>
            <pc:sldMk cId="2514406150" sldId="282"/>
            <ac:spMk id="5" creationId="{00000000-0000-0000-0000-000000000000}"/>
          </ac:spMkLst>
        </pc:spChg>
        <pc:spChg chg="mod">
          <ac:chgData name="Sai manas Tangirala" userId="f5eaf5397864b1f7" providerId="LiveId" clId="{9C862A61-2AD6-4B1D-B92D-8B033B012CA0}" dt="2023-06-06T14:36:52.975" v="1026" actId="27636"/>
          <ac:spMkLst>
            <pc:docMk/>
            <pc:sldMk cId="2514406150" sldId="282"/>
            <ac:spMk id="9" creationId="{00000000-0000-0000-0000-000000000000}"/>
          </ac:spMkLst>
        </pc:spChg>
        <pc:picChg chg="del mod">
          <ac:chgData name="Sai manas Tangirala" userId="f5eaf5397864b1f7" providerId="LiveId" clId="{9C862A61-2AD6-4B1D-B92D-8B033B012CA0}" dt="2023-06-06T14:35:16.815" v="1002" actId="478"/>
          <ac:picMkLst>
            <pc:docMk/>
            <pc:sldMk cId="2514406150" sldId="282"/>
            <ac:picMk id="2" creationId="{1C4F0BE2-6C64-CA52-A3A4-C75A35A3A327}"/>
          </ac:picMkLst>
        </pc:picChg>
        <pc:picChg chg="add mod">
          <ac:chgData name="Sai manas Tangirala" userId="f5eaf5397864b1f7" providerId="LiveId" clId="{9C862A61-2AD6-4B1D-B92D-8B033B012CA0}" dt="2023-06-06T14:36:59.722" v="1027" actId="14100"/>
          <ac:picMkLst>
            <pc:docMk/>
            <pc:sldMk cId="2514406150" sldId="282"/>
            <ac:picMk id="3" creationId="{C11789AB-2765-F186-8262-44D32ED0E8D7}"/>
          </ac:picMkLst>
        </pc:picChg>
        <pc:picChg chg="mod">
          <ac:chgData name="Sai manas Tangirala" userId="f5eaf5397864b1f7" providerId="LiveId" clId="{9C862A61-2AD6-4B1D-B92D-8B033B012CA0}" dt="2023-06-06T14:35:53.720" v="1012" actId="1076"/>
          <ac:picMkLst>
            <pc:docMk/>
            <pc:sldMk cId="2514406150" sldId="282"/>
            <ac:picMk id="2052" creationId="{39003B68-2CBB-0E2C-56BE-6B5AE1773C4A}"/>
          </ac:picMkLst>
        </pc:picChg>
      </pc:sldChg>
      <pc:sldChg chg="addSp delSp modSp mod">
        <pc:chgData name="Sai manas Tangirala" userId="f5eaf5397864b1f7" providerId="LiveId" clId="{9C862A61-2AD6-4B1D-B92D-8B033B012CA0}" dt="2023-06-06T12:22:55.106" v="293" actId="20577"/>
        <pc:sldMkLst>
          <pc:docMk/>
          <pc:sldMk cId="2156096955" sldId="285"/>
        </pc:sldMkLst>
        <pc:spChg chg="add del mod">
          <ac:chgData name="Sai manas Tangirala" userId="f5eaf5397864b1f7" providerId="LiveId" clId="{9C862A61-2AD6-4B1D-B92D-8B033B012CA0}" dt="2023-06-06T12:18:39.042" v="166"/>
          <ac:spMkLst>
            <pc:docMk/>
            <pc:sldMk cId="2156096955" sldId="285"/>
            <ac:spMk id="3" creationId="{340B37B3-F5E4-D94A-02F7-E0F91073D4FB}"/>
          </ac:spMkLst>
        </pc:spChg>
        <pc:spChg chg="add mod">
          <ac:chgData name="Sai manas Tangirala" userId="f5eaf5397864b1f7" providerId="LiveId" clId="{9C862A61-2AD6-4B1D-B92D-8B033B012CA0}" dt="2023-06-06T12:22:55.106" v="293" actId="20577"/>
          <ac:spMkLst>
            <pc:docMk/>
            <pc:sldMk cId="2156096955" sldId="285"/>
            <ac:spMk id="5" creationId="{19B6ADA9-0089-CB3B-31F9-3E8771959664}"/>
          </ac:spMkLst>
        </pc:spChg>
        <pc:spChg chg="mod">
          <ac:chgData name="Sai manas Tangirala" userId="f5eaf5397864b1f7" providerId="LiveId" clId="{9C862A61-2AD6-4B1D-B92D-8B033B012CA0}" dt="2023-06-06T12:18:14.110" v="161" actId="1076"/>
          <ac:spMkLst>
            <pc:docMk/>
            <pc:sldMk cId="2156096955" sldId="285"/>
            <ac:spMk id="9" creationId="{E0CCC480-76AE-26F5-B7BC-FC30F854CF84}"/>
          </ac:spMkLst>
        </pc:spChg>
        <pc:picChg chg="add del">
          <ac:chgData name="Sai manas Tangirala" userId="f5eaf5397864b1f7" providerId="LiveId" clId="{9C862A61-2AD6-4B1D-B92D-8B033B012CA0}" dt="2023-06-06T12:18:45.994" v="169"/>
          <ac:picMkLst>
            <pc:docMk/>
            <pc:sldMk cId="2156096955" sldId="285"/>
            <ac:picMk id="1026" creationId="{75A54A30-07B6-B338-658F-42CF065FA9D4}"/>
          </ac:picMkLst>
        </pc:picChg>
      </pc:sldChg>
      <pc:sldChg chg="modSp mod">
        <pc:chgData name="Sai manas Tangirala" userId="f5eaf5397864b1f7" providerId="LiveId" clId="{9C862A61-2AD6-4B1D-B92D-8B033B012CA0}" dt="2023-06-06T14:39:07.705" v="1042" actId="20577"/>
        <pc:sldMkLst>
          <pc:docMk/>
          <pc:sldMk cId="3711921627" sldId="287"/>
        </pc:sldMkLst>
        <pc:spChg chg="mod">
          <ac:chgData name="Sai manas Tangirala" userId="f5eaf5397864b1f7" providerId="LiveId" clId="{9C862A61-2AD6-4B1D-B92D-8B033B012CA0}" dt="2023-06-06T14:29:35.785" v="853" actId="27636"/>
          <ac:spMkLst>
            <pc:docMk/>
            <pc:sldMk cId="3711921627" sldId="287"/>
            <ac:spMk id="2" creationId="{00000000-0000-0000-0000-000000000000}"/>
          </ac:spMkLst>
        </pc:spChg>
        <pc:spChg chg="mod">
          <ac:chgData name="Sai manas Tangirala" userId="f5eaf5397864b1f7" providerId="LiveId" clId="{9C862A61-2AD6-4B1D-B92D-8B033B012CA0}" dt="2023-06-06T14:38:58.787" v="1040" actId="20577"/>
          <ac:spMkLst>
            <pc:docMk/>
            <pc:sldMk cId="3711921627" sldId="287"/>
            <ac:spMk id="9" creationId="{1B2C4098-71B2-EFC5-5DCE-E4C6E498B157}"/>
          </ac:spMkLst>
        </pc:spChg>
        <pc:spChg chg="mod">
          <ac:chgData name="Sai manas Tangirala" userId="f5eaf5397864b1f7" providerId="LiveId" clId="{9C862A61-2AD6-4B1D-B92D-8B033B012CA0}" dt="2023-06-06T14:39:07.705" v="1042" actId="20577"/>
          <ac:spMkLst>
            <pc:docMk/>
            <pc:sldMk cId="3711921627" sldId="287"/>
            <ac:spMk id="12" creationId="{967B4202-D03B-47D0-5A83-1D23AC34D78D}"/>
          </ac:spMkLst>
        </pc:spChg>
      </pc:sldChg>
      <pc:sldChg chg="modSp mod">
        <pc:chgData name="Sai manas Tangirala" userId="f5eaf5397864b1f7" providerId="LiveId" clId="{9C862A61-2AD6-4B1D-B92D-8B033B012CA0}" dt="2023-06-06T15:40:16.707" v="1396" actId="207"/>
        <pc:sldMkLst>
          <pc:docMk/>
          <pc:sldMk cId="2429182882" sldId="288"/>
        </pc:sldMkLst>
        <pc:spChg chg="mod">
          <ac:chgData name="Sai manas Tangirala" userId="f5eaf5397864b1f7" providerId="LiveId" clId="{9C862A61-2AD6-4B1D-B92D-8B033B012CA0}" dt="2023-06-06T15:40:16.707" v="1396" actId="207"/>
          <ac:spMkLst>
            <pc:docMk/>
            <pc:sldMk cId="2429182882" sldId="288"/>
            <ac:spMk id="2" creationId="{0475D076-FCC1-A59E-57AE-719505F15A7E}"/>
          </ac:spMkLst>
        </pc:spChg>
        <pc:spChg chg="mod">
          <ac:chgData name="Sai manas Tangirala" userId="f5eaf5397864b1f7" providerId="LiveId" clId="{9C862A61-2AD6-4B1D-B92D-8B033B012CA0}" dt="2023-06-06T14:39:19.456" v="1044" actId="20577"/>
          <ac:spMkLst>
            <pc:docMk/>
            <pc:sldMk cId="2429182882" sldId="288"/>
            <ac:spMk id="3" creationId="{CA7E81C1-B003-3904-9A27-5879FAD5AE10}"/>
          </ac:spMkLst>
        </pc:spChg>
        <pc:spChg chg="mod">
          <ac:chgData name="Sai manas Tangirala" userId="f5eaf5397864b1f7" providerId="LiveId" clId="{9C862A61-2AD6-4B1D-B92D-8B033B012CA0}" dt="2023-06-06T14:39:35.043" v="1046" actId="20577"/>
          <ac:spMkLst>
            <pc:docMk/>
            <pc:sldMk cId="2429182882" sldId="288"/>
            <ac:spMk id="5" creationId="{73A010C6-95C8-09D5-9682-F91211C66CED}"/>
          </ac:spMkLst>
        </pc:spChg>
      </pc:sldChg>
      <pc:sldChg chg="addSp modSp mod">
        <pc:chgData name="Sai manas Tangirala" userId="f5eaf5397864b1f7" providerId="LiveId" clId="{9C862A61-2AD6-4B1D-B92D-8B033B012CA0}" dt="2023-06-06T14:38:45.611" v="1038" actId="20577"/>
        <pc:sldMkLst>
          <pc:docMk/>
          <pc:sldMk cId="1798042005" sldId="289"/>
        </pc:sldMkLst>
        <pc:spChg chg="add mod">
          <ac:chgData name="Sai manas Tangirala" userId="f5eaf5397864b1f7" providerId="LiveId" clId="{9C862A61-2AD6-4B1D-B92D-8B033B012CA0}" dt="2023-06-06T14:38:35.076" v="1036" actId="20577"/>
          <ac:spMkLst>
            <pc:docMk/>
            <pc:sldMk cId="1798042005" sldId="289"/>
            <ac:spMk id="2" creationId="{8F56F3BE-B1E4-84B7-3A13-182791BBD3E2}"/>
          </ac:spMkLst>
        </pc:spChg>
        <pc:spChg chg="add mod">
          <ac:chgData name="Sai manas Tangirala" userId="f5eaf5397864b1f7" providerId="LiveId" clId="{9C862A61-2AD6-4B1D-B92D-8B033B012CA0}" dt="2023-06-06T14:38:45.611" v="1038" actId="20577"/>
          <ac:spMkLst>
            <pc:docMk/>
            <pc:sldMk cId="1798042005" sldId="289"/>
            <ac:spMk id="3" creationId="{0C88B6A3-98F3-BFF2-E065-63E5E489708F}"/>
          </ac:spMkLst>
        </pc:spChg>
        <pc:picChg chg="mod">
          <ac:chgData name="Sai manas Tangirala" userId="f5eaf5397864b1f7" providerId="LiveId" clId="{9C862A61-2AD6-4B1D-B92D-8B033B012CA0}" dt="2023-06-06T14:15:25.062" v="851" actId="1036"/>
          <ac:picMkLst>
            <pc:docMk/>
            <pc:sldMk cId="1798042005" sldId="289"/>
            <ac:picMk id="6152" creationId="{B69F9DAB-722F-EB3C-2529-9C2EC7FBEC1D}"/>
          </ac:picMkLst>
        </pc:picChg>
      </pc:sldChg>
      <pc:sldChg chg="modSp mod">
        <pc:chgData name="Sai manas Tangirala" userId="f5eaf5397864b1f7" providerId="LiveId" clId="{9C862A61-2AD6-4B1D-B92D-8B033B012CA0}" dt="2023-06-06T15:24:40.188" v="1326" actId="255"/>
        <pc:sldMkLst>
          <pc:docMk/>
          <pc:sldMk cId="3174925426" sldId="291"/>
        </pc:sldMkLst>
        <pc:spChg chg="mod">
          <ac:chgData name="Sai manas Tangirala" userId="f5eaf5397864b1f7" providerId="LiveId" clId="{9C862A61-2AD6-4B1D-B92D-8B033B012CA0}" dt="2023-06-06T15:24:40.188" v="1326" actId="255"/>
          <ac:spMkLst>
            <pc:docMk/>
            <pc:sldMk cId="3174925426" sldId="291"/>
            <ac:spMk id="3" creationId="{36CE34C9-B164-C627-E1A9-5A2A0F147190}"/>
          </ac:spMkLst>
        </pc:spChg>
      </pc:sldChg>
      <pc:sldChg chg="addSp delSp modSp mod">
        <pc:chgData name="Sai manas Tangirala" userId="f5eaf5397864b1f7" providerId="LiveId" clId="{9C862A61-2AD6-4B1D-B92D-8B033B012CA0}" dt="2023-06-06T16:44:21.089" v="1611" actId="14100"/>
        <pc:sldMkLst>
          <pc:docMk/>
          <pc:sldMk cId="680698927" sldId="292"/>
        </pc:sldMkLst>
        <pc:spChg chg="del mod">
          <ac:chgData name="Sai manas Tangirala" userId="f5eaf5397864b1f7" providerId="LiveId" clId="{9C862A61-2AD6-4B1D-B92D-8B033B012CA0}" dt="2023-06-06T16:44:07.030" v="1606" actId="21"/>
          <ac:spMkLst>
            <pc:docMk/>
            <pc:sldMk cId="680698927" sldId="292"/>
            <ac:spMk id="2" creationId="{920E3475-37B1-A251-4264-E47629A36376}"/>
          </ac:spMkLst>
        </pc:spChg>
        <pc:spChg chg="del">
          <ac:chgData name="Sai manas Tangirala" userId="f5eaf5397864b1f7" providerId="LiveId" clId="{9C862A61-2AD6-4B1D-B92D-8B033B012CA0}" dt="2023-06-06T16:43:54.467" v="1602"/>
          <ac:spMkLst>
            <pc:docMk/>
            <pc:sldMk cId="680698927" sldId="292"/>
            <ac:spMk id="3" creationId="{46E03E1E-4229-FE27-C445-4C1B68F74BAE}"/>
          </ac:spMkLst>
        </pc:spChg>
        <pc:picChg chg="add mod">
          <ac:chgData name="Sai manas Tangirala" userId="f5eaf5397864b1f7" providerId="LiveId" clId="{9C862A61-2AD6-4B1D-B92D-8B033B012CA0}" dt="2023-06-06T16:44:21.089" v="1611" actId="14100"/>
          <ac:picMkLst>
            <pc:docMk/>
            <pc:sldMk cId="680698927" sldId="292"/>
            <ac:picMk id="4" creationId="{3E4AC231-F78C-163C-5249-0278329B9DEC}"/>
          </ac:picMkLst>
        </pc:picChg>
      </pc:sldChg>
      <pc:sldChg chg="modSp mod">
        <pc:chgData name="Sai manas Tangirala" userId="f5eaf5397864b1f7" providerId="LiveId" clId="{9C862A61-2AD6-4B1D-B92D-8B033B012CA0}" dt="2023-06-06T15:57:03.079" v="1501" actId="207"/>
        <pc:sldMkLst>
          <pc:docMk/>
          <pc:sldMk cId="3794452194" sldId="293"/>
        </pc:sldMkLst>
        <pc:spChg chg="mod">
          <ac:chgData name="Sai manas Tangirala" userId="f5eaf5397864b1f7" providerId="LiveId" clId="{9C862A61-2AD6-4B1D-B92D-8B033B012CA0}" dt="2023-06-06T15:57:03.079" v="1501" actId="207"/>
          <ac:spMkLst>
            <pc:docMk/>
            <pc:sldMk cId="3794452194" sldId="293"/>
            <ac:spMk id="2" creationId="{E06FF341-2504-EFBC-C01C-8719B83AA83B}"/>
          </ac:spMkLst>
        </pc:spChg>
        <pc:spChg chg="mod">
          <ac:chgData name="Sai manas Tangirala" userId="f5eaf5397864b1f7" providerId="LiveId" clId="{9C862A61-2AD6-4B1D-B92D-8B033B012CA0}" dt="2023-06-06T15:56:50.058" v="1499" actId="255"/>
          <ac:spMkLst>
            <pc:docMk/>
            <pc:sldMk cId="3794452194" sldId="293"/>
            <ac:spMk id="3" creationId="{E5F42763-FC5C-7A38-4BBB-F6C70714E572}"/>
          </ac:spMkLst>
        </pc:spChg>
      </pc:sldChg>
      <pc:sldChg chg="modSp mod">
        <pc:chgData name="Sai manas Tangirala" userId="f5eaf5397864b1f7" providerId="LiveId" clId="{9C862A61-2AD6-4B1D-B92D-8B033B012CA0}" dt="2023-06-06T15:59:53.272" v="1502" actId="255"/>
        <pc:sldMkLst>
          <pc:docMk/>
          <pc:sldMk cId="2325736448" sldId="294"/>
        </pc:sldMkLst>
        <pc:spChg chg="mod">
          <ac:chgData name="Sai manas Tangirala" userId="f5eaf5397864b1f7" providerId="LiveId" clId="{9C862A61-2AD6-4B1D-B92D-8B033B012CA0}" dt="2023-06-06T15:59:53.272" v="1502" actId="255"/>
          <ac:spMkLst>
            <pc:docMk/>
            <pc:sldMk cId="2325736448" sldId="294"/>
            <ac:spMk id="6" creationId="{784E8BDA-90DC-A9AE-5FC0-EB1E13B7303D}"/>
          </ac:spMkLst>
        </pc:spChg>
      </pc:sldChg>
      <pc:sldChg chg="addSp delSp modSp mod">
        <pc:chgData name="Sai manas Tangirala" userId="f5eaf5397864b1f7" providerId="LiveId" clId="{9C862A61-2AD6-4B1D-B92D-8B033B012CA0}" dt="2023-06-06T15:59:59.974" v="1503" actId="255"/>
        <pc:sldMkLst>
          <pc:docMk/>
          <pc:sldMk cId="4172771209" sldId="295"/>
        </pc:sldMkLst>
        <pc:spChg chg="mod">
          <ac:chgData name="Sai manas Tangirala" userId="f5eaf5397864b1f7" providerId="LiveId" clId="{9C862A61-2AD6-4B1D-B92D-8B033B012CA0}" dt="2023-06-06T15:59:59.974" v="1503" actId="255"/>
          <ac:spMkLst>
            <pc:docMk/>
            <pc:sldMk cId="4172771209" sldId="295"/>
            <ac:spMk id="3" creationId="{2DA1E90C-D1D4-A1A3-0A92-38FFFDC27A1C}"/>
          </ac:spMkLst>
        </pc:spChg>
        <pc:spChg chg="add del">
          <ac:chgData name="Sai manas Tangirala" userId="f5eaf5397864b1f7" providerId="LiveId" clId="{9C862A61-2AD6-4B1D-B92D-8B033B012CA0}" dt="2023-06-06T14:42:44.730" v="1061"/>
          <ac:spMkLst>
            <pc:docMk/>
            <pc:sldMk cId="4172771209" sldId="295"/>
            <ac:spMk id="4" creationId="{271F2419-7209-B4B5-8C4F-19945E34CD2E}"/>
          </ac:spMkLst>
        </pc:spChg>
        <pc:spChg chg="add del">
          <ac:chgData name="Sai manas Tangirala" userId="f5eaf5397864b1f7" providerId="LiveId" clId="{9C862A61-2AD6-4B1D-B92D-8B033B012CA0}" dt="2023-06-06T14:42:44.730" v="1061"/>
          <ac:spMkLst>
            <pc:docMk/>
            <pc:sldMk cId="4172771209" sldId="295"/>
            <ac:spMk id="5" creationId="{FE3F870D-9B05-960B-BF25-57F7E57F15AD}"/>
          </ac:spMkLst>
        </pc:spChg>
        <pc:picChg chg="add del">
          <ac:chgData name="Sai manas Tangirala" userId="f5eaf5397864b1f7" providerId="LiveId" clId="{9C862A61-2AD6-4B1D-B92D-8B033B012CA0}" dt="2023-06-06T14:42:44.730" v="1061"/>
          <ac:picMkLst>
            <pc:docMk/>
            <pc:sldMk cId="4172771209" sldId="295"/>
            <ac:picMk id="1025" creationId="{664E54E9-BE1F-59A9-B4D4-C4341314F4FB}"/>
          </ac:picMkLst>
        </pc:picChg>
        <pc:picChg chg="add del">
          <ac:chgData name="Sai manas Tangirala" userId="f5eaf5397864b1f7" providerId="LiveId" clId="{9C862A61-2AD6-4B1D-B92D-8B033B012CA0}" dt="2023-06-06T14:42:44.730" v="1061"/>
          <ac:picMkLst>
            <pc:docMk/>
            <pc:sldMk cId="4172771209" sldId="295"/>
            <ac:picMk id="1027" creationId="{ECF75EBC-10B0-38DA-43EE-FA06461CC987}"/>
          </ac:picMkLst>
        </pc:picChg>
        <pc:picChg chg="add del">
          <ac:chgData name="Sai manas Tangirala" userId="f5eaf5397864b1f7" providerId="LiveId" clId="{9C862A61-2AD6-4B1D-B92D-8B033B012CA0}" dt="2023-06-06T14:42:44.730" v="1061"/>
          <ac:picMkLst>
            <pc:docMk/>
            <pc:sldMk cId="4172771209" sldId="295"/>
            <ac:picMk id="1028" creationId="{6834AB48-DD32-5AA5-A89D-C25A47CE1953}"/>
          </ac:picMkLst>
        </pc:picChg>
        <pc:picChg chg="add del">
          <ac:chgData name="Sai manas Tangirala" userId="f5eaf5397864b1f7" providerId="LiveId" clId="{9C862A61-2AD6-4B1D-B92D-8B033B012CA0}" dt="2023-06-06T14:42:44.730" v="1061"/>
          <ac:picMkLst>
            <pc:docMk/>
            <pc:sldMk cId="4172771209" sldId="295"/>
            <ac:picMk id="1029" creationId="{D321C411-A089-6A15-AECF-4BADE152596C}"/>
          </ac:picMkLst>
        </pc:picChg>
        <pc:picChg chg="add del">
          <ac:chgData name="Sai manas Tangirala" userId="f5eaf5397864b1f7" providerId="LiveId" clId="{9C862A61-2AD6-4B1D-B92D-8B033B012CA0}" dt="2023-06-06T14:42:44.730" v="1061"/>
          <ac:picMkLst>
            <pc:docMk/>
            <pc:sldMk cId="4172771209" sldId="295"/>
            <ac:picMk id="1030" creationId="{B5B2B393-A235-FAA5-F0D7-C1B7B6C9EB13}"/>
          </ac:picMkLst>
        </pc:picChg>
        <pc:picChg chg="add del">
          <ac:chgData name="Sai manas Tangirala" userId="f5eaf5397864b1f7" providerId="LiveId" clId="{9C862A61-2AD6-4B1D-B92D-8B033B012CA0}" dt="2023-06-06T14:42:44.730" v="1061"/>
          <ac:picMkLst>
            <pc:docMk/>
            <pc:sldMk cId="4172771209" sldId="295"/>
            <ac:picMk id="1031" creationId="{A1DF6407-B096-7CDC-8154-505B8DCF6502}"/>
          </ac:picMkLst>
        </pc:picChg>
      </pc:sldChg>
      <pc:sldChg chg="modSp mod">
        <pc:chgData name="Sai manas Tangirala" userId="f5eaf5397864b1f7" providerId="LiveId" clId="{9C862A61-2AD6-4B1D-B92D-8B033B012CA0}" dt="2023-06-06T16:52:37" v="1644" actId="1076"/>
        <pc:sldMkLst>
          <pc:docMk/>
          <pc:sldMk cId="2439270082" sldId="296"/>
        </pc:sldMkLst>
        <pc:spChg chg="mod">
          <ac:chgData name="Sai manas Tangirala" userId="f5eaf5397864b1f7" providerId="LiveId" clId="{9C862A61-2AD6-4B1D-B92D-8B033B012CA0}" dt="2023-06-06T16:52:29.115" v="1643" actId="255"/>
          <ac:spMkLst>
            <pc:docMk/>
            <pc:sldMk cId="2439270082" sldId="296"/>
            <ac:spMk id="7" creationId="{18863531-60E7-3283-8AE6-E3A7EFC7CABD}"/>
          </ac:spMkLst>
        </pc:spChg>
        <pc:picChg chg="mod">
          <ac:chgData name="Sai manas Tangirala" userId="f5eaf5397864b1f7" providerId="LiveId" clId="{9C862A61-2AD6-4B1D-B92D-8B033B012CA0}" dt="2023-06-06T16:52:37" v="1644" actId="1076"/>
          <ac:picMkLst>
            <pc:docMk/>
            <pc:sldMk cId="2439270082" sldId="296"/>
            <ac:picMk id="11266" creationId="{FB47AFC1-C943-19F3-8380-0024DDCD49D0}"/>
          </ac:picMkLst>
        </pc:picChg>
      </pc:sldChg>
      <pc:sldMasterChg chg="modSldLayout">
        <pc:chgData name="Sai manas Tangirala" userId="f5eaf5397864b1f7" providerId="LiveId" clId="{9C862A61-2AD6-4B1D-B92D-8B033B012CA0}" dt="2023-06-06T14:29:35.597" v="852"/>
        <pc:sldMasterMkLst>
          <pc:docMk/>
          <pc:sldMasterMk cId="1567727077" sldId="2147483660"/>
        </pc:sldMasterMkLst>
        <pc:sldLayoutChg chg="delSp">
          <pc:chgData name="Sai manas Tangirala" userId="f5eaf5397864b1f7" providerId="LiveId" clId="{9C862A61-2AD6-4B1D-B92D-8B033B012CA0}" dt="2023-06-06T14:29:35.597" v="852"/>
          <pc:sldLayoutMkLst>
            <pc:docMk/>
            <pc:sldMasterMk cId="1567727077" sldId="2147483660"/>
            <pc:sldLayoutMk cId="1942219703" sldId="2147483677"/>
          </pc:sldLayoutMkLst>
          <pc:picChg chg="del">
            <ac:chgData name="Sai manas Tangirala" userId="f5eaf5397864b1f7" providerId="LiveId" clId="{9C862A61-2AD6-4B1D-B92D-8B033B012CA0}" dt="2023-06-06T14:29:35.597" v="852"/>
            <ac:picMkLst>
              <pc:docMk/>
              <pc:sldMasterMk cId="1567727077" sldId="2147483660"/>
              <pc:sldLayoutMk cId="1942219703" sldId="2147483677"/>
              <ac:picMk id="80"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47864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3446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5635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35793399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86777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82604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365634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16674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435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84114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180317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AE"/>
          </a:p>
        </p:txBody>
      </p:sp>
      <p:sp>
        <p:nvSpPr>
          <p:cNvPr id="3" name="Footer Placeholder 2"/>
          <p:cNvSpPr>
            <a:spLocks noGrp="1"/>
          </p:cNvSpPr>
          <p:nvPr>
            <p:ph type="ftr" sz="quarter" idx="11"/>
          </p:nvPr>
        </p:nvSpPr>
        <p:spPr/>
        <p:txBody>
          <a:bodyPr/>
          <a:lstStyle/>
          <a:p>
            <a:endParaRPr lang="en-AE"/>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1073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89443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1594693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AE"/>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055171768"/>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7" y="0"/>
            <a:ext cx="12190815" cy="6130344"/>
          </a:xfrm>
          <a:prstGeom prst="rect">
            <a:avLst/>
          </a:prstGeom>
          <a:noFill/>
          <a:ln>
            <a:noFill/>
          </a:ln>
        </p:spPr>
      </p:pic>
      <p:sp>
        <p:nvSpPr>
          <p:cNvPr id="99" name="Google Shape;99;p1"/>
          <p:cNvSpPr txBox="1"/>
          <p:nvPr/>
        </p:nvSpPr>
        <p:spPr>
          <a:xfrm>
            <a:off x="2472908" y="2623318"/>
            <a:ext cx="7246189"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lang="en-US" sz="2400" b="1" dirty="0">
              <a:latin typeface="Lato Black" panose="020F0502020204030203" pitchFamily="34" charset="0"/>
              <a:ea typeface="Lato Black" panose="020F0502020204030203" pitchFamily="34" charset="0"/>
              <a:cs typeface="Lato Black" panose="020F0502020204030203" pitchFamily="34" charset="0"/>
            </a:endParaRPr>
          </a:p>
          <a:p>
            <a:pPr algn="ctr"/>
            <a:endParaRPr lang="en-US" sz="2400" b="1" i="0" dirty="0">
              <a:solidFill>
                <a:schemeClr val="tx1"/>
              </a:solidFill>
              <a:effectLst/>
              <a:latin typeface="Lato Black" panose="020F0502020204030203" pitchFamily="34" charset="0"/>
              <a:ea typeface="Lato Black" panose="020F0502020204030203" pitchFamily="34" charset="0"/>
              <a:cs typeface="Lato Black" panose="020F0502020204030203" pitchFamily="34" charset="0"/>
            </a:endParaRPr>
          </a:p>
          <a:p>
            <a:pPr algn="ctr"/>
            <a:r>
              <a:rPr lang="en-US" sz="2400" b="1" i="0" dirty="0">
                <a:solidFill>
                  <a:schemeClr val="tx1"/>
                </a:solidFill>
                <a:effectLst/>
                <a:latin typeface="Lato Black" panose="020F0502020204030203" pitchFamily="34" charset="0"/>
                <a:ea typeface="Lato Black" panose="020F0502020204030203" pitchFamily="34" charset="0"/>
                <a:cs typeface="Lato Black" panose="020F0502020204030203" pitchFamily="34" charset="0"/>
              </a:rPr>
              <a:t>Telecommunication Domain (Churn Prediction)</a:t>
            </a:r>
            <a:endParaRPr lang="en-US" sz="2400" b="1" dirty="0">
              <a:solidFill>
                <a:schemeClr val="tx1"/>
              </a:solidFill>
              <a:latin typeface="Lato Black" panose="020F0502020204030203" pitchFamily="34" charset="0"/>
              <a:ea typeface="Lato Black" panose="020F0502020204030203" pitchFamily="34" charset="0"/>
              <a:cs typeface="Lato Black" panose="020F0502020204030203" pitchFamily="34" charset="0"/>
            </a:endParaRPr>
          </a:p>
          <a:p>
            <a:pPr marL="0" marR="0" lvl="0" indent="0" algn="ctr" rtl="0">
              <a:spcBef>
                <a:spcPts val="0"/>
              </a:spcBef>
              <a:spcAft>
                <a:spcPts val="0"/>
              </a:spcAft>
              <a:buNone/>
            </a:pPr>
            <a:endParaRPr sz="2400" b="1" dirty="0">
              <a:latin typeface="Lato Black" panose="020F0502020204030203" pitchFamily="34" charset="0"/>
              <a:ea typeface="Lato Black" panose="020F0502020204030203" pitchFamily="34" charset="0"/>
              <a:cs typeface="Lato Black" panose="020F0502020204030203"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0031" y="3766408"/>
            <a:ext cx="6991936" cy="2363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2127" y="167426"/>
            <a:ext cx="11178863" cy="669702"/>
          </a:xfrm>
        </p:spPr>
        <p:txBody>
          <a:bodyPr>
            <a:normAutofit/>
          </a:bodyPr>
          <a:lstStyle/>
          <a:p>
            <a:pPr algn="ctr"/>
            <a:r>
              <a:rPr lang="en-IN" sz="2400" dirty="0">
                <a:solidFill>
                  <a:srgbClr val="FF0000"/>
                </a:solidFill>
              </a:rPr>
              <a:t>Analysis </a:t>
            </a:r>
            <a:r>
              <a:rPr lang="en-IN" sz="2400" dirty="0" smtClean="0">
                <a:solidFill>
                  <a:srgbClr val="FF0000"/>
                </a:solidFill>
              </a:rPr>
              <a:t>on </a:t>
            </a:r>
            <a:r>
              <a:rPr lang="en-IN" sz="2400" dirty="0">
                <a:solidFill>
                  <a:srgbClr val="FF0000"/>
                </a:solidFill>
              </a:rPr>
              <a:t>Online Security and Online Backup</a:t>
            </a:r>
          </a:p>
        </p:txBody>
      </p:sp>
      <p:sp>
        <p:nvSpPr>
          <p:cNvPr id="7" name="Rectangle 6"/>
          <p:cNvSpPr/>
          <p:nvPr/>
        </p:nvSpPr>
        <p:spPr>
          <a:xfrm>
            <a:off x="412127" y="128789"/>
            <a:ext cx="11178863" cy="73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152" name="Picture 8">
            <a:extLst>
              <a:ext uri="{FF2B5EF4-FFF2-40B4-BE49-F238E27FC236}">
                <a16:creationId xmlns="" xmlns:a16="http://schemas.microsoft.com/office/drawing/2014/main" id="{B69F9DAB-722F-EB3C-2529-9C2EC7FBEC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63" y="910488"/>
            <a:ext cx="4967572" cy="4204976"/>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 xmlns:a16="http://schemas.microsoft.com/office/drawing/2014/main" id="{F8DD92FD-39C8-ED5C-2914-3AC6AF915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9332" y="910493"/>
            <a:ext cx="5343525" cy="42049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8F56F3BE-B1E4-84B7-3A13-182791BBD3E2}"/>
              </a:ext>
            </a:extLst>
          </p:cNvPr>
          <p:cNvSpPr txBox="1"/>
          <p:nvPr/>
        </p:nvSpPr>
        <p:spPr>
          <a:xfrm>
            <a:off x="0" y="5420691"/>
            <a:ext cx="5343525" cy="1015663"/>
          </a:xfrm>
          <a:prstGeom prst="rect">
            <a:avLst/>
          </a:prstGeom>
          <a:solidFill>
            <a:schemeClr val="accent1"/>
          </a:solidFill>
        </p:spPr>
        <p:txBody>
          <a:bodyPr wrap="square" rtlCol="0">
            <a:spAutoFit/>
          </a:bodyPr>
          <a:lstStyle/>
          <a:p>
            <a:r>
              <a:rPr lang="en-US" b="1" dirty="0"/>
              <a:t>Insights:- </a:t>
            </a:r>
          </a:p>
          <a:p>
            <a:r>
              <a:rPr lang="en-US" sz="1400" dirty="0"/>
              <a:t>from the graph there are more people who does not have Online Security while some of them have minimum Online Security, there are some customers with no internet service</a:t>
            </a:r>
            <a:endParaRPr lang="en-AE" sz="1400" dirty="0"/>
          </a:p>
        </p:txBody>
      </p:sp>
      <p:sp>
        <p:nvSpPr>
          <p:cNvPr id="3" name="TextBox 2">
            <a:extLst>
              <a:ext uri="{FF2B5EF4-FFF2-40B4-BE49-F238E27FC236}">
                <a16:creationId xmlns="" xmlns:a16="http://schemas.microsoft.com/office/drawing/2014/main" id="{0C88B6A3-98F3-BFF2-E065-63E5E489708F}"/>
              </a:ext>
            </a:extLst>
          </p:cNvPr>
          <p:cNvSpPr txBox="1"/>
          <p:nvPr/>
        </p:nvSpPr>
        <p:spPr>
          <a:xfrm>
            <a:off x="5678908" y="5389911"/>
            <a:ext cx="5702969" cy="1046440"/>
          </a:xfrm>
          <a:prstGeom prst="rect">
            <a:avLst/>
          </a:prstGeom>
          <a:solidFill>
            <a:schemeClr val="accent1"/>
          </a:solidFill>
        </p:spPr>
        <p:txBody>
          <a:bodyPr wrap="square" rtlCol="0">
            <a:spAutoFit/>
          </a:bodyPr>
          <a:lstStyle/>
          <a:p>
            <a:r>
              <a:rPr lang="en-US" b="1" dirty="0"/>
              <a:t>Insights:-</a:t>
            </a:r>
          </a:p>
          <a:p>
            <a:r>
              <a:rPr lang="en-US" sz="1600" dirty="0"/>
              <a:t> </a:t>
            </a:r>
            <a:r>
              <a:rPr lang="en-US" sz="1400" dirty="0"/>
              <a:t>from the graph there are more people who does not have Online Backup while some of them have minimum Online Backup, there are some customers with no internet service</a:t>
            </a: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8462" y="6342482"/>
            <a:ext cx="290353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8042005"/>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797" y="72179"/>
            <a:ext cx="10931859" cy="804930"/>
          </a:xfrm>
        </p:spPr>
        <p:txBody>
          <a:bodyPr>
            <a:normAutofit/>
          </a:bodyPr>
          <a:lstStyle/>
          <a:p>
            <a:pPr algn="ctr"/>
            <a:r>
              <a:rPr lang="en-IN" sz="2400" dirty="0" smtClean="0">
                <a:solidFill>
                  <a:srgbClr val="FF0000"/>
                </a:solidFill>
              </a:rPr>
              <a:t>Analysis </a:t>
            </a:r>
            <a:r>
              <a:rPr lang="en-IN" sz="2400" dirty="0">
                <a:solidFill>
                  <a:srgbClr val="FF0000"/>
                </a:solidFill>
              </a:rPr>
              <a:t>between Churn </a:t>
            </a:r>
            <a:r>
              <a:rPr lang="en-IN" sz="2400" dirty="0" smtClean="0">
                <a:solidFill>
                  <a:srgbClr val="FF0000"/>
                </a:solidFill>
              </a:rPr>
              <a:t>with </a:t>
            </a:r>
            <a:r>
              <a:rPr lang="en-IN" sz="2400" dirty="0">
                <a:solidFill>
                  <a:srgbClr val="FF0000"/>
                </a:solidFill>
              </a:rPr>
              <a:t>Gender </a:t>
            </a:r>
            <a:r>
              <a:rPr lang="en-IN" sz="2400" dirty="0" smtClean="0">
                <a:solidFill>
                  <a:srgbClr val="FF0000"/>
                </a:solidFill>
              </a:rPr>
              <a:t>and </a:t>
            </a:r>
            <a:r>
              <a:rPr lang="en-IN" sz="2400" dirty="0">
                <a:solidFill>
                  <a:srgbClr val="FF0000"/>
                </a:solidFill>
              </a:rPr>
              <a:t>Partner</a:t>
            </a:r>
          </a:p>
        </p:txBody>
      </p:sp>
      <p:sp>
        <p:nvSpPr>
          <p:cNvPr id="4" name="Rectangle 3"/>
          <p:cNvSpPr/>
          <p:nvPr/>
        </p:nvSpPr>
        <p:spPr>
          <a:xfrm>
            <a:off x="415197" y="141719"/>
            <a:ext cx="10931859" cy="832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170" name="Picture 2">
            <a:extLst>
              <a:ext uri="{FF2B5EF4-FFF2-40B4-BE49-F238E27FC236}">
                <a16:creationId xmlns="" xmlns:a16="http://schemas.microsoft.com/office/drawing/2014/main" id="{79699002-35A4-5874-4125-6103816E09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604" y="985093"/>
            <a:ext cx="5343525" cy="399928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 xmlns:a16="http://schemas.microsoft.com/office/drawing/2014/main" id="{92D8DC83-BB7E-77DE-98E0-C1E6B91AD5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3728" y="1032504"/>
            <a:ext cx="5343525" cy="42005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 xmlns:a16="http://schemas.microsoft.com/office/drawing/2014/main" id="{1B2C4098-71B2-EFC5-5DCE-E4C6E498B157}"/>
              </a:ext>
            </a:extLst>
          </p:cNvPr>
          <p:cNvSpPr txBox="1"/>
          <p:nvPr/>
        </p:nvSpPr>
        <p:spPr>
          <a:xfrm flipH="1">
            <a:off x="252189" y="5172637"/>
            <a:ext cx="5628939" cy="1015663"/>
          </a:xfrm>
          <a:prstGeom prst="rect">
            <a:avLst/>
          </a:prstGeom>
          <a:solidFill>
            <a:schemeClr val="accent1"/>
          </a:solidFill>
        </p:spPr>
        <p:txBody>
          <a:bodyPr wrap="square" rtlCol="0">
            <a:spAutoFit/>
          </a:bodyPr>
          <a:lstStyle/>
          <a:p>
            <a:r>
              <a:rPr lang="en-US" b="1" dirty="0"/>
              <a:t>Insights:- </a:t>
            </a:r>
          </a:p>
          <a:p>
            <a:r>
              <a:rPr lang="en-US" sz="1400" dirty="0"/>
              <a:t>From the Stacked Bar Plot there are More People who are willing to churn while There are Less People who doesn’t Churn</a:t>
            </a:r>
            <a:r>
              <a:rPr lang="en-US" sz="1400" dirty="0" smtClean="0"/>
              <a:t>.</a:t>
            </a:r>
          </a:p>
          <a:p>
            <a:endParaRPr lang="en-AE" sz="1400" dirty="0"/>
          </a:p>
        </p:txBody>
      </p:sp>
      <p:sp>
        <p:nvSpPr>
          <p:cNvPr id="12" name="TextBox 11">
            <a:extLst>
              <a:ext uri="{FF2B5EF4-FFF2-40B4-BE49-F238E27FC236}">
                <a16:creationId xmlns="" xmlns:a16="http://schemas.microsoft.com/office/drawing/2014/main" id="{967B4202-D03B-47D0-5A83-1D23AC34D78D}"/>
              </a:ext>
            </a:extLst>
          </p:cNvPr>
          <p:cNvSpPr txBox="1"/>
          <p:nvPr/>
        </p:nvSpPr>
        <p:spPr>
          <a:xfrm>
            <a:off x="6497056" y="5172638"/>
            <a:ext cx="5062601" cy="1015663"/>
          </a:xfrm>
          <a:prstGeom prst="rect">
            <a:avLst/>
          </a:prstGeom>
          <a:solidFill>
            <a:schemeClr val="accent1"/>
          </a:solidFill>
        </p:spPr>
        <p:txBody>
          <a:bodyPr wrap="square" rtlCol="0">
            <a:spAutoFit/>
          </a:bodyPr>
          <a:lstStyle/>
          <a:p>
            <a:pPr algn="just"/>
            <a:r>
              <a:rPr lang="en-US" b="1" dirty="0"/>
              <a:t>Insights:-</a:t>
            </a:r>
            <a:r>
              <a:rPr lang="en-US" b="0" i="0" dirty="0">
                <a:solidFill>
                  <a:srgbClr val="292929"/>
                </a:solidFill>
                <a:effectLst/>
                <a:latin typeface="source-serif-pro"/>
              </a:rPr>
              <a:t> </a:t>
            </a:r>
          </a:p>
          <a:p>
            <a:pPr algn="just"/>
            <a:r>
              <a:rPr lang="en-US" sz="1400" b="0" i="0" dirty="0">
                <a:solidFill>
                  <a:srgbClr val="292929"/>
                </a:solidFill>
                <a:effectLst/>
                <a:latin typeface="source-serif-pro"/>
              </a:rPr>
              <a:t>From the distribution above, it can be seen that Customers </a:t>
            </a:r>
            <a:r>
              <a:rPr lang="en-US" sz="1400" b="1" i="0" dirty="0">
                <a:solidFill>
                  <a:srgbClr val="292929"/>
                </a:solidFill>
                <a:effectLst/>
                <a:latin typeface="source-serif-pro"/>
              </a:rPr>
              <a:t>without partners are churning more</a:t>
            </a:r>
            <a:r>
              <a:rPr lang="en-US" sz="1400" b="0" i="0" dirty="0">
                <a:solidFill>
                  <a:srgbClr val="292929"/>
                </a:solidFill>
                <a:effectLst/>
                <a:latin typeface="source-serif-pro"/>
              </a:rPr>
              <a:t> in comparison to </a:t>
            </a:r>
            <a:r>
              <a:rPr lang="en-US" sz="1400" b="1" i="0" dirty="0">
                <a:solidFill>
                  <a:srgbClr val="292929"/>
                </a:solidFill>
                <a:effectLst/>
                <a:latin typeface="source-serif-pro"/>
              </a:rPr>
              <a:t>customers with partners</a:t>
            </a:r>
            <a:r>
              <a:rPr lang="en-US" sz="1400" b="1" i="0" dirty="0" smtClean="0">
                <a:solidFill>
                  <a:srgbClr val="292929"/>
                </a:solidFill>
                <a:effectLst/>
                <a:latin typeface="source-serif-pro"/>
              </a:rPr>
              <a:t>.</a:t>
            </a:r>
            <a:endParaRPr lang="en-US" sz="1400" b="0" i="0" dirty="0">
              <a:solidFill>
                <a:srgbClr val="292929"/>
              </a:solidFill>
              <a:effectLst/>
              <a:latin typeface="source-serif-pro"/>
            </a:endParaRP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8462" y="6384925"/>
            <a:ext cx="290353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192162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 xmlns:a16="http://schemas.microsoft.com/office/drawing/2014/main" id="{BEDBC781-6A6B-C6A5-DC94-931B53E13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99" y="665957"/>
            <a:ext cx="552450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 xmlns:a16="http://schemas.microsoft.com/office/drawing/2014/main" id="{9127EF30-6870-C0E4-CFBB-785AB405F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636" y="674589"/>
            <a:ext cx="5343525" cy="4200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CA7E81C1-B003-3904-9A27-5879FAD5AE10}"/>
              </a:ext>
            </a:extLst>
          </p:cNvPr>
          <p:cNvSpPr txBox="1"/>
          <p:nvPr/>
        </p:nvSpPr>
        <p:spPr>
          <a:xfrm>
            <a:off x="70600" y="5020577"/>
            <a:ext cx="5907509" cy="1446550"/>
          </a:xfrm>
          <a:prstGeom prst="rect">
            <a:avLst/>
          </a:prstGeom>
          <a:solidFill>
            <a:schemeClr val="accent1"/>
          </a:solidFill>
        </p:spPr>
        <p:txBody>
          <a:bodyPr wrap="square" rtlCol="0">
            <a:spAutoFit/>
          </a:bodyPr>
          <a:lstStyle/>
          <a:p>
            <a:r>
              <a:rPr lang="en-US" b="1" dirty="0"/>
              <a:t>Insights:-</a:t>
            </a:r>
            <a:r>
              <a:rPr lang="en-US" b="1" i="0" dirty="0">
                <a:solidFill>
                  <a:srgbClr val="292929"/>
                </a:solidFill>
                <a:effectLst/>
                <a:latin typeface="source-serif-pro"/>
              </a:rPr>
              <a:t> </a:t>
            </a:r>
          </a:p>
          <a:p>
            <a:r>
              <a:rPr lang="en-US" sz="1400" b="1" i="0" dirty="0">
                <a:solidFill>
                  <a:srgbClr val="292929"/>
                </a:solidFill>
                <a:effectLst/>
                <a:latin typeface="source-serif-pro"/>
              </a:rPr>
              <a:t>Tenure groups</a:t>
            </a:r>
            <a:r>
              <a:rPr lang="en-US" sz="1400" b="0" i="0" dirty="0">
                <a:solidFill>
                  <a:srgbClr val="292929"/>
                </a:solidFill>
                <a:effectLst/>
                <a:latin typeface="source-serif-pro"/>
              </a:rPr>
              <a:t> of </a:t>
            </a:r>
            <a:r>
              <a:rPr lang="en-US" sz="1400" b="1" i="0" dirty="0">
                <a:solidFill>
                  <a:srgbClr val="292929"/>
                </a:solidFill>
                <a:effectLst/>
                <a:latin typeface="source-serif-pro"/>
              </a:rPr>
              <a:t>1-12 and 13–24 are churning more</a:t>
            </a:r>
            <a:r>
              <a:rPr lang="en-US" sz="1400" b="0" i="0" dirty="0">
                <a:solidFill>
                  <a:srgbClr val="292929"/>
                </a:solidFill>
                <a:effectLst/>
                <a:latin typeface="source-serif-pro"/>
              </a:rPr>
              <a:t> which can be intuitively understood from the fact that </a:t>
            </a:r>
            <a:r>
              <a:rPr lang="en-US" sz="1400" b="1" i="0" dirty="0">
                <a:solidFill>
                  <a:srgbClr val="292929"/>
                </a:solidFill>
                <a:effectLst/>
                <a:latin typeface="source-serif-pro"/>
              </a:rPr>
              <a:t>teens and early 20s</a:t>
            </a:r>
            <a:r>
              <a:rPr lang="en-US" sz="1400" b="0" i="0" dirty="0">
                <a:solidFill>
                  <a:srgbClr val="292929"/>
                </a:solidFill>
                <a:effectLst/>
                <a:latin typeface="source-serif-pro"/>
              </a:rPr>
              <a:t> customers are </a:t>
            </a:r>
            <a:r>
              <a:rPr lang="en-US" sz="1400" b="1" i="0" dirty="0">
                <a:solidFill>
                  <a:srgbClr val="292929"/>
                </a:solidFill>
                <a:effectLst/>
                <a:latin typeface="source-serif-pro"/>
              </a:rPr>
              <a:t>changing their telecom services</a:t>
            </a:r>
            <a:r>
              <a:rPr lang="en-US" sz="1400" b="0" i="0" dirty="0">
                <a:solidFill>
                  <a:srgbClr val="292929"/>
                </a:solidFill>
                <a:effectLst/>
                <a:latin typeface="source-serif-pro"/>
              </a:rPr>
              <a:t> </a:t>
            </a:r>
            <a:r>
              <a:rPr lang="en-US" sz="1400" b="1" i="0" dirty="0">
                <a:solidFill>
                  <a:srgbClr val="292929"/>
                </a:solidFill>
                <a:effectLst/>
                <a:latin typeface="source-serif-pro"/>
              </a:rPr>
              <a:t>more frequently</a:t>
            </a:r>
            <a:r>
              <a:rPr lang="en-US" sz="1400" b="0" i="0" dirty="0">
                <a:solidFill>
                  <a:srgbClr val="292929"/>
                </a:solidFill>
                <a:effectLst/>
                <a:latin typeface="source-serif-pro"/>
              </a:rPr>
              <a:t> and thus are </a:t>
            </a:r>
            <a:r>
              <a:rPr lang="en-US" sz="1400" b="1" i="0" dirty="0">
                <a:solidFill>
                  <a:srgbClr val="292929"/>
                </a:solidFill>
                <a:effectLst/>
                <a:latin typeface="source-serif-pro"/>
              </a:rPr>
              <a:t>not so loyal customers </a:t>
            </a:r>
            <a:r>
              <a:rPr lang="en-US" sz="1400" b="0" i="0" dirty="0">
                <a:solidFill>
                  <a:srgbClr val="292929"/>
                </a:solidFill>
                <a:effectLst/>
                <a:latin typeface="source-serif-pro"/>
              </a:rPr>
              <a:t>in comparison to their </a:t>
            </a:r>
            <a:r>
              <a:rPr lang="en-US" sz="1400" b="1" i="0" dirty="0">
                <a:solidFill>
                  <a:srgbClr val="292929"/>
                </a:solidFill>
                <a:effectLst/>
                <a:latin typeface="source-serif-pro"/>
              </a:rPr>
              <a:t>parents or grandparents.</a:t>
            </a:r>
            <a:endParaRPr lang="en-AE" sz="1400" b="1" dirty="0"/>
          </a:p>
        </p:txBody>
      </p:sp>
      <p:sp>
        <p:nvSpPr>
          <p:cNvPr id="5" name="TextBox 4">
            <a:extLst>
              <a:ext uri="{FF2B5EF4-FFF2-40B4-BE49-F238E27FC236}">
                <a16:creationId xmlns="" xmlns:a16="http://schemas.microsoft.com/office/drawing/2014/main" id="{73A010C6-95C8-09D5-9682-F91211C66CED}"/>
              </a:ext>
            </a:extLst>
          </p:cNvPr>
          <p:cNvSpPr txBox="1"/>
          <p:nvPr/>
        </p:nvSpPr>
        <p:spPr>
          <a:xfrm>
            <a:off x="6150638" y="5008221"/>
            <a:ext cx="5684807" cy="1415772"/>
          </a:xfrm>
          <a:prstGeom prst="rect">
            <a:avLst/>
          </a:prstGeom>
          <a:solidFill>
            <a:schemeClr val="accent1"/>
          </a:solidFill>
        </p:spPr>
        <p:txBody>
          <a:bodyPr wrap="square" rtlCol="0">
            <a:spAutoFit/>
          </a:bodyPr>
          <a:lstStyle/>
          <a:p>
            <a:r>
              <a:rPr lang="en-US" sz="1600" b="1" dirty="0"/>
              <a:t>Insights:-</a:t>
            </a:r>
            <a:r>
              <a:rPr lang="en-US" sz="1600" b="0" i="0" dirty="0">
                <a:solidFill>
                  <a:srgbClr val="292929"/>
                </a:solidFill>
                <a:effectLst/>
                <a:latin typeface="source-serif-pro"/>
              </a:rPr>
              <a:t> </a:t>
            </a:r>
          </a:p>
          <a:p>
            <a:r>
              <a:rPr lang="en-US" sz="1400" b="0" i="0" dirty="0">
                <a:solidFill>
                  <a:srgbClr val="292929"/>
                </a:solidFill>
                <a:effectLst/>
                <a:latin typeface="source-serif-pro"/>
              </a:rPr>
              <a:t>From the distribution above, it can be seen that Customers </a:t>
            </a:r>
            <a:r>
              <a:rPr lang="en-US" sz="1400" b="1" i="0" dirty="0">
                <a:solidFill>
                  <a:srgbClr val="292929"/>
                </a:solidFill>
                <a:effectLst/>
                <a:latin typeface="source-serif-pro"/>
              </a:rPr>
              <a:t>without Online Security are churning more</a:t>
            </a:r>
            <a:r>
              <a:rPr lang="en-US" sz="1400" b="0" i="0" dirty="0">
                <a:solidFill>
                  <a:srgbClr val="292929"/>
                </a:solidFill>
                <a:effectLst/>
                <a:latin typeface="source-serif-pro"/>
              </a:rPr>
              <a:t> in comparison to </a:t>
            </a:r>
            <a:r>
              <a:rPr lang="en-US" sz="1400" b="1" i="0" dirty="0">
                <a:solidFill>
                  <a:srgbClr val="292929"/>
                </a:solidFill>
                <a:effectLst/>
                <a:latin typeface="source-serif-pro"/>
              </a:rPr>
              <a:t>customers with Online Security</a:t>
            </a:r>
            <a:r>
              <a:rPr lang="en-US" sz="1400" b="1" i="0" dirty="0" smtClean="0">
                <a:solidFill>
                  <a:srgbClr val="292929"/>
                </a:solidFill>
                <a:effectLst/>
                <a:latin typeface="source-serif-pro"/>
              </a:rPr>
              <a:t>.</a:t>
            </a:r>
          </a:p>
          <a:p>
            <a:endParaRPr lang="en-US" sz="1400" b="1" dirty="0">
              <a:solidFill>
                <a:srgbClr val="292929"/>
              </a:solidFill>
              <a:latin typeface="source-serif-pro"/>
            </a:endParaRPr>
          </a:p>
          <a:p>
            <a:endParaRPr lang="en-AE" sz="1400" b="1" dirty="0"/>
          </a:p>
        </p:txBody>
      </p:sp>
      <p:sp>
        <p:nvSpPr>
          <p:cNvPr id="7" name="Title 3"/>
          <p:cNvSpPr txBox="1">
            <a:spLocks/>
          </p:cNvSpPr>
          <p:nvPr/>
        </p:nvSpPr>
        <p:spPr>
          <a:xfrm>
            <a:off x="138513" y="11786"/>
            <a:ext cx="11178863" cy="669702"/>
          </a:xfrm>
          <a:prstGeom prst="rect">
            <a:avLst/>
          </a:prstGeom>
          <a:ln w="28575">
            <a:solidFill>
              <a:schemeClr val="tx1">
                <a:lumMod val="95000"/>
                <a:lumOff val="5000"/>
              </a:schemeClr>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a:solidFill>
                  <a:srgbClr val="FF0000"/>
                </a:solidFill>
              </a:rPr>
              <a:t>Analysis Between Churn with Tenure and  Online Security</a:t>
            </a:r>
            <a:endParaRPr lang="en-IN" sz="2400" dirty="0">
              <a:solidFill>
                <a:srgbClr val="FF0000"/>
              </a:solidFill>
            </a:endParaRP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8462" y="6384925"/>
            <a:ext cx="290353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9182882"/>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56" y="32240"/>
            <a:ext cx="11590985" cy="692438"/>
          </a:xfrm>
        </p:spPr>
        <p:txBody>
          <a:bodyPr>
            <a:normAutofit/>
          </a:bodyPr>
          <a:lstStyle/>
          <a:p>
            <a:pPr algn="ctr"/>
            <a:r>
              <a:rPr lang="en-IN" sz="2400" dirty="0">
                <a:solidFill>
                  <a:srgbClr val="FF0000"/>
                </a:solidFill>
              </a:rPr>
              <a:t>Analysis Between Churn </a:t>
            </a:r>
            <a:r>
              <a:rPr lang="en-IN" sz="2400" dirty="0" smtClean="0">
                <a:solidFill>
                  <a:srgbClr val="FF0000"/>
                </a:solidFill>
              </a:rPr>
              <a:t>with </a:t>
            </a:r>
            <a:r>
              <a:rPr lang="en-IN" sz="2400" dirty="0">
                <a:solidFill>
                  <a:srgbClr val="FF0000"/>
                </a:solidFill>
              </a:rPr>
              <a:t>Monthly Charges and Total Charges </a:t>
            </a:r>
          </a:p>
        </p:txBody>
      </p:sp>
      <p:sp>
        <p:nvSpPr>
          <p:cNvPr id="4" name="Rectangle 3"/>
          <p:cNvSpPr/>
          <p:nvPr/>
        </p:nvSpPr>
        <p:spPr>
          <a:xfrm>
            <a:off x="334853" y="128789"/>
            <a:ext cx="11681139" cy="77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AB382843-AAB3-0192-5B4C-BE5AEB86A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57" y="1194994"/>
            <a:ext cx="5438775" cy="41148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 xmlns:a16="http://schemas.microsoft.com/office/drawing/2014/main" id="{8903D3B6-DF3F-F963-942C-F3FC5CD515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5975" y="1194994"/>
            <a:ext cx="5524500" cy="4114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 xmlns:a16="http://schemas.microsoft.com/office/drawing/2014/main" id="{1288CD79-049D-1661-75F2-302967663F77}"/>
              </a:ext>
            </a:extLst>
          </p:cNvPr>
          <p:cNvSpPr txBox="1"/>
          <p:nvPr/>
        </p:nvSpPr>
        <p:spPr>
          <a:xfrm>
            <a:off x="112144" y="5236238"/>
            <a:ext cx="5168069" cy="1600438"/>
          </a:xfrm>
          <a:prstGeom prst="rect">
            <a:avLst/>
          </a:prstGeom>
          <a:solidFill>
            <a:schemeClr val="accent1"/>
          </a:solidFill>
        </p:spPr>
        <p:txBody>
          <a:bodyPr wrap="square" rtlCol="0">
            <a:spAutoFit/>
          </a:bodyPr>
          <a:lstStyle/>
          <a:p>
            <a:r>
              <a:rPr lang="en-US" b="1" dirty="0"/>
              <a:t>Insights:- </a:t>
            </a:r>
          </a:p>
          <a:p>
            <a:r>
              <a:rPr lang="en-US" sz="1600" dirty="0"/>
              <a:t>from the above Box Plot</a:t>
            </a:r>
            <a:r>
              <a:rPr lang="en-AE" sz="1600" dirty="0"/>
              <a:t> we observed that there are more People who does not Churn with monthly Charges whereas very few people are going to churn.</a:t>
            </a:r>
          </a:p>
          <a:p>
            <a:r>
              <a:rPr lang="en-AE" sz="1600" dirty="0"/>
              <a:t> </a:t>
            </a:r>
          </a:p>
          <a:p>
            <a:r>
              <a:rPr lang="en-AE" sz="1600" dirty="0"/>
              <a:t>               </a:t>
            </a:r>
            <a:endParaRPr lang="en-US" sz="1600" dirty="0"/>
          </a:p>
        </p:txBody>
      </p:sp>
      <p:sp>
        <p:nvSpPr>
          <p:cNvPr id="3" name="TextBox 2">
            <a:extLst>
              <a:ext uri="{FF2B5EF4-FFF2-40B4-BE49-F238E27FC236}">
                <a16:creationId xmlns="" xmlns:a16="http://schemas.microsoft.com/office/drawing/2014/main" id="{7595B68B-4C04-1E83-38F6-077B28D8AA6E}"/>
              </a:ext>
            </a:extLst>
          </p:cNvPr>
          <p:cNvSpPr txBox="1"/>
          <p:nvPr/>
        </p:nvSpPr>
        <p:spPr>
          <a:xfrm>
            <a:off x="6085973" y="5210358"/>
            <a:ext cx="5382883" cy="1600438"/>
          </a:xfrm>
          <a:prstGeom prst="rect">
            <a:avLst/>
          </a:prstGeom>
          <a:solidFill>
            <a:schemeClr val="accent1"/>
          </a:solidFill>
        </p:spPr>
        <p:txBody>
          <a:bodyPr wrap="square" rtlCol="0">
            <a:spAutoFit/>
          </a:bodyPr>
          <a:lstStyle/>
          <a:p>
            <a:r>
              <a:rPr lang="en-US" b="1" dirty="0"/>
              <a:t>Insights:- </a:t>
            </a:r>
          </a:p>
          <a:p>
            <a:r>
              <a:rPr lang="en-US" sz="1600" dirty="0"/>
              <a:t>from the above Box Plot</a:t>
            </a:r>
            <a:r>
              <a:rPr lang="en-AE" sz="1600" dirty="0"/>
              <a:t> we observed that there are more People who does not Churn with Total Charges whereas very few people are going to churn.</a:t>
            </a:r>
          </a:p>
          <a:p>
            <a:r>
              <a:rPr lang="en-AE" sz="1600" dirty="0"/>
              <a:t> </a:t>
            </a:r>
          </a:p>
          <a:p>
            <a:r>
              <a:rPr lang="en-AE" sz="1600" dirty="0"/>
              <a:t>               </a:t>
            </a:r>
            <a:endParaRPr lang="en-US" sz="1600" dirty="0"/>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8462" y="6324782"/>
            <a:ext cx="290353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538418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120" y="6"/>
            <a:ext cx="10882648" cy="789411"/>
          </a:xfrm>
        </p:spPr>
        <p:txBody>
          <a:bodyPr>
            <a:normAutofit/>
          </a:bodyPr>
          <a:lstStyle/>
          <a:p>
            <a:pPr algn="ctr"/>
            <a:r>
              <a:rPr lang="en-IN" sz="2400" dirty="0">
                <a:solidFill>
                  <a:srgbClr val="FF0000"/>
                </a:solidFill>
              </a:rPr>
              <a:t>Analysis between Churn </a:t>
            </a:r>
            <a:r>
              <a:rPr lang="en-IN" sz="2400" dirty="0" smtClean="0">
                <a:solidFill>
                  <a:srgbClr val="FF0000"/>
                </a:solidFill>
              </a:rPr>
              <a:t>with </a:t>
            </a:r>
            <a:r>
              <a:rPr lang="en-IN" sz="2400" dirty="0">
                <a:solidFill>
                  <a:srgbClr val="FF0000"/>
                </a:solidFill>
              </a:rPr>
              <a:t>Contract and Internet Service </a:t>
            </a:r>
          </a:p>
        </p:txBody>
      </p:sp>
      <p:sp>
        <p:nvSpPr>
          <p:cNvPr id="4" name="Rectangle 3"/>
          <p:cNvSpPr/>
          <p:nvPr/>
        </p:nvSpPr>
        <p:spPr>
          <a:xfrm>
            <a:off x="520480" y="193183"/>
            <a:ext cx="11237933" cy="73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42" name="Picture 2">
            <a:extLst>
              <a:ext uri="{FF2B5EF4-FFF2-40B4-BE49-F238E27FC236}">
                <a16:creationId xmlns="" xmlns:a16="http://schemas.microsoft.com/office/drawing/2014/main" id="{DD98B369-77EC-E3CF-521C-17228EBAE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956" y="1221167"/>
            <a:ext cx="5343525" cy="42005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 xmlns:a16="http://schemas.microsoft.com/office/drawing/2014/main" id="{97322AFE-FCF1-2B99-581E-F2AA717A2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9444" y="1221166"/>
            <a:ext cx="5343525" cy="42005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35016489-9446-45C3-BF67-E49C9D4EB3FB}"/>
              </a:ext>
            </a:extLst>
          </p:cNvPr>
          <p:cNvSpPr txBox="1"/>
          <p:nvPr/>
        </p:nvSpPr>
        <p:spPr>
          <a:xfrm flipH="1">
            <a:off x="189158" y="5593979"/>
            <a:ext cx="5602327" cy="1107996"/>
          </a:xfrm>
          <a:prstGeom prst="rect">
            <a:avLst/>
          </a:prstGeom>
          <a:solidFill>
            <a:schemeClr val="accent1"/>
          </a:solidFill>
        </p:spPr>
        <p:txBody>
          <a:bodyPr wrap="square" rtlCol="0">
            <a:spAutoFit/>
          </a:bodyPr>
          <a:lstStyle/>
          <a:p>
            <a:r>
              <a:rPr lang="en-US" b="1" dirty="0"/>
              <a:t>Insights:-</a:t>
            </a:r>
            <a:r>
              <a:rPr lang="en-US" b="1" i="0" dirty="0">
                <a:solidFill>
                  <a:srgbClr val="292929"/>
                </a:solidFill>
                <a:effectLst/>
                <a:latin typeface="source-serif-pro"/>
              </a:rPr>
              <a:t> </a:t>
            </a:r>
          </a:p>
          <a:p>
            <a:r>
              <a:rPr lang="en-US" sz="1600" i="0" dirty="0">
                <a:solidFill>
                  <a:srgbClr val="292929"/>
                </a:solidFill>
                <a:effectLst/>
                <a:latin typeface="source-serif-pro"/>
              </a:rPr>
              <a:t>From the distribution above, it can be seen that Customers without Contract are churning more in comparison to customers with Contract</a:t>
            </a:r>
            <a:endParaRPr lang="en-AE" sz="1600" dirty="0"/>
          </a:p>
        </p:txBody>
      </p:sp>
      <p:sp>
        <p:nvSpPr>
          <p:cNvPr id="8" name="TextBox 7">
            <a:extLst>
              <a:ext uri="{FF2B5EF4-FFF2-40B4-BE49-F238E27FC236}">
                <a16:creationId xmlns="" xmlns:a16="http://schemas.microsoft.com/office/drawing/2014/main" id="{70BB03AC-F272-80CA-DC82-8081A9F2C709}"/>
              </a:ext>
            </a:extLst>
          </p:cNvPr>
          <p:cNvSpPr txBox="1"/>
          <p:nvPr/>
        </p:nvSpPr>
        <p:spPr>
          <a:xfrm>
            <a:off x="6508376" y="5593976"/>
            <a:ext cx="5072392" cy="1046440"/>
          </a:xfrm>
          <a:prstGeom prst="rect">
            <a:avLst/>
          </a:prstGeom>
          <a:solidFill>
            <a:schemeClr val="accent1"/>
          </a:solidFill>
        </p:spPr>
        <p:txBody>
          <a:bodyPr wrap="square" rtlCol="0">
            <a:spAutoFit/>
          </a:bodyPr>
          <a:lstStyle/>
          <a:p>
            <a:r>
              <a:rPr lang="en-US" b="1" dirty="0"/>
              <a:t>Insights:-</a:t>
            </a:r>
          </a:p>
          <a:p>
            <a:r>
              <a:rPr lang="en-US" sz="1600" dirty="0"/>
              <a:t> </a:t>
            </a:r>
            <a:r>
              <a:rPr lang="en-US" sz="1400" i="0" dirty="0">
                <a:solidFill>
                  <a:srgbClr val="292929"/>
                </a:solidFill>
                <a:effectLst/>
                <a:latin typeface="source-serif-pro"/>
              </a:rPr>
              <a:t>From the distribution above, it can be seen that Customers without Internet Service are churning more in comparison to customers with Internet Service</a:t>
            </a:r>
            <a:endParaRPr lang="en-AE" sz="1400" dirty="0"/>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4716" y="6384925"/>
            <a:ext cx="248728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38883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 xmlns:a16="http://schemas.microsoft.com/office/drawing/2014/main" id="{29A9A034-BE06-41AC-01AB-1BD642D27B4A}"/>
              </a:ext>
            </a:extLst>
          </p:cNvPr>
          <p:cNvSpPr>
            <a:spLocks noGrp="1"/>
          </p:cNvSpPr>
          <p:nvPr>
            <p:ph idx="1"/>
          </p:nvPr>
        </p:nvSpPr>
        <p:spPr>
          <a:xfrm>
            <a:off x="0" y="905434"/>
            <a:ext cx="12048565" cy="5271528"/>
          </a:xfrm>
        </p:spPr>
        <p:txBody>
          <a:bodyPr>
            <a:normAutofit/>
          </a:bodyPr>
          <a:lstStyle/>
          <a:p>
            <a:pPr marL="114300" indent="0">
              <a:buNone/>
            </a:pPr>
            <a:endParaRPr lang="en-US" sz="1800" dirty="0"/>
          </a:p>
          <a:p>
            <a:pPr marL="114300" indent="0">
              <a:buNone/>
            </a:pPr>
            <a:endParaRPr lang="en-AE" sz="1800" dirty="0"/>
          </a:p>
          <a:p>
            <a:pPr marL="114300" indent="0">
              <a:buNone/>
            </a:pPr>
            <a:endParaRPr lang="en-AE" sz="1800" dirty="0"/>
          </a:p>
          <a:p>
            <a:pPr marL="114300" indent="0">
              <a:buNone/>
            </a:pPr>
            <a:endParaRPr lang="en-AE" sz="1800" dirty="0"/>
          </a:p>
          <a:p>
            <a:pPr marL="114300" indent="0">
              <a:buNone/>
            </a:pPr>
            <a:endParaRPr lang="en-AE" sz="1800" dirty="0"/>
          </a:p>
          <a:p>
            <a:pPr marL="114300" indent="0">
              <a:buNone/>
            </a:pPr>
            <a:endParaRPr lang="en-AE" sz="1800" dirty="0"/>
          </a:p>
          <a:p>
            <a:pPr marL="114300" indent="0">
              <a:buNone/>
            </a:pPr>
            <a:endParaRPr lang="en-AE" sz="1800" dirty="0"/>
          </a:p>
          <a:p>
            <a:pPr marL="114300" indent="0">
              <a:buNone/>
            </a:pPr>
            <a:endParaRPr lang="en-AE" sz="1800" dirty="0"/>
          </a:p>
          <a:p>
            <a:pPr marL="114300" indent="0">
              <a:buNone/>
            </a:pPr>
            <a:endParaRPr lang="en-AE" sz="1800" dirty="0"/>
          </a:p>
          <a:p>
            <a:pPr marL="114300" indent="0">
              <a:buNone/>
            </a:pPr>
            <a:endParaRPr lang="en-AE" sz="1800" dirty="0"/>
          </a:p>
          <a:p>
            <a:pPr marL="114300" indent="0">
              <a:buNone/>
            </a:pPr>
            <a:endParaRPr lang="en-AE" sz="1800" dirty="0"/>
          </a:p>
          <a:p>
            <a:pPr marL="114300" indent="0">
              <a:buNone/>
            </a:pPr>
            <a:endParaRPr lang="en-AE" sz="1800" dirty="0"/>
          </a:p>
          <a:p>
            <a:pPr marL="114300" indent="0">
              <a:buNone/>
            </a:pPr>
            <a:endParaRPr lang="en-AE" sz="1800" dirty="0"/>
          </a:p>
          <a:p>
            <a:pPr marL="114300" indent="0">
              <a:buNone/>
            </a:pPr>
            <a:endParaRPr lang="en-AE" sz="1800" dirty="0"/>
          </a:p>
          <a:p>
            <a:pPr marL="114300" indent="0">
              <a:buNone/>
            </a:pPr>
            <a:endParaRPr lang="en-AE" sz="1800" dirty="0"/>
          </a:p>
          <a:p>
            <a:pPr marL="114300" indent="0">
              <a:buNone/>
            </a:pPr>
            <a:endParaRPr lang="en-AE" sz="1800" dirty="0"/>
          </a:p>
          <a:p>
            <a:pPr marL="114300" indent="0">
              <a:buNone/>
            </a:pPr>
            <a:endParaRPr lang="en-AE" sz="1800" dirty="0"/>
          </a:p>
          <a:p>
            <a:pPr marL="114300" indent="0">
              <a:buNone/>
            </a:pPr>
            <a:endParaRPr lang="en-AE" sz="1800" dirty="0"/>
          </a:p>
        </p:txBody>
      </p:sp>
      <p:pic>
        <p:nvPicPr>
          <p:cNvPr id="11266" name="Picture 2">
            <a:extLst>
              <a:ext uri="{FF2B5EF4-FFF2-40B4-BE49-F238E27FC236}">
                <a16:creationId xmlns="" xmlns:a16="http://schemas.microsoft.com/office/drawing/2014/main" id="{FB47AFC1-C943-19F3-8380-0024DDCD4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058" y="560723"/>
            <a:ext cx="5848351" cy="42573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18863531-60E7-3283-8AE6-E3A7EFC7CABD}"/>
              </a:ext>
            </a:extLst>
          </p:cNvPr>
          <p:cNvSpPr txBox="1"/>
          <p:nvPr/>
        </p:nvSpPr>
        <p:spPr>
          <a:xfrm>
            <a:off x="71717" y="4921625"/>
            <a:ext cx="12120283" cy="1754326"/>
          </a:xfrm>
          <a:prstGeom prst="rect">
            <a:avLst/>
          </a:prstGeom>
          <a:solidFill>
            <a:schemeClr val="accent1"/>
          </a:solidFill>
        </p:spPr>
        <p:txBody>
          <a:bodyPr wrap="square" rtlCol="0">
            <a:spAutoFit/>
          </a:bodyPr>
          <a:lstStyle/>
          <a:p>
            <a:pPr algn="l" fontAlgn="base"/>
            <a:r>
              <a:rPr lang="en-US" b="1" dirty="0"/>
              <a:t>Insights:-</a:t>
            </a:r>
          </a:p>
          <a:p>
            <a:pPr algn="l" fontAlgn="base">
              <a:buFont typeface="+mj-lt"/>
              <a:buAutoNum type="arabicPeriod"/>
            </a:pPr>
            <a:r>
              <a:rPr lang="en-US" b="0" i="0" dirty="0">
                <a:effectLst/>
                <a:latin typeface="gg sans"/>
              </a:rPr>
              <a:t>As we observed in the above heat map </a:t>
            </a:r>
            <a:r>
              <a:rPr lang="en-US" b="0" i="0" dirty="0">
                <a:effectLst/>
                <a:latin typeface="inherit"/>
              </a:rPr>
              <a:t>As we can see the highly positive correlation is seen in the (Total charges and Tenure) features so that the total charges are directly proportional to Tenure</a:t>
            </a:r>
          </a:p>
          <a:p>
            <a:pPr algn="l" fontAlgn="base">
              <a:buFont typeface="+mj-lt"/>
              <a:buAutoNum type="arabicPeriod" startAt="2"/>
            </a:pPr>
            <a:r>
              <a:rPr lang="en-US" b="0" i="0" dirty="0" err="1">
                <a:effectLst/>
                <a:latin typeface="gg sans"/>
              </a:rPr>
              <a:t>ie</a:t>
            </a:r>
            <a:r>
              <a:rPr lang="en-US" b="0" i="0" dirty="0">
                <a:effectLst/>
                <a:latin typeface="gg sans"/>
              </a:rPr>
              <a:t>, Total Charges are increased by increasing in the tenure period. </a:t>
            </a:r>
            <a:r>
              <a:rPr lang="en-US" b="0" i="0" dirty="0">
                <a:effectLst/>
                <a:latin typeface="inherit"/>
              </a:rPr>
              <a:t>We can also observed that the less positive correlation seen in (Total Charges and Senior Citizen) features .</a:t>
            </a:r>
          </a:p>
          <a:p>
            <a:endParaRPr lang="en-AE" b="1" dirty="0"/>
          </a:p>
        </p:txBody>
      </p:sp>
      <p:sp>
        <p:nvSpPr>
          <p:cNvPr id="2" name="Rectangle 1"/>
          <p:cNvSpPr/>
          <p:nvPr/>
        </p:nvSpPr>
        <p:spPr>
          <a:xfrm>
            <a:off x="209257" y="104324"/>
            <a:ext cx="11652067" cy="461665"/>
          </a:xfrm>
          <a:prstGeom prst="rect">
            <a:avLst/>
          </a:prstGeom>
          <a:ln w="19050">
            <a:solidFill>
              <a:schemeClr val="tx1"/>
            </a:solidFill>
          </a:ln>
        </p:spPr>
        <p:txBody>
          <a:bodyPr wrap="square">
            <a:spAutoFit/>
          </a:bodyPr>
          <a:lstStyle/>
          <a:p>
            <a:pPr algn="ctr"/>
            <a:r>
              <a:rPr lang="en-US" sz="2400" dirty="0">
                <a:solidFill>
                  <a:srgbClr val="FF0000"/>
                </a:solidFill>
              </a:rPr>
              <a:t>Correlation between all Numerical Columns</a:t>
            </a:r>
            <a:endParaRPr lang="en-US" sz="2400"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8462" y="6384925"/>
            <a:ext cx="290353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9270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400" y="141669"/>
            <a:ext cx="11191741" cy="772732"/>
          </a:xfrm>
        </p:spPr>
        <p:txBody>
          <a:bodyPr>
            <a:normAutofit fontScale="90000"/>
          </a:bodyPr>
          <a:lstStyle/>
          <a:p>
            <a:r>
              <a:rPr lang="en-IN" sz="2700" b="1" dirty="0">
                <a:solidFill>
                  <a:srgbClr val="FF0000"/>
                </a:solidFill>
              </a:rPr>
              <a:t>Key Business Question  </a:t>
            </a:r>
            <a:r>
              <a:rPr lang="en-IN" sz="2400" dirty="0"/>
              <a:t/>
            </a:r>
            <a:br>
              <a:rPr lang="en-IN" sz="2400" dirty="0"/>
            </a:br>
            <a:endParaRPr lang="en-IN" sz="2400" dirty="0">
              <a:solidFill>
                <a:schemeClr val="tx1"/>
              </a:solidFill>
            </a:endParaRPr>
          </a:p>
        </p:txBody>
      </p:sp>
      <p:sp>
        <p:nvSpPr>
          <p:cNvPr id="4" name="Rectangle 3"/>
          <p:cNvSpPr/>
          <p:nvPr/>
        </p:nvSpPr>
        <p:spPr>
          <a:xfrm>
            <a:off x="437885" y="141674"/>
            <a:ext cx="11243257" cy="772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rrow: Right 2">
            <a:extLst>
              <a:ext uri="{FF2B5EF4-FFF2-40B4-BE49-F238E27FC236}">
                <a16:creationId xmlns="" xmlns:a16="http://schemas.microsoft.com/office/drawing/2014/main" id="{4F8F9EF7-B305-7E44-532A-B2213A7C3E69}"/>
              </a:ext>
            </a:extLst>
          </p:cNvPr>
          <p:cNvSpPr/>
          <p:nvPr/>
        </p:nvSpPr>
        <p:spPr>
          <a:xfrm>
            <a:off x="770965" y="1586755"/>
            <a:ext cx="3388659" cy="66338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i="0" dirty="0">
                <a:solidFill>
                  <a:schemeClr val="tx1"/>
                </a:solidFill>
                <a:effectLst/>
                <a:latin typeface="Google Sans"/>
              </a:rPr>
              <a:t>What is the impact of churn in telecom industry?</a:t>
            </a:r>
            <a:endParaRPr lang="en-AE" sz="1200" dirty="0">
              <a:solidFill>
                <a:schemeClr val="tx1"/>
              </a:solidFill>
            </a:endParaRPr>
          </a:p>
        </p:txBody>
      </p:sp>
      <p:sp>
        <p:nvSpPr>
          <p:cNvPr id="5" name="Rectangle 4">
            <a:extLst>
              <a:ext uri="{FF2B5EF4-FFF2-40B4-BE49-F238E27FC236}">
                <a16:creationId xmlns="" xmlns:a16="http://schemas.microsoft.com/office/drawing/2014/main" id="{21060D68-6B64-8E64-5201-FFD8A4DE8502}"/>
              </a:ext>
            </a:extLst>
          </p:cNvPr>
          <p:cNvSpPr/>
          <p:nvPr/>
        </p:nvSpPr>
        <p:spPr>
          <a:xfrm>
            <a:off x="4751298" y="1353672"/>
            <a:ext cx="4634753" cy="1139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0" dirty="0">
                <a:solidFill>
                  <a:schemeClr val="tx1"/>
                </a:solidFill>
                <a:effectLst/>
                <a:latin typeface="Google Sans"/>
              </a:rPr>
              <a:t>A high churn rate means you aren't able to retain customers; therefore, loyalty to your </a:t>
            </a:r>
            <a:r>
              <a:rPr lang="en-US" i="0" dirty="0" smtClean="0">
                <a:solidFill>
                  <a:schemeClr val="tx1"/>
                </a:solidFill>
                <a:effectLst/>
                <a:latin typeface="Google Sans"/>
              </a:rPr>
              <a:t>service is low.</a:t>
            </a:r>
            <a:r>
              <a:rPr lang="en-US" dirty="0" smtClean="0">
                <a:solidFill>
                  <a:schemeClr val="tx1"/>
                </a:solidFill>
              </a:rPr>
              <a:t>(Columns such as :- Total Charges, Monthly Charges, Tenure)</a:t>
            </a:r>
            <a:endParaRPr lang="en-US" i="0" dirty="0" smtClean="0">
              <a:solidFill>
                <a:schemeClr val="tx1"/>
              </a:solidFill>
              <a:effectLst/>
              <a:latin typeface="Google Sans"/>
            </a:endParaRPr>
          </a:p>
        </p:txBody>
      </p:sp>
      <p:sp>
        <p:nvSpPr>
          <p:cNvPr id="6" name="Arrow: Right 5">
            <a:extLst>
              <a:ext uri="{FF2B5EF4-FFF2-40B4-BE49-F238E27FC236}">
                <a16:creationId xmlns="" xmlns:a16="http://schemas.microsoft.com/office/drawing/2014/main" id="{E2B91839-7E34-A5AD-4835-227F0EBF0E43}"/>
              </a:ext>
            </a:extLst>
          </p:cNvPr>
          <p:cNvSpPr/>
          <p:nvPr/>
        </p:nvSpPr>
        <p:spPr>
          <a:xfrm>
            <a:off x="739589" y="3063307"/>
            <a:ext cx="3420035" cy="8382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endParaRPr lang="en-US" sz="1100" b="0" i="0" dirty="0">
              <a:solidFill>
                <a:schemeClr val="tx1"/>
              </a:solidFill>
              <a:effectLst/>
              <a:latin typeface="Google Sans"/>
            </a:endParaRPr>
          </a:p>
          <a:p>
            <a:pPr algn="l"/>
            <a:r>
              <a:rPr lang="en-US" sz="1200" b="0" i="0" dirty="0">
                <a:solidFill>
                  <a:schemeClr val="tx1"/>
                </a:solidFill>
                <a:effectLst/>
                <a:latin typeface="Google Sans"/>
              </a:rPr>
              <a:t>Which activity reduces the risk of churn?</a:t>
            </a:r>
            <a:endParaRPr lang="en-US" sz="1200" b="0" i="0" dirty="0">
              <a:solidFill>
                <a:schemeClr val="tx1"/>
              </a:solidFill>
              <a:effectLst/>
              <a:latin typeface="arial" panose="020B0604020202020204" pitchFamily="34" charset="0"/>
            </a:endParaRPr>
          </a:p>
          <a:p>
            <a:r>
              <a:rPr lang="en-US" sz="1100" dirty="0">
                <a:solidFill>
                  <a:schemeClr val="tx1"/>
                </a:solidFill>
              </a:rPr>
              <a:t/>
            </a:r>
            <a:br>
              <a:rPr lang="en-US" sz="1100" dirty="0">
                <a:solidFill>
                  <a:schemeClr val="tx1"/>
                </a:solidFill>
              </a:rPr>
            </a:br>
            <a:endParaRPr lang="en-AE" sz="1100" dirty="0">
              <a:solidFill>
                <a:schemeClr val="tx1"/>
              </a:solidFill>
            </a:endParaRPr>
          </a:p>
        </p:txBody>
      </p:sp>
      <p:sp>
        <p:nvSpPr>
          <p:cNvPr id="7" name="Rectangle 6">
            <a:extLst>
              <a:ext uri="{FF2B5EF4-FFF2-40B4-BE49-F238E27FC236}">
                <a16:creationId xmlns="" xmlns:a16="http://schemas.microsoft.com/office/drawing/2014/main" id="{A773F6CD-AF86-2AE3-F932-DCE22CE493E6}"/>
              </a:ext>
            </a:extLst>
          </p:cNvPr>
          <p:cNvSpPr/>
          <p:nvPr/>
        </p:nvSpPr>
        <p:spPr>
          <a:xfrm>
            <a:off x="4751298" y="3106270"/>
            <a:ext cx="4634753" cy="753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Having DSL internet Service also reduce the probability of Churn.</a:t>
            </a:r>
          </a:p>
        </p:txBody>
      </p:sp>
      <p:sp>
        <p:nvSpPr>
          <p:cNvPr id="9" name="Arrow: Right 8">
            <a:extLst>
              <a:ext uri="{FF2B5EF4-FFF2-40B4-BE49-F238E27FC236}">
                <a16:creationId xmlns="" xmlns:a16="http://schemas.microsoft.com/office/drawing/2014/main" id="{C35DBED8-D214-0939-950A-20B59AAA23A4}"/>
              </a:ext>
            </a:extLst>
          </p:cNvPr>
          <p:cNvSpPr/>
          <p:nvPr/>
        </p:nvSpPr>
        <p:spPr>
          <a:xfrm>
            <a:off x="770969" y="4652688"/>
            <a:ext cx="3388657" cy="92336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1200" b="0" i="0" dirty="0">
              <a:solidFill>
                <a:schemeClr val="tx1"/>
              </a:solidFill>
              <a:effectLst/>
              <a:latin typeface="Google Sans"/>
            </a:endParaRPr>
          </a:p>
          <a:p>
            <a:endParaRPr lang="en-US" sz="1200" dirty="0">
              <a:solidFill>
                <a:schemeClr val="tx1"/>
              </a:solidFill>
              <a:latin typeface="Google Sans"/>
            </a:endParaRPr>
          </a:p>
          <a:p>
            <a:r>
              <a:rPr lang="en-US" sz="1200" b="0" i="0" dirty="0">
                <a:solidFill>
                  <a:schemeClr val="tx1"/>
                </a:solidFill>
                <a:effectLst/>
                <a:latin typeface="Google Sans"/>
              </a:rPr>
              <a:t>What </a:t>
            </a:r>
            <a:r>
              <a:rPr lang="en-US" sz="1200" dirty="0" smtClean="0">
                <a:solidFill>
                  <a:schemeClr val="tx1"/>
                </a:solidFill>
                <a:latin typeface="Google Sans"/>
              </a:rPr>
              <a:t>is</a:t>
            </a:r>
            <a:r>
              <a:rPr lang="en-US" sz="1200" b="0" i="0" dirty="0" smtClean="0">
                <a:solidFill>
                  <a:schemeClr val="tx1"/>
                </a:solidFill>
                <a:effectLst/>
                <a:latin typeface="Google Sans"/>
              </a:rPr>
              <a:t> </a:t>
            </a:r>
            <a:r>
              <a:rPr lang="en-US" sz="1200" b="0" i="0" dirty="0">
                <a:solidFill>
                  <a:schemeClr val="tx1"/>
                </a:solidFill>
                <a:effectLst/>
                <a:latin typeface="Google Sans"/>
              </a:rPr>
              <a:t>the </a:t>
            </a:r>
            <a:r>
              <a:rPr lang="en-US" sz="1200" b="0" i="0" dirty="0" smtClean="0">
                <a:solidFill>
                  <a:schemeClr val="tx1"/>
                </a:solidFill>
                <a:effectLst/>
                <a:latin typeface="Google Sans"/>
              </a:rPr>
              <a:t>effect </a:t>
            </a:r>
            <a:r>
              <a:rPr lang="en-US" sz="1200" b="0" i="0" dirty="0">
                <a:solidFill>
                  <a:schemeClr val="tx1"/>
                </a:solidFill>
                <a:effectLst/>
                <a:latin typeface="Google Sans"/>
              </a:rPr>
              <a:t>for customer churn in </a:t>
            </a:r>
            <a:r>
              <a:rPr lang="en-US" sz="1200" b="0" i="0" dirty="0" smtClean="0">
                <a:solidFill>
                  <a:schemeClr val="tx1"/>
                </a:solidFill>
                <a:effectLst/>
                <a:latin typeface="Google Sans"/>
              </a:rPr>
              <a:t>tenure ?</a:t>
            </a:r>
            <a:endParaRPr lang="en-US" sz="1200" b="0" i="0" dirty="0">
              <a:solidFill>
                <a:schemeClr val="tx1"/>
              </a:solidFill>
              <a:effectLst/>
              <a:latin typeface="arial" panose="020B0604020202020204" pitchFamily="34" charset="0"/>
            </a:endParaRPr>
          </a:p>
          <a:p>
            <a:r>
              <a:rPr lang="en-US" sz="1200" dirty="0">
                <a:solidFill>
                  <a:schemeClr val="tx1"/>
                </a:solidFill>
              </a:rPr>
              <a:t/>
            </a:r>
            <a:br>
              <a:rPr lang="en-US" sz="1200" dirty="0">
                <a:solidFill>
                  <a:schemeClr val="tx1"/>
                </a:solidFill>
              </a:rPr>
            </a:br>
            <a:endParaRPr lang="en-AE" sz="1200" dirty="0">
              <a:solidFill>
                <a:schemeClr val="tx1"/>
              </a:solidFill>
            </a:endParaRPr>
          </a:p>
        </p:txBody>
      </p:sp>
      <p:sp>
        <p:nvSpPr>
          <p:cNvPr id="10" name="Rectangle 9">
            <a:extLst>
              <a:ext uri="{FF2B5EF4-FFF2-40B4-BE49-F238E27FC236}">
                <a16:creationId xmlns="" xmlns:a16="http://schemas.microsoft.com/office/drawing/2014/main" id="{D1D1E229-33CD-B668-86B3-AEE2D8A92C4D}"/>
              </a:ext>
            </a:extLst>
          </p:cNvPr>
          <p:cNvSpPr/>
          <p:nvPr/>
        </p:nvSpPr>
        <p:spPr>
          <a:xfrm>
            <a:off x="4751298" y="4803322"/>
            <a:ext cx="4634753" cy="772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Google Sans"/>
              </a:rPr>
              <a:t>As the Tenure period Increases with decrease in the Churn rate</a:t>
            </a:r>
            <a:endParaRPr lang="en-AE" dirty="0">
              <a:solidFill>
                <a:schemeClr val="tx1"/>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8462" y="6384925"/>
            <a:ext cx="290353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29514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27" y="90153"/>
            <a:ext cx="11436439" cy="680812"/>
          </a:xfrm>
        </p:spPr>
        <p:txBody>
          <a:bodyPr>
            <a:normAutofit fontScale="90000"/>
          </a:bodyPr>
          <a:lstStyle/>
          <a:p>
            <a:r>
              <a:rPr lang="en-IN" sz="2700" b="1" dirty="0">
                <a:solidFill>
                  <a:srgbClr val="FF0000"/>
                </a:solidFill>
              </a:rPr>
              <a:t>Conclusion(Key finding overall) </a:t>
            </a:r>
            <a:r>
              <a:rPr lang="en-IN" sz="2000" b="1" dirty="0"/>
              <a:t/>
            </a:r>
            <a:br>
              <a:rPr lang="en-IN" sz="2000" b="1" dirty="0"/>
            </a:br>
            <a:endParaRPr lang="en-IN" sz="2000" dirty="0">
              <a:solidFill>
                <a:srgbClr val="FF0000"/>
              </a:solidFill>
            </a:endParaRPr>
          </a:p>
        </p:txBody>
      </p:sp>
      <p:sp>
        <p:nvSpPr>
          <p:cNvPr id="3" name="Text Placeholder 2"/>
          <p:cNvSpPr>
            <a:spLocks noGrp="1"/>
          </p:cNvSpPr>
          <p:nvPr>
            <p:ph idx="1"/>
          </p:nvPr>
        </p:nvSpPr>
        <p:spPr>
          <a:xfrm>
            <a:off x="15153" y="770965"/>
            <a:ext cx="12105131" cy="5405998"/>
          </a:xfrm>
        </p:spPr>
        <p:txBody>
          <a:bodyPr>
            <a:normAutofit/>
          </a:bodyPr>
          <a:lstStyle/>
          <a:p>
            <a:pPr marL="457200" indent="-457200">
              <a:lnSpc>
                <a:spcPct val="150000"/>
              </a:lnSpc>
              <a:buSzPct val="80000"/>
              <a:buFont typeface="Wingdings" panose="05000000000000000000" pitchFamily="2" charset="2"/>
              <a:buChar char="q"/>
            </a:pPr>
            <a:r>
              <a:rPr lang="en-US" sz="2400" dirty="0"/>
              <a:t>Significant variables impacting “Churn”:  Type &amp; Tenure of Contract</a:t>
            </a:r>
          </a:p>
          <a:p>
            <a:pPr marL="457200" indent="-457200">
              <a:lnSpc>
                <a:spcPct val="150000"/>
              </a:lnSpc>
              <a:buSzPct val="80000"/>
              <a:buFont typeface="Wingdings" panose="05000000000000000000" pitchFamily="2" charset="2"/>
              <a:buChar char="q"/>
            </a:pPr>
            <a:r>
              <a:rPr lang="en-US" sz="2400" dirty="0"/>
              <a:t>Churn is observed to be high for customers:</a:t>
            </a:r>
          </a:p>
          <a:p>
            <a:pPr marL="914400" lvl="1" indent="-442913">
              <a:lnSpc>
                <a:spcPct val="150000"/>
              </a:lnSpc>
              <a:buSzPct val="70000"/>
              <a:buFont typeface="Wingdings" panose="05000000000000000000" pitchFamily="2" charset="2"/>
              <a:buChar char="ü"/>
            </a:pPr>
            <a:r>
              <a:rPr lang="en-US" sz="2400" dirty="0"/>
              <a:t>Without dependents</a:t>
            </a:r>
          </a:p>
          <a:p>
            <a:pPr marL="914400" lvl="1" indent="-442913">
              <a:lnSpc>
                <a:spcPct val="150000"/>
              </a:lnSpc>
              <a:buSzPct val="70000"/>
              <a:buFont typeface="Wingdings" panose="05000000000000000000" pitchFamily="2" charset="2"/>
              <a:buChar char="ü"/>
            </a:pPr>
            <a:r>
              <a:rPr lang="en-US" sz="2400" dirty="0"/>
              <a:t>With high cost Phone Services</a:t>
            </a:r>
          </a:p>
          <a:p>
            <a:pPr marL="914400" lvl="1" indent="-442913">
              <a:lnSpc>
                <a:spcPct val="150000"/>
              </a:lnSpc>
              <a:buSzPct val="70000"/>
              <a:buFont typeface="Wingdings" panose="05000000000000000000" pitchFamily="2" charset="2"/>
              <a:buChar char="ü"/>
            </a:pPr>
            <a:r>
              <a:rPr lang="en-US" sz="2400" dirty="0"/>
              <a:t>Having single line service (no combo services)</a:t>
            </a:r>
          </a:p>
          <a:p>
            <a:pPr algn="l" fontAlgn="base">
              <a:buFont typeface="Arial" panose="020B0604020202020204" pitchFamily="34" charset="0"/>
              <a:buChar char="•"/>
            </a:pPr>
            <a:endParaRPr lang="en-IN" sz="2400" dirty="0">
              <a:solidFill>
                <a:schemeClr val="tx1"/>
              </a:solidFill>
            </a:endParaRPr>
          </a:p>
        </p:txBody>
      </p:sp>
      <p:sp>
        <p:nvSpPr>
          <p:cNvPr id="4" name="Rectangle 3"/>
          <p:cNvSpPr/>
          <p:nvPr/>
        </p:nvSpPr>
        <p:spPr>
          <a:xfrm>
            <a:off x="15154" y="12002"/>
            <a:ext cx="11352097" cy="57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8462" y="6384925"/>
            <a:ext cx="290353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335336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B53867-DF9F-75B9-3482-199515B7A4D7}"/>
              </a:ext>
            </a:extLst>
          </p:cNvPr>
          <p:cNvSpPr>
            <a:spLocks noGrp="1"/>
          </p:cNvSpPr>
          <p:nvPr>
            <p:ph type="title"/>
          </p:nvPr>
        </p:nvSpPr>
        <p:spPr>
          <a:xfrm>
            <a:off x="129397" y="86269"/>
            <a:ext cx="11869947" cy="594773"/>
          </a:xfrm>
          <a:ln w="19050">
            <a:solidFill>
              <a:schemeClr val="tx1">
                <a:lumMod val="95000"/>
                <a:lumOff val="5000"/>
              </a:schemeClr>
            </a:solidFill>
          </a:ln>
        </p:spPr>
        <p:txBody>
          <a:bodyPr>
            <a:normAutofit/>
          </a:bodyPr>
          <a:lstStyle/>
          <a:p>
            <a:pPr algn="ctr"/>
            <a:r>
              <a:rPr lang="en-IN" sz="2400" b="1" dirty="0">
                <a:solidFill>
                  <a:srgbClr val="FF0000"/>
                </a:solidFill>
              </a:rPr>
              <a:t>Recommendations</a:t>
            </a:r>
            <a:endParaRPr lang="en-AE" sz="2400" dirty="0">
              <a:solidFill>
                <a:srgbClr val="FF0000"/>
              </a:solidFill>
            </a:endParaRPr>
          </a:p>
        </p:txBody>
      </p:sp>
      <p:sp>
        <p:nvSpPr>
          <p:cNvPr id="3" name="Text Placeholder 2">
            <a:extLst>
              <a:ext uri="{FF2B5EF4-FFF2-40B4-BE49-F238E27FC236}">
                <a16:creationId xmlns="" xmlns:a16="http://schemas.microsoft.com/office/drawing/2014/main" id="{36CE34C9-B164-C627-E1A9-5A2A0F147190}"/>
              </a:ext>
            </a:extLst>
          </p:cNvPr>
          <p:cNvSpPr>
            <a:spLocks noGrp="1"/>
          </p:cNvSpPr>
          <p:nvPr>
            <p:ph idx="1"/>
          </p:nvPr>
        </p:nvSpPr>
        <p:spPr>
          <a:xfrm>
            <a:off x="3" y="555818"/>
            <a:ext cx="12191999" cy="5621151"/>
          </a:xfrm>
        </p:spPr>
        <p:txBody>
          <a:bodyPr>
            <a:normAutofit/>
          </a:bodyPr>
          <a:lstStyle/>
          <a:p>
            <a:pPr marL="457200" indent="-457200">
              <a:lnSpc>
                <a:spcPct val="150000"/>
              </a:lnSpc>
              <a:buSzPct val="80000"/>
              <a:buFont typeface="Wingdings" panose="05000000000000000000" pitchFamily="2" charset="2"/>
              <a:buChar char="q"/>
            </a:pPr>
            <a:r>
              <a:rPr lang="en-US" sz="2400" dirty="0"/>
              <a:t>Recommendation to Business Team for retaining Customer</a:t>
            </a:r>
          </a:p>
          <a:p>
            <a:pPr marL="914400" lvl="1" indent="-442913">
              <a:lnSpc>
                <a:spcPct val="150000"/>
              </a:lnSpc>
              <a:buSzPct val="70000"/>
              <a:buFont typeface="Wingdings" panose="05000000000000000000" pitchFamily="2" charset="2"/>
              <a:buChar char="ü"/>
            </a:pPr>
            <a:r>
              <a:rPr lang="en-US" sz="2400" dirty="0"/>
              <a:t>Targeted Customer Promotion</a:t>
            </a:r>
          </a:p>
          <a:p>
            <a:pPr marL="914400" lvl="1" indent="-442913">
              <a:lnSpc>
                <a:spcPct val="150000"/>
              </a:lnSpc>
              <a:buSzPct val="70000"/>
              <a:buFont typeface="Wingdings" panose="05000000000000000000" pitchFamily="2" charset="2"/>
              <a:buChar char="ü"/>
            </a:pPr>
            <a:r>
              <a:rPr lang="en-US" sz="2400" dirty="0"/>
              <a:t>Promote Long Term contract</a:t>
            </a:r>
          </a:p>
          <a:p>
            <a:pPr marL="914400" lvl="1" indent="-442913">
              <a:lnSpc>
                <a:spcPct val="150000"/>
              </a:lnSpc>
              <a:buSzPct val="70000"/>
              <a:buFont typeface="Wingdings" panose="05000000000000000000" pitchFamily="2" charset="2"/>
              <a:buChar char="ü"/>
            </a:pPr>
            <a:r>
              <a:rPr lang="en-US" sz="2400" dirty="0"/>
              <a:t>Market more products as Combo (multi) service offerings</a:t>
            </a:r>
          </a:p>
          <a:p>
            <a:endParaRPr lang="en-AE" sz="2400" dirty="0">
              <a:solidFill>
                <a:schemeClr val="tx1"/>
              </a:solidFill>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8462" y="6306599"/>
            <a:ext cx="290353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925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6FF341-2504-EFBC-C01C-8719B83AA83B}"/>
              </a:ext>
            </a:extLst>
          </p:cNvPr>
          <p:cNvSpPr>
            <a:spLocks noGrp="1"/>
          </p:cNvSpPr>
          <p:nvPr>
            <p:ph type="title"/>
          </p:nvPr>
        </p:nvSpPr>
        <p:spPr>
          <a:xfrm>
            <a:off x="71721" y="60390"/>
            <a:ext cx="12021671" cy="483079"/>
          </a:xfrm>
          <a:ln w="19050">
            <a:solidFill>
              <a:schemeClr val="tx1">
                <a:lumMod val="95000"/>
                <a:lumOff val="5000"/>
              </a:schemeClr>
            </a:solidFill>
          </a:ln>
        </p:spPr>
        <p:txBody>
          <a:bodyPr>
            <a:noAutofit/>
          </a:bodyPr>
          <a:lstStyle/>
          <a:p>
            <a:r>
              <a:rPr lang="en-US" sz="2800" b="1" dirty="0">
                <a:solidFill>
                  <a:srgbClr val="FF0000"/>
                </a:solidFill>
              </a:rPr>
              <a:t>Your Experience/Challenges working on the </a:t>
            </a:r>
            <a:r>
              <a:rPr lang="en-US" sz="2800" b="1" dirty="0" smtClean="0">
                <a:solidFill>
                  <a:srgbClr val="FF0000"/>
                </a:solidFill>
              </a:rPr>
              <a:t>Project:-</a:t>
            </a:r>
            <a:r>
              <a:rPr lang="en-US" sz="2400" dirty="0">
                <a:solidFill>
                  <a:schemeClr val="tx1"/>
                </a:solidFill>
              </a:rPr>
              <a:t/>
            </a:r>
            <a:br>
              <a:rPr lang="en-US" sz="2400" dirty="0">
                <a:solidFill>
                  <a:schemeClr val="tx1"/>
                </a:solidFill>
              </a:rPr>
            </a:br>
            <a:endParaRPr lang="en-AE" sz="2400" dirty="0">
              <a:solidFill>
                <a:schemeClr val="tx1"/>
              </a:solidFill>
            </a:endParaRPr>
          </a:p>
        </p:txBody>
      </p:sp>
      <p:sp>
        <p:nvSpPr>
          <p:cNvPr id="3" name="Text Placeholder 2">
            <a:extLst>
              <a:ext uri="{FF2B5EF4-FFF2-40B4-BE49-F238E27FC236}">
                <a16:creationId xmlns="" xmlns:a16="http://schemas.microsoft.com/office/drawing/2014/main" id="{E5F42763-FC5C-7A38-4BBB-F6C70714E572}"/>
              </a:ext>
            </a:extLst>
          </p:cNvPr>
          <p:cNvSpPr>
            <a:spLocks noGrp="1"/>
          </p:cNvSpPr>
          <p:nvPr>
            <p:ph idx="1"/>
          </p:nvPr>
        </p:nvSpPr>
        <p:spPr>
          <a:xfrm>
            <a:off x="98615" y="502030"/>
            <a:ext cx="12021671" cy="5674939"/>
          </a:xfrm>
        </p:spPr>
        <p:txBody>
          <a:bodyPr>
            <a:noAutofit/>
          </a:bodyPr>
          <a:lstStyle/>
          <a:p>
            <a:r>
              <a:rPr lang="en-US" sz="2400" b="1" i="0" dirty="0">
                <a:solidFill>
                  <a:schemeClr val="tx1"/>
                </a:solidFill>
                <a:effectLst/>
                <a:latin typeface="Montserrat" panose="020B0604020202020204" pitchFamily="2" charset="0"/>
              </a:rPr>
              <a:t>Customer Analytics: </a:t>
            </a:r>
            <a:r>
              <a:rPr lang="en-US" sz="2400" b="0" i="0" dirty="0">
                <a:solidFill>
                  <a:schemeClr val="tx1"/>
                </a:solidFill>
                <a:effectLst/>
                <a:latin typeface="Montserrat" panose="00000500000000000000" pitchFamily="2" charset="0"/>
              </a:rPr>
              <a:t>Telecom companies use Data Science to analyze customer behavior and preferences to personalize offerings, optimize pricing, reduce churn, and enhance customer satisfaction.</a:t>
            </a:r>
            <a:endParaRPr lang="en-US" sz="2400" dirty="0">
              <a:solidFill>
                <a:schemeClr val="tx1"/>
              </a:solidFill>
              <a:latin typeface="Montserrat" panose="020B0604020202020204" pitchFamily="2" charset="0"/>
            </a:endParaRPr>
          </a:p>
          <a:p>
            <a:r>
              <a:rPr lang="en-US" sz="2400" b="1" i="0" dirty="0">
                <a:solidFill>
                  <a:schemeClr val="tx1"/>
                </a:solidFill>
                <a:effectLst/>
                <a:latin typeface="Montserrat" panose="00000500000000000000" pitchFamily="2" charset="0"/>
              </a:rPr>
              <a:t>Network Optimization</a:t>
            </a:r>
            <a:r>
              <a:rPr lang="en-US" sz="2400" b="0" i="0" dirty="0">
                <a:solidFill>
                  <a:schemeClr val="tx1"/>
                </a:solidFill>
                <a:effectLst/>
                <a:latin typeface="Montserrat" panose="00000500000000000000" pitchFamily="2" charset="0"/>
              </a:rPr>
              <a:t>: With the help of Data Science, telecom companies can optimize network performance by predicting network failures, optimizing bandwidth allocation, and reducing latency.</a:t>
            </a:r>
          </a:p>
          <a:p>
            <a:pPr algn="l">
              <a:spcBef>
                <a:spcPts val="0"/>
              </a:spcBef>
              <a:spcAft>
                <a:spcPts val="0"/>
              </a:spcAft>
              <a:buFont typeface="+mj-lt"/>
              <a:buAutoNum type="arabicPeriod"/>
            </a:pPr>
            <a:r>
              <a:rPr lang="en-US" sz="2400" b="1" i="0" dirty="0">
                <a:solidFill>
                  <a:schemeClr val="tx1"/>
                </a:solidFill>
                <a:effectLst/>
                <a:latin typeface="Montserrat" panose="00000500000000000000" pitchFamily="2" charset="0"/>
              </a:rPr>
              <a:t>Fraud Detection</a:t>
            </a:r>
            <a:r>
              <a:rPr lang="en-US" sz="2400" b="0" i="0" dirty="0">
                <a:solidFill>
                  <a:schemeClr val="tx1"/>
                </a:solidFill>
                <a:effectLst/>
                <a:latin typeface="Montserrat" panose="00000500000000000000" pitchFamily="2" charset="0"/>
              </a:rPr>
              <a:t>: Data Science is used to detect and prevent fraud in telecom billing and other areas, resulting in significant cost savings for the industry.</a:t>
            </a:r>
          </a:p>
          <a:p>
            <a:pPr algn="l">
              <a:spcBef>
                <a:spcPts val="0"/>
              </a:spcBef>
              <a:spcAft>
                <a:spcPts val="0"/>
              </a:spcAft>
              <a:buFont typeface="+mj-lt"/>
              <a:buAutoNum type="arabicPeriod"/>
            </a:pPr>
            <a:r>
              <a:rPr lang="en-US" sz="2400" b="1" i="0" dirty="0">
                <a:solidFill>
                  <a:schemeClr val="tx1"/>
                </a:solidFill>
                <a:effectLst/>
                <a:latin typeface="Montserrat" panose="00000500000000000000" pitchFamily="2" charset="0"/>
              </a:rPr>
              <a:t>Marketing and Sales</a:t>
            </a:r>
            <a:r>
              <a:rPr lang="en-US" sz="2400" b="0" i="0" dirty="0">
                <a:solidFill>
                  <a:schemeClr val="tx1"/>
                </a:solidFill>
                <a:effectLst/>
                <a:latin typeface="Montserrat" panose="00000500000000000000" pitchFamily="2" charset="0"/>
              </a:rPr>
              <a:t>: Telecom companies use Data Science to develop targeted marketing campaigns, analyze sales trends, and identify new revenue opportunities.</a:t>
            </a:r>
          </a:p>
          <a:p>
            <a:pPr algn="l">
              <a:spcBef>
                <a:spcPts val="0"/>
              </a:spcBef>
              <a:spcAft>
                <a:spcPts val="2800"/>
              </a:spcAft>
              <a:buFont typeface="+mj-lt"/>
              <a:buAutoNum type="arabicPeriod"/>
            </a:pPr>
            <a:r>
              <a:rPr lang="en-US" sz="2400" b="1" i="0" dirty="0">
                <a:solidFill>
                  <a:schemeClr val="tx1"/>
                </a:solidFill>
                <a:effectLst/>
                <a:latin typeface="Montserrat" panose="00000500000000000000" pitchFamily="2" charset="0"/>
              </a:rPr>
              <a:t>Predictive Maintenance</a:t>
            </a:r>
            <a:r>
              <a:rPr lang="en-US" sz="2400" b="0" i="0" dirty="0">
                <a:solidFill>
                  <a:schemeClr val="tx1"/>
                </a:solidFill>
                <a:effectLst/>
                <a:latin typeface="Montserrat" panose="00000500000000000000" pitchFamily="2" charset="0"/>
              </a:rPr>
              <a:t>: Telecom companies are using Data Science to perform predictive maintenance on network infrastructure, reducing downtime and improving network availability.</a:t>
            </a:r>
          </a:p>
          <a:p>
            <a:endParaRPr lang="en-AE" sz="2400" dirty="0">
              <a:solidFill>
                <a:schemeClr val="tx1"/>
              </a:solidFill>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8462" y="6323851"/>
            <a:ext cx="290353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4452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4B0AA42-3619-2C39-50ED-F259F9DF57F0}"/>
              </a:ext>
            </a:extLst>
          </p:cNvPr>
          <p:cNvSpPr>
            <a:spLocks noGrp="1"/>
          </p:cNvSpPr>
          <p:nvPr>
            <p:ph type="title"/>
          </p:nvPr>
        </p:nvSpPr>
        <p:spPr>
          <a:xfrm>
            <a:off x="60387" y="184484"/>
            <a:ext cx="12016596" cy="660905"/>
          </a:xfrm>
          <a:ln w="28575">
            <a:solidFill>
              <a:schemeClr val="tx1"/>
            </a:solidFill>
          </a:ln>
        </p:spPr>
        <p:txBody>
          <a:bodyPr>
            <a:normAutofit/>
          </a:bodyPr>
          <a:lstStyle/>
          <a:p>
            <a:pPr algn="ctr"/>
            <a:r>
              <a:rPr lang="en-US" sz="2400" b="1" dirty="0">
                <a:solidFill>
                  <a:srgbClr val="FF0000"/>
                </a:solidFill>
              </a:rPr>
              <a:t>Objective of the Project</a:t>
            </a:r>
            <a:endParaRPr lang="en-AE" sz="2400" b="1" dirty="0">
              <a:solidFill>
                <a:srgbClr val="FF0000"/>
              </a:solidFill>
            </a:endParaRPr>
          </a:p>
        </p:txBody>
      </p:sp>
      <p:sp>
        <p:nvSpPr>
          <p:cNvPr id="6" name="Text Placeholder 5">
            <a:extLst>
              <a:ext uri="{FF2B5EF4-FFF2-40B4-BE49-F238E27FC236}">
                <a16:creationId xmlns="" xmlns:a16="http://schemas.microsoft.com/office/drawing/2014/main" id="{784E8BDA-90DC-A9AE-5FC0-EB1E13B7303D}"/>
              </a:ext>
            </a:extLst>
          </p:cNvPr>
          <p:cNvSpPr>
            <a:spLocks noGrp="1"/>
          </p:cNvSpPr>
          <p:nvPr>
            <p:ph idx="1"/>
          </p:nvPr>
        </p:nvSpPr>
        <p:spPr>
          <a:xfrm>
            <a:off x="-1" y="954505"/>
            <a:ext cx="12102353" cy="5222458"/>
          </a:xfrm>
        </p:spPr>
        <p:txBody>
          <a:bodyPr>
            <a:normAutofit/>
          </a:bodyPr>
          <a:lstStyle/>
          <a:p>
            <a:pPr marL="0" indent="0">
              <a:buNone/>
            </a:pPr>
            <a:endParaRPr lang="en-US" sz="2400" dirty="0"/>
          </a:p>
          <a:p>
            <a:r>
              <a:rPr lang="en-GB" sz="2400" dirty="0"/>
              <a:t>The objective is to predict to a high accuracy, in advance the customers who may </a:t>
            </a:r>
            <a:r>
              <a:rPr lang="en-US" sz="2400" dirty="0"/>
              <a:t>attrite from the existing service provider in near future.</a:t>
            </a:r>
          </a:p>
          <a:p>
            <a:r>
              <a:rPr lang="en-US" sz="2400" dirty="0"/>
              <a:t>Highlighting the Main Variables/Factors influencing the Churn</a:t>
            </a:r>
            <a:r>
              <a:rPr lang="en-US" sz="2400" dirty="0" smtClean="0"/>
              <a:t>.</a:t>
            </a:r>
          </a:p>
          <a:p>
            <a:r>
              <a:rPr lang="en-US" sz="2400" dirty="0" smtClean="0"/>
              <a:t>Having DSL internet Service also reduce the probability of Churn.</a:t>
            </a:r>
          </a:p>
          <a:p>
            <a:r>
              <a:rPr lang="en-US" sz="2400" dirty="0"/>
              <a:t>To Predict Customers Churn.</a:t>
            </a:r>
          </a:p>
          <a:p>
            <a:pPr marL="0" indent="0">
              <a:buNone/>
            </a:pPr>
            <a:endParaRPr lang="en-US" sz="2400" dirty="0"/>
          </a:p>
          <a:p>
            <a:endParaRPr lang="en-US" sz="2400" dirty="0"/>
          </a:p>
          <a:p>
            <a:endParaRPr lang="en-AE"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8462" y="6384925"/>
            <a:ext cx="290353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5736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3E4AC231-F78C-163C-5249-0278329B9DEC}"/>
              </a:ext>
            </a:extLst>
          </p:cNvPr>
          <p:cNvPicPr>
            <a:picLocks noGrp="1" noChangeAspect="1"/>
          </p:cNvPicPr>
          <p:nvPr>
            <p:ph idx="1"/>
          </p:nvPr>
        </p:nvPicPr>
        <p:blipFill>
          <a:blip r:embed="rId2"/>
          <a:stretch>
            <a:fillRect/>
          </a:stretch>
        </p:blipFill>
        <p:spPr>
          <a:xfrm>
            <a:off x="268941" y="143435"/>
            <a:ext cx="10668000" cy="6373906"/>
          </a:xfrm>
          <a:prstGeom prst="rect">
            <a:avLst/>
          </a:prstGeom>
        </p:spPr>
      </p:pic>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2476" y="6380612"/>
            <a:ext cx="290353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0698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7" y="1850755"/>
            <a:ext cx="4465643" cy="2834317"/>
          </a:xfrm>
          <a:prstGeom prst="rect">
            <a:avLst/>
          </a:prstGeom>
          <a:noFill/>
          <a:ln>
            <a:noFill/>
          </a:ln>
        </p:spPr>
      </p:pic>
      <p:sp>
        <p:nvSpPr>
          <p:cNvPr id="117" name="Google Shape;117;p5"/>
          <p:cNvSpPr txBox="1"/>
          <p:nvPr/>
        </p:nvSpPr>
        <p:spPr>
          <a:xfrm>
            <a:off x="1244603" y="2997206"/>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pic>
        <p:nvPicPr>
          <p:cNvPr id="215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8462" y="6289346"/>
            <a:ext cx="290353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E557D0-BC7D-27BE-BEA4-5433FDE68D0E}"/>
              </a:ext>
            </a:extLst>
          </p:cNvPr>
          <p:cNvSpPr>
            <a:spLocks noGrp="1"/>
          </p:cNvSpPr>
          <p:nvPr>
            <p:ph type="title"/>
          </p:nvPr>
        </p:nvSpPr>
        <p:spPr>
          <a:xfrm>
            <a:off x="138025" y="71719"/>
            <a:ext cx="11869947" cy="699246"/>
          </a:xfrm>
          <a:ln w="19050">
            <a:solidFill>
              <a:schemeClr val="tx1"/>
            </a:solidFill>
          </a:ln>
        </p:spPr>
        <p:txBody>
          <a:bodyPr>
            <a:noAutofit/>
          </a:bodyPr>
          <a:lstStyle/>
          <a:p>
            <a:pPr algn="ctr"/>
            <a:r>
              <a:rPr lang="en-IN" sz="2800" b="1" dirty="0" smtClean="0">
                <a:solidFill>
                  <a:srgbClr val="FF0000"/>
                </a:solidFill>
              </a:rPr>
              <a:t/>
            </a:r>
            <a:br>
              <a:rPr lang="en-IN" sz="2800" b="1" dirty="0" smtClean="0">
                <a:solidFill>
                  <a:srgbClr val="FF0000"/>
                </a:solidFill>
              </a:rPr>
            </a:br>
            <a:r>
              <a:rPr lang="en-IN" sz="2800" b="1" dirty="0" smtClean="0">
                <a:solidFill>
                  <a:srgbClr val="FF0000"/>
                </a:solidFill>
              </a:rPr>
              <a:t>Summary </a:t>
            </a:r>
            <a:r>
              <a:rPr lang="en-IN" sz="2800" b="1" dirty="0">
                <a:solidFill>
                  <a:srgbClr val="FF0000"/>
                </a:solidFill>
              </a:rPr>
              <a:t>of the Data </a:t>
            </a:r>
            <a:r>
              <a:rPr lang="en-IN" sz="2800" dirty="0"/>
              <a:t/>
            </a:r>
            <a:br>
              <a:rPr lang="en-IN" sz="2800" dirty="0"/>
            </a:br>
            <a:endParaRPr lang="en-AE" sz="2800" dirty="0"/>
          </a:p>
        </p:txBody>
      </p:sp>
      <p:sp>
        <p:nvSpPr>
          <p:cNvPr id="3" name="Text Placeholder 2">
            <a:extLst>
              <a:ext uri="{FF2B5EF4-FFF2-40B4-BE49-F238E27FC236}">
                <a16:creationId xmlns="" xmlns:a16="http://schemas.microsoft.com/office/drawing/2014/main" id="{2DA1E90C-D1D4-A1A3-0A92-38FFFDC27A1C}"/>
              </a:ext>
            </a:extLst>
          </p:cNvPr>
          <p:cNvSpPr>
            <a:spLocks noGrp="1"/>
          </p:cNvSpPr>
          <p:nvPr>
            <p:ph idx="1"/>
          </p:nvPr>
        </p:nvSpPr>
        <p:spPr>
          <a:xfrm>
            <a:off x="3" y="510994"/>
            <a:ext cx="12129247" cy="5665975"/>
          </a:xfrm>
        </p:spPr>
        <p:txBody>
          <a:bodyPr>
            <a:normAutofit/>
          </a:bodyPr>
          <a:lstStyle/>
          <a:p>
            <a:endParaRPr lang="en-US" sz="2400" dirty="0" smtClean="0"/>
          </a:p>
          <a:p>
            <a:r>
              <a:rPr lang="en-US" sz="2400" kern="0" dirty="0">
                <a:solidFill>
                  <a:srgbClr val="000000"/>
                </a:solidFill>
                <a:cs typeface="Arial"/>
                <a:sym typeface="Arial"/>
              </a:rPr>
              <a:t>Data consists of 7043 fictional customers who belong to various demographics (single; with dependents; senior citizen) and subscribe to different products offerings (internet service; phone line; streaming TV; streaming movies; online security) from a telecom company located in one of the US states</a:t>
            </a:r>
            <a:r>
              <a:rPr lang="en-US" sz="2400" kern="0" dirty="0" smtClean="0">
                <a:solidFill>
                  <a:srgbClr val="000000"/>
                </a:solidFill>
                <a:cs typeface="Arial"/>
                <a:sym typeface="Arial"/>
              </a:rPr>
              <a:t>.</a:t>
            </a:r>
            <a:endParaRPr lang="en-US" sz="2400" dirty="0" smtClean="0"/>
          </a:p>
          <a:p>
            <a:r>
              <a:rPr lang="en-US" sz="2400" dirty="0" smtClean="0"/>
              <a:t>Almost </a:t>
            </a:r>
            <a:r>
              <a:rPr lang="en-US" sz="2400" dirty="0"/>
              <a:t>27% of the Customers of telecom Company ‘Churns’</a:t>
            </a:r>
          </a:p>
          <a:p>
            <a:r>
              <a:rPr lang="en-US" sz="2400" dirty="0"/>
              <a:t>Rarely use Online backup, Online Security , Tech Service or device Protection but watch more of streaming Movies and Online Tv on their Connections</a:t>
            </a:r>
            <a:r>
              <a:rPr lang="en-US" sz="2400" dirty="0" smtClean="0"/>
              <a:t>.</a:t>
            </a:r>
            <a:endParaRPr lang="en-US" sz="2400" kern="0" dirty="0">
              <a:solidFill>
                <a:srgbClr val="000000"/>
              </a:solidFill>
              <a:cs typeface="Arial"/>
              <a:sym typeface="Arial"/>
            </a:endParaRPr>
          </a:p>
          <a:p>
            <a:endParaRPr lang="en-US" sz="2400" dirty="0"/>
          </a:p>
          <a:p>
            <a:endParaRPr lang="en-AE"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8462" y="6323852"/>
            <a:ext cx="290353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2771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884" y="141674"/>
            <a:ext cx="11191741" cy="850005"/>
          </a:xfrm>
        </p:spPr>
        <p:txBody>
          <a:bodyPr>
            <a:normAutofit/>
          </a:bodyPr>
          <a:lstStyle/>
          <a:p>
            <a:pPr algn="ctr"/>
            <a:r>
              <a:rPr lang="en-US" sz="3200" dirty="0" smtClean="0">
                <a:solidFill>
                  <a:srgbClr val="FF0000"/>
                </a:solidFill>
              </a:rPr>
              <a:t>Raw Data </a:t>
            </a:r>
            <a:endParaRPr lang="en-IN" sz="3200" dirty="0">
              <a:solidFill>
                <a:srgbClr val="FF0000"/>
              </a:solidFill>
            </a:endParaRPr>
          </a:p>
        </p:txBody>
      </p:sp>
      <p:pic>
        <p:nvPicPr>
          <p:cNvPr id="4" name="Picture 3"/>
          <p:cNvPicPr>
            <a:picLocks noChangeAspect="1"/>
          </p:cNvPicPr>
          <p:nvPr/>
        </p:nvPicPr>
        <p:blipFill>
          <a:blip r:embed="rId2"/>
          <a:srcRect/>
          <a:stretch/>
        </p:blipFill>
        <p:spPr>
          <a:xfrm>
            <a:off x="815793" y="1017437"/>
            <a:ext cx="9969863" cy="4557155"/>
          </a:xfrm>
          <a:prstGeom prst="rect">
            <a:avLst/>
          </a:prstGeom>
        </p:spPr>
      </p:pic>
      <p:sp>
        <p:nvSpPr>
          <p:cNvPr id="5" name="Rectangle 4"/>
          <p:cNvSpPr/>
          <p:nvPr/>
        </p:nvSpPr>
        <p:spPr>
          <a:xfrm>
            <a:off x="437881" y="115910"/>
            <a:ext cx="11307651" cy="8628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 xmlns:a16="http://schemas.microsoft.com/office/drawing/2014/main" id="{AADD23EE-CC68-CD90-CDB6-5461800A6D56}"/>
              </a:ext>
            </a:extLst>
          </p:cNvPr>
          <p:cNvSpPr txBox="1"/>
          <p:nvPr/>
        </p:nvSpPr>
        <p:spPr>
          <a:xfrm>
            <a:off x="815789" y="5791541"/>
            <a:ext cx="7306235" cy="369332"/>
          </a:xfrm>
          <a:prstGeom prst="rect">
            <a:avLst/>
          </a:prstGeom>
          <a:solidFill>
            <a:schemeClr val="accent1"/>
          </a:solidFill>
        </p:spPr>
        <p:txBody>
          <a:bodyPr wrap="square" rtlCol="0">
            <a:spAutoFit/>
          </a:bodyPr>
          <a:lstStyle/>
          <a:p>
            <a:r>
              <a:rPr lang="en-US" dirty="0"/>
              <a:t>Insights:- From this Data we have 7043 rows and 21 Columns</a:t>
            </a:r>
            <a:endParaRPr lang="en-A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8462" y="6384925"/>
            <a:ext cx="290353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887341"/>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661" y="154552"/>
            <a:ext cx="11410683" cy="935641"/>
          </a:xfrm>
        </p:spPr>
        <p:txBody>
          <a:bodyPr>
            <a:normAutofit/>
          </a:bodyPr>
          <a:lstStyle/>
          <a:p>
            <a:pPr algn="ctr"/>
            <a:r>
              <a:rPr lang="en-US" sz="3200" dirty="0">
                <a:solidFill>
                  <a:srgbClr val="FF0000"/>
                </a:solidFill>
              </a:rPr>
              <a:t>Data Cleaning and Data Manipulation Steps</a:t>
            </a:r>
            <a:endParaRPr lang="en-IN" sz="3200" dirty="0">
              <a:solidFill>
                <a:srgbClr val="FF0000"/>
              </a:solidFill>
            </a:endParaRPr>
          </a:p>
        </p:txBody>
      </p:sp>
      <p:sp>
        <p:nvSpPr>
          <p:cNvPr id="3" name="Text Placeholder 2"/>
          <p:cNvSpPr>
            <a:spLocks noGrp="1"/>
          </p:cNvSpPr>
          <p:nvPr>
            <p:ph idx="1"/>
          </p:nvPr>
        </p:nvSpPr>
        <p:spPr>
          <a:xfrm>
            <a:off x="390660" y="1473960"/>
            <a:ext cx="5185893" cy="4703005"/>
          </a:xfrm>
        </p:spPr>
        <p:txBody>
          <a:bodyPr/>
          <a:lstStyle/>
          <a:p>
            <a:pPr algn="l">
              <a:buFont typeface="Arial" panose="020B0604020202020204" pitchFamily="34" charset="0"/>
              <a:buChar char="•"/>
            </a:pPr>
            <a:r>
              <a:rPr lang="en-AU" sz="2800" i="0" dirty="0">
                <a:solidFill>
                  <a:srgbClr val="000000"/>
                </a:solidFill>
                <a:effectLst/>
                <a:latin typeface="Tw Cen MT" panose="020B0602020104020603" pitchFamily="34" charset="0"/>
              </a:rPr>
              <a:t>Handling the missing values.</a:t>
            </a:r>
          </a:p>
          <a:p>
            <a:pPr algn="l">
              <a:buFont typeface="Arial" panose="020B0604020202020204" pitchFamily="34" charset="0"/>
              <a:buChar char="•"/>
            </a:pPr>
            <a:r>
              <a:rPr lang="en-AU" sz="2800" dirty="0">
                <a:latin typeface="Tw Cen MT" panose="020B0602020104020603" pitchFamily="34" charset="0"/>
              </a:rPr>
              <a:t>Filling the missing values with the Mean Values for the Numerical Data.</a:t>
            </a:r>
          </a:p>
          <a:p>
            <a:pPr algn="l">
              <a:buFont typeface="Arial" panose="020B0604020202020204" pitchFamily="34" charset="0"/>
              <a:buChar char="•"/>
            </a:pPr>
            <a:r>
              <a:rPr lang="en-AU" sz="2800" i="0" dirty="0">
                <a:solidFill>
                  <a:srgbClr val="000000"/>
                </a:solidFill>
                <a:effectLst/>
                <a:latin typeface="Tw Cen MT" panose="020B0602020104020603" pitchFamily="34" charset="0"/>
              </a:rPr>
              <a:t>Replace missing values.</a:t>
            </a:r>
          </a:p>
          <a:p>
            <a:pPr algn="l">
              <a:buFont typeface="Arial" panose="020B0604020202020204" pitchFamily="34" charset="0"/>
              <a:buChar char="•"/>
            </a:pPr>
            <a:r>
              <a:rPr lang="en-AU" sz="2800" dirty="0">
                <a:latin typeface="Tw Cen MT" panose="020B0602020104020603" pitchFamily="34" charset="0"/>
              </a:rPr>
              <a:t>Converting the </a:t>
            </a:r>
            <a:r>
              <a:rPr lang="en-AU" sz="2800" dirty="0" smtClean="0">
                <a:latin typeface="Tw Cen MT" panose="020B0602020104020603" pitchFamily="34" charset="0"/>
              </a:rPr>
              <a:t>Data Types of “String” to “Float”.</a:t>
            </a:r>
            <a:endParaRPr lang="en-AU" sz="2800" dirty="0">
              <a:latin typeface="Tw Cen MT" panose="020B0602020104020603" pitchFamily="34" charset="0"/>
            </a:endParaRPr>
          </a:p>
          <a:p>
            <a:pPr marL="50800" indent="0" algn="l"/>
            <a:endParaRPr lang="en-AE" dirty="0"/>
          </a:p>
          <a:p>
            <a:pPr marL="114300" indent="0">
              <a:buNone/>
            </a:pPr>
            <a:endParaRPr lang="en-IN" dirty="0"/>
          </a:p>
        </p:txBody>
      </p:sp>
      <p:sp>
        <p:nvSpPr>
          <p:cNvPr id="4" name="Rectangle 3"/>
          <p:cNvSpPr/>
          <p:nvPr/>
        </p:nvSpPr>
        <p:spPr>
          <a:xfrm>
            <a:off x="390661" y="154552"/>
            <a:ext cx="11410683" cy="8371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4" name="Picture 6" descr="10 Best Data Cleaning Tools To Get The Most Out Of Your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611132"/>
            <a:ext cx="5585139" cy="384951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8462" y="6384925"/>
            <a:ext cx="290353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0720398"/>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589" y="321978"/>
            <a:ext cx="11183155" cy="502781"/>
          </a:xfrm>
        </p:spPr>
        <p:txBody>
          <a:bodyPr>
            <a:normAutofit fontScale="90000"/>
          </a:bodyPr>
          <a:lstStyle/>
          <a:p>
            <a:pPr algn="ctr"/>
            <a:r>
              <a:rPr lang="en-IN" sz="3200" dirty="0">
                <a:solidFill>
                  <a:srgbClr val="FF0000"/>
                </a:solidFill>
              </a:rPr>
              <a:t>Cleaned Data</a:t>
            </a:r>
          </a:p>
        </p:txBody>
      </p:sp>
      <p:sp>
        <p:nvSpPr>
          <p:cNvPr id="4" name="Rectangle 3"/>
          <p:cNvSpPr/>
          <p:nvPr/>
        </p:nvSpPr>
        <p:spPr>
          <a:xfrm>
            <a:off x="392163" y="231820"/>
            <a:ext cx="11366248" cy="7083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 xmlns:a16="http://schemas.microsoft.com/office/drawing/2014/main" id="{4C93749E-1A42-EAD8-78EC-B5C066EDF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593" y="1095554"/>
            <a:ext cx="10526807" cy="505771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75245E14-CC70-CEC4-CB58-08FACB2841EC}"/>
              </a:ext>
            </a:extLst>
          </p:cNvPr>
          <p:cNvSpPr txBox="1"/>
          <p:nvPr/>
        </p:nvSpPr>
        <p:spPr>
          <a:xfrm>
            <a:off x="658938" y="6219811"/>
            <a:ext cx="7673169" cy="369332"/>
          </a:xfrm>
          <a:prstGeom prst="rect">
            <a:avLst/>
          </a:prstGeom>
          <a:solidFill>
            <a:schemeClr val="accent1"/>
          </a:solidFill>
        </p:spPr>
        <p:txBody>
          <a:bodyPr wrap="square" rtlCol="0">
            <a:spAutoFit/>
          </a:bodyPr>
          <a:lstStyle/>
          <a:p>
            <a:r>
              <a:rPr lang="en-US" dirty="0"/>
              <a:t>Insights:- Cleaned Data Contains 7032 rows and 22 Columns</a:t>
            </a:r>
            <a:endParaRPr lang="en-AE"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8462" y="6384925"/>
            <a:ext cx="290353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9538916"/>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87236" y="250801"/>
            <a:ext cx="10666569" cy="617514"/>
          </a:xfrm>
        </p:spPr>
        <p:txBody>
          <a:bodyPr>
            <a:normAutofit/>
          </a:bodyPr>
          <a:lstStyle/>
          <a:p>
            <a:pPr algn="ctr"/>
            <a:r>
              <a:rPr lang="en-IN" sz="3200" dirty="0" smtClean="0">
                <a:solidFill>
                  <a:srgbClr val="FF0000"/>
                </a:solidFill>
              </a:rPr>
              <a:t>Analysis </a:t>
            </a:r>
            <a:r>
              <a:rPr lang="en-IN" sz="3200" dirty="0">
                <a:solidFill>
                  <a:srgbClr val="FF0000"/>
                </a:solidFill>
              </a:rPr>
              <a:t>on Tenure and Churn</a:t>
            </a:r>
          </a:p>
        </p:txBody>
      </p:sp>
      <p:sp>
        <p:nvSpPr>
          <p:cNvPr id="10" name="Rectangle 9"/>
          <p:cNvSpPr/>
          <p:nvPr/>
        </p:nvSpPr>
        <p:spPr>
          <a:xfrm>
            <a:off x="586857" y="136484"/>
            <a:ext cx="11095631" cy="8461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2" name="Picture 4">
            <a:extLst>
              <a:ext uri="{FF2B5EF4-FFF2-40B4-BE49-F238E27FC236}">
                <a16:creationId xmlns="" xmlns:a16="http://schemas.microsoft.com/office/drawing/2014/main" id="{39003B68-2CBB-0E2C-56BE-6B5AE1773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994" y="1096963"/>
            <a:ext cx="4582897" cy="374326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 xmlns:a16="http://schemas.microsoft.com/office/drawing/2014/main" id="{C11789AB-2765-F186-8262-44D32ED0E8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863" y="1096963"/>
            <a:ext cx="4679028" cy="37317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53687" y="4840228"/>
            <a:ext cx="5331383" cy="1655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0800" indent="0">
              <a:buNone/>
            </a:pPr>
            <a:r>
              <a:rPr lang="en-IN" b="1" dirty="0">
                <a:solidFill>
                  <a:schemeClr val="tx1"/>
                </a:solidFill>
              </a:rPr>
              <a:t>INSIGHTS:- </a:t>
            </a:r>
          </a:p>
          <a:p>
            <a:pPr marL="50800" indent="0" algn="just">
              <a:buNone/>
            </a:pPr>
            <a:r>
              <a:rPr lang="en-US" sz="1400" dirty="0">
                <a:solidFill>
                  <a:srgbClr val="292929"/>
                </a:solidFill>
                <a:latin typeface="source-serif-pro"/>
              </a:rPr>
              <a:t>Tenure groups of 1-12 and 13–24 are churning more which can be intuitively understood from the fact that teens and early 20s customers are changing their telecom services more frequently and thus are not so loyal customers in comparison to their parents or grandparents</a:t>
            </a:r>
            <a:r>
              <a:rPr lang="en-US" b="1" dirty="0">
                <a:solidFill>
                  <a:srgbClr val="292929"/>
                </a:solidFill>
                <a:latin typeface="source-serif-pro"/>
              </a:rPr>
              <a:t>.</a:t>
            </a:r>
            <a:endParaRPr lang="en-IN" dirty="0"/>
          </a:p>
          <a:p>
            <a:pPr algn="ctr"/>
            <a:endParaRPr lang="en-US" dirty="0"/>
          </a:p>
        </p:txBody>
      </p:sp>
      <p:sp>
        <p:nvSpPr>
          <p:cNvPr id="6" name="Rectangle 5"/>
          <p:cNvSpPr/>
          <p:nvPr/>
        </p:nvSpPr>
        <p:spPr>
          <a:xfrm>
            <a:off x="6616460" y="4828703"/>
            <a:ext cx="4960189" cy="1563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0800" indent="0" algn="just">
              <a:buNone/>
            </a:pPr>
            <a:r>
              <a:rPr lang="en-IN" b="1" dirty="0">
                <a:solidFill>
                  <a:schemeClr val="tx1"/>
                </a:solidFill>
              </a:rPr>
              <a:t>INSIGHTS:- </a:t>
            </a:r>
          </a:p>
          <a:p>
            <a:pPr marL="50800" indent="0" algn="just">
              <a:buNone/>
            </a:pPr>
            <a:r>
              <a:rPr lang="en-IN" sz="1400" dirty="0">
                <a:solidFill>
                  <a:schemeClr val="tx1"/>
                </a:solidFill>
              </a:rPr>
              <a:t>from the data we observed that there are less people who are churned while there are more people who does not churn.</a:t>
            </a:r>
            <a:endParaRPr lang="en-IN" sz="1400" b="1" dirty="0">
              <a:solidFill>
                <a:schemeClr val="tx1"/>
              </a:solidFill>
            </a:endParaRPr>
          </a:p>
          <a:p>
            <a:pPr algn="ctr"/>
            <a:endParaRPr lang="en-US"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8462" y="6384925"/>
            <a:ext cx="290353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4406150"/>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32"/>
            <a:ext cx="10515600" cy="446243"/>
          </a:xfrm>
        </p:spPr>
        <p:txBody>
          <a:bodyPr>
            <a:noAutofit/>
          </a:bodyPr>
          <a:lstStyle/>
          <a:p>
            <a:pPr algn="ctr"/>
            <a:r>
              <a:rPr lang="en-IN" sz="2800" dirty="0" smtClean="0">
                <a:solidFill>
                  <a:srgbClr val="FF0000"/>
                </a:solidFill>
              </a:rPr>
              <a:t>Analysis </a:t>
            </a:r>
            <a:r>
              <a:rPr lang="en-IN" sz="2800" dirty="0">
                <a:solidFill>
                  <a:srgbClr val="FF0000"/>
                </a:solidFill>
              </a:rPr>
              <a:t>on Monthly Charges and Total Charges</a:t>
            </a:r>
          </a:p>
        </p:txBody>
      </p:sp>
      <p:sp>
        <p:nvSpPr>
          <p:cNvPr id="4" name="Rectangle 3"/>
          <p:cNvSpPr/>
          <p:nvPr/>
        </p:nvSpPr>
        <p:spPr>
          <a:xfrm>
            <a:off x="504968" y="187705"/>
            <a:ext cx="11177517" cy="7782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6" name="Picture 4">
            <a:extLst>
              <a:ext uri="{FF2B5EF4-FFF2-40B4-BE49-F238E27FC236}">
                <a16:creationId xmlns="" xmlns:a16="http://schemas.microsoft.com/office/drawing/2014/main" id="{3C978F8B-AE65-F520-1964-79F5A4B132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881" y="1076610"/>
            <a:ext cx="5165911" cy="3865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 xmlns:a16="http://schemas.microsoft.com/office/drawing/2014/main" id="{59CE1A01-0AD0-31A5-A7E9-42123552D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7816" y="1042234"/>
            <a:ext cx="5343525" cy="39338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1D96AD30-9791-E529-C574-554EBA433FE7}"/>
              </a:ext>
            </a:extLst>
          </p:cNvPr>
          <p:cNvSpPr txBox="1"/>
          <p:nvPr/>
        </p:nvSpPr>
        <p:spPr>
          <a:xfrm>
            <a:off x="528037" y="5396665"/>
            <a:ext cx="3703307" cy="369332"/>
          </a:xfrm>
          <a:prstGeom prst="rect">
            <a:avLst/>
          </a:prstGeom>
          <a:noFill/>
        </p:spPr>
        <p:txBody>
          <a:bodyPr wrap="square">
            <a:spAutoFit/>
          </a:bodyPr>
          <a:lstStyle/>
          <a:p>
            <a:endParaRPr lang="en-AE" dirty="0"/>
          </a:p>
        </p:txBody>
      </p:sp>
      <p:sp>
        <p:nvSpPr>
          <p:cNvPr id="9" name="TextBox 8">
            <a:extLst>
              <a:ext uri="{FF2B5EF4-FFF2-40B4-BE49-F238E27FC236}">
                <a16:creationId xmlns="" xmlns:a16="http://schemas.microsoft.com/office/drawing/2014/main" id="{E0CCC480-76AE-26F5-B7BC-FC30F854CF84}"/>
              </a:ext>
            </a:extLst>
          </p:cNvPr>
          <p:cNvSpPr txBox="1"/>
          <p:nvPr/>
        </p:nvSpPr>
        <p:spPr>
          <a:xfrm>
            <a:off x="375637" y="5027332"/>
            <a:ext cx="5718091" cy="1477328"/>
          </a:xfrm>
          <a:prstGeom prst="rect">
            <a:avLst/>
          </a:prstGeom>
          <a:solidFill>
            <a:schemeClr val="accent1"/>
          </a:solidFill>
        </p:spPr>
        <p:txBody>
          <a:bodyPr wrap="square">
            <a:spAutoFit/>
          </a:bodyPr>
          <a:lstStyle/>
          <a:p>
            <a:r>
              <a:rPr lang="en-US" b="1" dirty="0" smtClean="0"/>
              <a:t>Insights:-</a:t>
            </a:r>
          </a:p>
          <a:p>
            <a:r>
              <a:rPr lang="en-US" dirty="0" smtClean="0"/>
              <a:t>From </a:t>
            </a:r>
            <a:r>
              <a:rPr lang="en-US" dirty="0"/>
              <a:t>the above Box Plot we observed that there are more data in Monthly Charges so, mean lies in the range of 60-80.</a:t>
            </a:r>
          </a:p>
          <a:p>
            <a:endParaRPr lang="en-AE" dirty="0"/>
          </a:p>
        </p:txBody>
      </p:sp>
      <p:sp>
        <p:nvSpPr>
          <p:cNvPr id="5" name="TextBox 4">
            <a:extLst>
              <a:ext uri="{FF2B5EF4-FFF2-40B4-BE49-F238E27FC236}">
                <a16:creationId xmlns="" xmlns:a16="http://schemas.microsoft.com/office/drawing/2014/main" id="{19B6ADA9-0089-CB3B-31F9-3E8771959664}"/>
              </a:ext>
            </a:extLst>
          </p:cNvPr>
          <p:cNvSpPr txBox="1"/>
          <p:nvPr/>
        </p:nvSpPr>
        <p:spPr>
          <a:xfrm>
            <a:off x="6323166" y="5088887"/>
            <a:ext cx="5520905" cy="1477328"/>
          </a:xfrm>
          <a:prstGeom prst="rect">
            <a:avLst/>
          </a:prstGeom>
          <a:solidFill>
            <a:schemeClr val="accent1"/>
          </a:solidFill>
        </p:spPr>
        <p:txBody>
          <a:bodyPr wrap="square" rtlCol="0">
            <a:spAutoFit/>
          </a:bodyPr>
          <a:lstStyle/>
          <a:p>
            <a:r>
              <a:rPr lang="en-US" b="1" dirty="0"/>
              <a:t>Insights</a:t>
            </a:r>
            <a:r>
              <a:rPr lang="en-US" b="1" dirty="0" smtClean="0"/>
              <a:t>:-</a:t>
            </a:r>
          </a:p>
          <a:p>
            <a:r>
              <a:rPr lang="en-US" b="1" dirty="0" smtClean="0"/>
              <a:t> </a:t>
            </a:r>
            <a:r>
              <a:rPr lang="en-US" dirty="0"/>
              <a:t>From the above plot there are less data so, mean lies in the range of 0-2000</a:t>
            </a:r>
            <a:r>
              <a:rPr lang="en-US" dirty="0" smtClean="0"/>
              <a:t>.</a:t>
            </a:r>
          </a:p>
          <a:p>
            <a:endParaRPr lang="en-US" dirty="0"/>
          </a:p>
          <a:p>
            <a:endParaRPr lang="en-US"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8462" y="6384925"/>
            <a:ext cx="290353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6096955"/>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699"/>
            <a:ext cx="10515600" cy="528033"/>
          </a:xfrm>
        </p:spPr>
        <p:txBody>
          <a:bodyPr>
            <a:normAutofit/>
          </a:bodyPr>
          <a:lstStyle/>
          <a:p>
            <a:pPr algn="ctr"/>
            <a:r>
              <a:rPr lang="en-IN" sz="2400" dirty="0">
                <a:solidFill>
                  <a:srgbClr val="FF0000"/>
                </a:solidFill>
              </a:rPr>
              <a:t>A</a:t>
            </a:r>
            <a:r>
              <a:rPr lang="en-IN" sz="2400" dirty="0" smtClean="0">
                <a:solidFill>
                  <a:srgbClr val="FF0000"/>
                </a:solidFill>
              </a:rPr>
              <a:t>nalysis </a:t>
            </a:r>
            <a:r>
              <a:rPr lang="en-IN" sz="2400" dirty="0">
                <a:solidFill>
                  <a:srgbClr val="FF0000"/>
                </a:solidFill>
              </a:rPr>
              <a:t>on Dependents and Tech Support </a:t>
            </a:r>
          </a:p>
        </p:txBody>
      </p:sp>
      <p:sp>
        <p:nvSpPr>
          <p:cNvPr id="3" name="Rectangle 2"/>
          <p:cNvSpPr/>
          <p:nvPr/>
        </p:nvSpPr>
        <p:spPr>
          <a:xfrm>
            <a:off x="528035" y="90156"/>
            <a:ext cx="11294772" cy="811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 xmlns:a16="http://schemas.microsoft.com/office/drawing/2014/main" id="{1D8D4003-1A9D-35EE-ADFE-D0CE66495EAD}"/>
              </a:ext>
            </a:extLst>
          </p:cNvPr>
          <p:cNvSpPr txBox="1"/>
          <p:nvPr/>
        </p:nvSpPr>
        <p:spPr>
          <a:xfrm>
            <a:off x="528037" y="5213425"/>
            <a:ext cx="11511567" cy="369332"/>
          </a:xfrm>
          <a:prstGeom prst="rect">
            <a:avLst/>
          </a:prstGeom>
          <a:noFill/>
        </p:spPr>
        <p:txBody>
          <a:bodyPr wrap="square">
            <a:spAutoFit/>
          </a:bodyPr>
          <a:lstStyle/>
          <a:p>
            <a:endParaRPr lang="en-AE" dirty="0"/>
          </a:p>
        </p:txBody>
      </p:sp>
      <p:sp>
        <p:nvSpPr>
          <p:cNvPr id="16" name="TextBox 15">
            <a:extLst>
              <a:ext uri="{FF2B5EF4-FFF2-40B4-BE49-F238E27FC236}">
                <a16:creationId xmlns="" xmlns:a16="http://schemas.microsoft.com/office/drawing/2014/main" id="{23FC122F-C1E2-9145-FBD2-29BEF76C44EA}"/>
              </a:ext>
            </a:extLst>
          </p:cNvPr>
          <p:cNvSpPr txBox="1"/>
          <p:nvPr/>
        </p:nvSpPr>
        <p:spPr>
          <a:xfrm>
            <a:off x="385205" y="5301231"/>
            <a:ext cx="5468471" cy="1077218"/>
          </a:xfrm>
          <a:prstGeom prst="rect">
            <a:avLst/>
          </a:prstGeom>
          <a:solidFill>
            <a:schemeClr val="accent1"/>
          </a:solidFill>
        </p:spPr>
        <p:txBody>
          <a:bodyPr wrap="square" rtlCol="0">
            <a:spAutoFit/>
          </a:bodyPr>
          <a:lstStyle/>
          <a:p>
            <a:r>
              <a:rPr lang="en-US" b="1" dirty="0"/>
              <a:t>Insights:-</a:t>
            </a:r>
          </a:p>
          <a:p>
            <a:r>
              <a:rPr lang="en-AE" sz="1600" dirty="0"/>
              <a:t> </a:t>
            </a:r>
            <a:r>
              <a:rPr lang="en-AE" sz="1400" dirty="0"/>
              <a:t>From the Above Bar Plot we Observed that there are less Dependents while Compared with More Non Dependents </a:t>
            </a:r>
            <a:endParaRPr lang="en-US" sz="1400" dirty="0" smtClean="0"/>
          </a:p>
          <a:p>
            <a:endParaRPr lang="en-US" sz="1600" dirty="0"/>
          </a:p>
        </p:txBody>
      </p:sp>
      <p:pic>
        <p:nvPicPr>
          <p:cNvPr id="17" name="Picture 16">
            <a:extLst>
              <a:ext uri="{FF2B5EF4-FFF2-40B4-BE49-F238E27FC236}">
                <a16:creationId xmlns="" xmlns:a16="http://schemas.microsoft.com/office/drawing/2014/main" id="{90E5C880-70D4-CDB4-2CBE-214BF15937ED}"/>
              </a:ext>
            </a:extLst>
          </p:cNvPr>
          <p:cNvPicPr>
            <a:picLocks noChangeAspect="1"/>
          </p:cNvPicPr>
          <p:nvPr/>
        </p:nvPicPr>
        <p:blipFill>
          <a:blip r:embed="rId2"/>
          <a:stretch>
            <a:fillRect/>
          </a:stretch>
        </p:blipFill>
        <p:spPr>
          <a:xfrm>
            <a:off x="385204" y="973862"/>
            <a:ext cx="5343525" cy="4010025"/>
          </a:xfrm>
          <a:prstGeom prst="rect">
            <a:avLst/>
          </a:prstGeom>
        </p:spPr>
      </p:pic>
      <p:pic>
        <p:nvPicPr>
          <p:cNvPr id="4102" name="Picture 6">
            <a:extLst>
              <a:ext uri="{FF2B5EF4-FFF2-40B4-BE49-F238E27FC236}">
                <a16:creationId xmlns="" xmlns:a16="http://schemas.microsoft.com/office/drawing/2014/main" id="{052E2819-B8A1-B00C-F4F9-590060EFF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2152" y="901523"/>
            <a:ext cx="5343525" cy="5057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5B29FD7A-DA2B-D195-091E-5DA5B4F05603}"/>
              </a:ext>
            </a:extLst>
          </p:cNvPr>
          <p:cNvSpPr txBox="1"/>
          <p:nvPr/>
        </p:nvSpPr>
        <p:spPr>
          <a:xfrm flipH="1">
            <a:off x="6403665" y="5283980"/>
            <a:ext cx="4902011" cy="1015663"/>
          </a:xfrm>
          <a:prstGeom prst="rect">
            <a:avLst/>
          </a:prstGeom>
          <a:solidFill>
            <a:schemeClr val="accent1"/>
          </a:solidFill>
        </p:spPr>
        <p:txBody>
          <a:bodyPr wrap="square" rtlCol="0">
            <a:spAutoFit/>
          </a:bodyPr>
          <a:lstStyle/>
          <a:p>
            <a:r>
              <a:rPr lang="en-US" b="1" dirty="0"/>
              <a:t>Insights:- </a:t>
            </a:r>
          </a:p>
          <a:p>
            <a:r>
              <a:rPr lang="en-US" sz="1400" dirty="0"/>
              <a:t>there are more people who are not using tech support while compared with people who are using tech support and there are some people who does not having any internet service</a:t>
            </a:r>
            <a:endParaRPr lang="en-AE" sz="1400" dirty="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8462" y="6378449"/>
            <a:ext cx="290353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022064"/>
      </p:ext>
    </p:extLst>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1872</TotalTime>
  <Words>992</Words>
  <Application>Microsoft Office PowerPoint</Application>
  <PresentationFormat>Custom</PresentationFormat>
  <Paragraphs>118</Paragraphs>
  <Slides>21</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Google Sans</vt:lpstr>
      <vt:lpstr>Calibri</vt:lpstr>
      <vt:lpstr>Tw Cen MT</vt:lpstr>
      <vt:lpstr>Libre Baskerville</vt:lpstr>
      <vt:lpstr>source-serif-pro</vt:lpstr>
      <vt:lpstr>inherit</vt:lpstr>
      <vt:lpstr>gg sans</vt:lpstr>
      <vt:lpstr>Wingdings</vt:lpstr>
      <vt:lpstr>Lato Black</vt:lpstr>
      <vt:lpstr>Montserrat</vt:lpstr>
      <vt:lpstr>Office Theme</vt:lpstr>
      <vt:lpstr>PowerPoint Presentation</vt:lpstr>
      <vt:lpstr>Objective of the Project</vt:lpstr>
      <vt:lpstr> Summary of the Data  </vt:lpstr>
      <vt:lpstr>Raw Data </vt:lpstr>
      <vt:lpstr>Data Cleaning and Data Manipulation Steps</vt:lpstr>
      <vt:lpstr>Cleaned Data</vt:lpstr>
      <vt:lpstr>Analysis on Tenure and Churn</vt:lpstr>
      <vt:lpstr>Analysis on Monthly Charges and Total Charges</vt:lpstr>
      <vt:lpstr>Analysis on Dependents and Tech Support </vt:lpstr>
      <vt:lpstr>Analysis on Online Security and Online Backup</vt:lpstr>
      <vt:lpstr>Analysis between Churn with Gender and Partner</vt:lpstr>
      <vt:lpstr>PowerPoint Presentation</vt:lpstr>
      <vt:lpstr>Analysis Between Churn with Monthly Charges and Total Charges </vt:lpstr>
      <vt:lpstr>Analysis between Churn with Contract and Internet Service </vt:lpstr>
      <vt:lpstr>PowerPoint Presentation</vt:lpstr>
      <vt:lpstr>Key Business Question   </vt:lpstr>
      <vt:lpstr>Conclusion(Key finding overall)  </vt:lpstr>
      <vt:lpstr>Recommendations</vt:lpstr>
      <vt:lpstr>Your Experience/Challenges working on the Project:-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ADMIN</cp:lastModifiedBy>
  <cp:revision>92</cp:revision>
  <dcterms:created xsi:type="dcterms:W3CDTF">2021-02-16T05:19:01Z</dcterms:created>
  <dcterms:modified xsi:type="dcterms:W3CDTF">2023-08-17T17:21:25Z</dcterms:modified>
</cp:coreProperties>
</file>