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59" r:id="rId13"/>
  </p:sldIdLst>
  <p:sldSz cx="12192000" cy="6858000"/>
  <p:notesSz cx="6858000" cy="9144000"/>
  <p:embeddedFontLst>
    <p:embeddedFont>
      <p:font typeface="Lato Black" charset="0"/>
      <p:bold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Libre Baskerville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4915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08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70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Text Data -  Sentiment Analysis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93CEF6A-41B9-4B53-8744-5251FD9E3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8" y="4572000"/>
            <a:ext cx="4571999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29E324F-96C7-480C-BEFD-9048DE54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2590800" cy="1012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883F3E-6EE7-476E-A17D-54E9BE0C83CC}"/>
              </a:ext>
            </a:extLst>
          </p:cNvPr>
          <p:cNvSpPr txBox="1"/>
          <p:nvPr/>
        </p:nvSpPr>
        <p:spPr>
          <a:xfrm>
            <a:off x="573833" y="47300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ato Black" panose="020B0604020202020204" charset="0"/>
              </a:rPr>
              <a:t>Conclusion</a:t>
            </a:r>
            <a:endParaRPr lang="en-IN" sz="2800" dirty="0">
              <a:solidFill>
                <a:srgbClr val="FF0000"/>
              </a:solidFill>
              <a:latin typeface="Lato Black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3A348-FA49-4FAD-9368-0079165C24FE}"/>
              </a:ext>
            </a:extLst>
          </p:cNvPr>
          <p:cNvSpPr txBox="1"/>
          <p:nvPr/>
        </p:nvSpPr>
        <p:spPr>
          <a:xfrm>
            <a:off x="304800" y="1447800"/>
            <a:ext cx="11582400" cy="297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reveals that the accuracies achieved using both preprocessing techniques are quite comparable.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models evaluated, Logistic Regression stands out with the highest accuracy of 94.7%, outperforming the other models.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 Logistic Regression model showcases distinct advantages.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boasts the quickest prediction times and a smaller model size of 648 KB in contrast to the other models under consideration.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based on these findings, it can be concluded that the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fitting choice for the task of text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34777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D00DC4-B371-4EB6-B9BA-313A7E727A5D}"/>
              </a:ext>
            </a:extLst>
          </p:cNvPr>
          <p:cNvSpPr txBox="1"/>
          <p:nvPr/>
        </p:nvSpPr>
        <p:spPr>
          <a:xfrm>
            <a:off x="76200" y="152400"/>
            <a:ext cx="1173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video showcasing a Streamlit web application that takes an input text and displays the sentiment predicted by the model for the given text.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treamlit-app-2023-08-05-17-08-06">
            <a:hlinkClick r:id="" action="ppaction://media"/>
            <a:extLst>
              <a:ext uri="{FF2B5EF4-FFF2-40B4-BE49-F238E27FC236}">
                <a16:creationId xmlns="" xmlns:a16="http://schemas.microsoft.com/office/drawing/2014/main" id="{09D59F33-A0C7-41B6-B33E-5DC2CF46C07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600" y="609601"/>
            <a:ext cx="11582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1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="" xmlns:a16="http://schemas.microsoft.com/office/drawing/2014/main" id="{93C4254D-6591-494F-A272-01941F11349D}"/>
              </a:ext>
            </a:extLst>
          </p:cNvPr>
          <p:cNvSpPr/>
          <p:nvPr/>
        </p:nvSpPr>
        <p:spPr>
          <a:xfrm>
            <a:off x="152400" y="152400"/>
            <a:ext cx="2209800" cy="9144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E3F4B7-3492-41E2-BA03-E58F5BBB7292}"/>
              </a:ext>
            </a:extLst>
          </p:cNvPr>
          <p:cNvSpPr txBox="1"/>
          <p:nvPr/>
        </p:nvSpPr>
        <p:spPr>
          <a:xfrm>
            <a:off x="152400" y="286434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Lato Black" panose="020B0604020202020204" charset="0"/>
              </a:rPr>
              <a:t>Agenda</a:t>
            </a:r>
            <a:endParaRPr lang="en-IN" sz="3600" b="1" dirty="0">
              <a:solidFill>
                <a:srgbClr val="FF0000"/>
              </a:solidFill>
              <a:latin typeface="Lato Black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EEB7737-AAAA-47B7-896A-F35027A572B6}"/>
              </a:ext>
            </a:extLst>
          </p:cNvPr>
          <p:cNvSpPr txBox="1"/>
          <p:nvPr/>
        </p:nvSpPr>
        <p:spPr>
          <a:xfrm>
            <a:off x="152400" y="1295400"/>
            <a:ext cx="11506200" cy="38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 based on Accuracy, size and latency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using Stream lit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4960E1B-D7BE-41D8-AB72-12C51F12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313765"/>
            <a:ext cx="5105400" cy="40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81C7170-89C6-46A9-8852-063EE36C135E}"/>
              </a:ext>
            </a:extLst>
          </p:cNvPr>
          <p:cNvSpPr txBox="1"/>
          <p:nvPr/>
        </p:nvSpPr>
        <p:spPr>
          <a:xfrm>
            <a:off x="228600" y="209939"/>
            <a:ext cx="1158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Arrow: Pentagon 3">
            <a:extLst>
              <a:ext uri="{FF2B5EF4-FFF2-40B4-BE49-F238E27FC236}">
                <a16:creationId xmlns="" xmlns:a16="http://schemas.microsoft.com/office/drawing/2014/main" id="{F5EC714C-B94E-4344-AFF3-E0A1D1899C61}"/>
              </a:ext>
            </a:extLst>
          </p:cNvPr>
          <p:cNvSpPr/>
          <p:nvPr/>
        </p:nvSpPr>
        <p:spPr>
          <a:xfrm>
            <a:off x="381000" y="419877"/>
            <a:ext cx="4191000" cy="762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719A7-22E4-45EB-A213-357956F6D54F}"/>
              </a:ext>
            </a:extLst>
          </p:cNvPr>
          <p:cNvSpPr txBox="1"/>
          <p:nvPr/>
        </p:nvSpPr>
        <p:spPr>
          <a:xfrm>
            <a:off x="449425" y="519051"/>
            <a:ext cx="433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 Black" panose="020B0604020202020204" charset="0"/>
              </a:rPr>
              <a:t>Analysis on the dataset</a:t>
            </a:r>
            <a:endParaRPr lang="en-IN" sz="2800" b="1" dirty="0">
              <a:solidFill>
                <a:srgbClr val="FF0000"/>
              </a:solidFill>
              <a:latin typeface="Lato Black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3BDBEF-EB13-46B7-A215-EFFC31A5AB7B}"/>
              </a:ext>
            </a:extLst>
          </p:cNvPr>
          <p:cNvSpPr txBox="1"/>
          <p:nvPr/>
        </p:nvSpPr>
        <p:spPr>
          <a:xfrm>
            <a:off x="381000" y="1371600"/>
            <a:ext cx="5562600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Dimensions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shape of the Data Frame is (568454, 9), which means it has 568,454 rows and 9 columns. Each row contains a detailed information about each review, including user and product identifiers, review ratings, helpfulness information, timestamps, and review summaries.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Distribution Insights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analysis indicates the distribution of review scores in your dataset. The majority of reviews received a score of 5, followed by scores of 4, 1, 3, and 2.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8F0FA11-F79C-40D3-8608-0FB5B645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11221"/>
            <a:ext cx="6096000" cy="2615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1DD84-0B64-40DA-AEEB-BF79FD10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81400"/>
            <a:ext cx="4767262" cy="26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2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D89A591-A8F9-4B95-8BE4-C5CFEF4A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52" y="315133"/>
            <a:ext cx="7590548" cy="2798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DA839D-8E2E-49BB-95BD-F719F1135882}"/>
              </a:ext>
            </a:extLst>
          </p:cNvPr>
          <p:cNvSpPr txBox="1"/>
          <p:nvPr/>
        </p:nvSpPr>
        <p:spPr>
          <a:xfrm>
            <a:off x="152400" y="133739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Positive Sentiment: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B83B57-865A-4B9D-B22B-DD9C0CE4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29109"/>
            <a:ext cx="8305800" cy="3176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DEE32A-DBEC-4BF0-92B2-0726B914BB2B}"/>
              </a:ext>
            </a:extLst>
          </p:cNvPr>
          <p:cNvSpPr/>
          <p:nvPr/>
        </p:nvSpPr>
        <p:spPr>
          <a:xfrm>
            <a:off x="171061" y="3121223"/>
            <a:ext cx="4201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Negative Sentiment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="" xmlns:a16="http://schemas.microsoft.com/office/drawing/2014/main" id="{5F9DD91D-FA93-4DC4-8E37-8FEA68DF1527}"/>
              </a:ext>
            </a:extLst>
          </p:cNvPr>
          <p:cNvSpPr/>
          <p:nvPr/>
        </p:nvSpPr>
        <p:spPr>
          <a:xfrm>
            <a:off x="152400" y="76200"/>
            <a:ext cx="4114800" cy="762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682E7B-AD29-4BBC-A3D2-97163C7441BB}"/>
              </a:ext>
            </a:extLst>
          </p:cNvPr>
          <p:cNvSpPr txBox="1"/>
          <p:nvPr/>
        </p:nvSpPr>
        <p:spPr>
          <a:xfrm>
            <a:off x="228600" y="228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Lato Black" panose="020B0604020202020204" charset="0"/>
              </a:rPr>
              <a:t>Machine Learning Framework</a:t>
            </a:r>
            <a:endParaRPr lang="en-IN" sz="2000" dirty="0">
              <a:solidFill>
                <a:srgbClr val="FF0000"/>
              </a:solidFill>
              <a:latin typeface="Lato Black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3C53B13-4B80-4E11-A6DE-E9AE191B374B}"/>
              </a:ext>
            </a:extLst>
          </p:cNvPr>
          <p:cNvSpPr txBox="1"/>
          <p:nvPr/>
        </p:nvSpPr>
        <p:spPr>
          <a:xfrm>
            <a:off x="152400" y="863483"/>
            <a:ext cx="1188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Input and Output Variables 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Input Variables(X):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review_text.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Variable(y):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type of ML Task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output variable y is discrete categorical hence the ML Task is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Evaluation Metric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evaluation metric used for Classification Task is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 and test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Split the data into train and test data on both input and output variables in 75:25 ratio such that 75 percent of the data would be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          used for training the model and 25 percent of the data which is the unseen data would be used for prediction of the model.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      2. After splitting, there are 4 sets of data which are X_train,X_test,y_train and y_test.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9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="" xmlns:a16="http://schemas.microsoft.com/office/drawing/2014/main" id="{CCE90BDB-3E86-45EF-8AFE-8D7127481CBA}"/>
              </a:ext>
            </a:extLst>
          </p:cNvPr>
          <p:cNvSpPr/>
          <p:nvPr/>
        </p:nvSpPr>
        <p:spPr>
          <a:xfrm>
            <a:off x="192833" y="116533"/>
            <a:ext cx="3581400" cy="8382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0B9377-7E86-46BF-A8EF-A895A96BF6DC}"/>
              </a:ext>
            </a:extLst>
          </p:cNvPr>
          <p:cNvSpPr txBox="1"/>
          <p:nvPr/>
        </p:nvSpPr>
        <p:spPr>
          <a:xfrm>
            <a:off x="228600" y="228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Lato Black" panose="020B0604020202020204" charset="0"/>
              </a:rPr>
              <a:t>Data Preprocessing</a:t>
            </a:r>
            <a:endParaRPr lang="en-IN" sz="2400" dirty="0">
              <a:solidFill>
                <a:srgbClr val="FF0000"/>
              </a:solidFill>
              <a:latin typeface="Lato Black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845F17-B6FA-4E77-9BAE-A0ED1DDE772D}"/>
              </a:ext>
            </a:extLst>
          </p:cNvPr>
          <p:cNvSpPr txBox="1"/>
          <p:nvPr/>
        </p:nvSpPr>
        <p:spPr>
          <a:xfrm>
            <a:off x="114300" y="1143000"/>
            <a:ext cx="11963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preprocessing involves the process of text cleaning and converting the text into numerical representation using Bag of Words and TF-IDF techniques.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 (BoW):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 Representation: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Bag of Words is a text representation technique that converts a piece of text into a "bag" of its individual words, disregarding grammar and word order.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text is split into words, called tokens. Punctuation and capitalization are usually removed.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Count: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word in the vocabulary, the number of times it appears in the text is counted. The result is a vector where each dimension represents a word and its count in the text.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Frequency-Inverse Document Frequency):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Importance: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TF-IDF is a technique that assigns a weight to each word in a document based on its frequency in the document (TF) and its rarity across multiple documents (IDF).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(TF):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how often a word appears in a document. Words that appear frequently get higher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 (IDF):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how unique a word is across all documents. Common words like "the" have low IDF, while specific words have high IDF.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Calculation: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TF-IDF weight of a word in a document is the product of its TF and IDF scores. Words with higher TF-IDF scores are more important for that document.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5F635284-9FB1-41E9-A32F-69144EA1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661" y="-633689"/>
            <a:ext cx="65" cy="86228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="" xmlns:a16="http://schemas.microsoft.com/office/drawing/2014/main" id="{6E7D978D-3036-436A-BA4D-63720E999862}"/>
              </a:ext>
            </a:extLst>
          </p:cNvPr>
          <p:cNvSpPr/>
          <p:nvPr/>
        </p:nvSpPr>
        <p:spPr>
          <a:xfrm>
            <a:off x="76200" y="76200"/>
            <a:ext cx="5257800" cy="9144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021D18-720E-4040-B2FC-D9677F5B4658}"/>
              </a:ext>
            </a:extLst>
          </p:cNvPr>
          <p:cNvSpPr txBox="1"/>
          <p:nvPr/>
        </p:nvSpPr>
        <p:spPr>
          <a:xfrm>
            <a:off x="76200" y="228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Lato Black" panose="020B0604020202020204" charset="0"/>
              </a:rPr>
              <a:t>Model Development &amp; Evaluation</a:t>
            </a:r>
            <a:endParaRPr lang="en-IN" sz="2400" dirty="0">
              <a:solidFill>
                <a:srgbClr val="FF0000"/>
              </a:solidFill>
              <a:latin typeface="Lato Black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63FF35C-E20B-41CA-B6C1-70E795552CF5}"/>
              </a:ext>
            </a:extLst>
          </p:cNvPr>
          <p:cNvSpPr txBox="1"/>
          <p:nvPr/>
        </p:nvSpPr>
        <p:spPr>
          <a:xfrm>
            <a:off x="76200" y="1143000"/>
            <a:ext cx="1188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using train data: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B4557292-6A57-4BA9-BF7C-98AEA9892003}"/>
              </a:ext>
            </a:extLst>
          </p:cNvPr>
          <p:cNvSpPr/>
          <p:nvPr/>
        </p:nvSpPr>
        <p:spPr>
          <a:xfrm>
            <a:off x="381000" y="1640451"/>
            <a:ext cx="17526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06530E8-40DD-47FE-9887-546BEC63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12" y="1621971"/>
            <a:ext cx="1847248" cy="85961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CEA3B693-5CB1-4A8E-AAFB-0B6AF339B3FD}"/>
              </a:ext>
            </a:extLst>
          </p:cNvPr>
          <p:cNvSpPr/>
          <p:nvPr/>
        </p:nvSpPr>
        <p:spPr>
          <a:xfrm>
            <a:off x="4704184" y="1948361"/>
            <a:ext cx="990600" cy="206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312C1DD-106D-4139-829C-33B03E13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98" y="1634412"/>
            <a:ext cx="1847248" cy="859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67FCC92-1E53-4A77-967D-38E094941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917651"/>
            <a:ext cx="1018120" cy="268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2C576D7-E030-422D-B11F-95782F2BA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134" y="1634412"/>
            <a:ext cx="1847248" cy="859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61643D1-5638-48D7-9E26-7A32799AD09C}"/>
              </a:ext>
            </a:extLst>
          </p:cNvPr>
          <p:cNvSpPr txBox="1"/>
          <p:nvPr/>
        </p:nvSpPr>
        <p:spPr>
          <a:xfrm>
            <a:off x="186612" y="2704840"/>
            <a:ext cx="316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 using test data: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1B7D27-A453-47D9-952E-A1B58A07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99" y="3239326"/>
            <a:ext cx="1847248" cy="859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87C6D63-73AE-4F9C-A06D-2615D9DE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000" y="3535007"/>
            <a:ext cx="1018120" cy="2682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B37BE12-9BE3-44EA-BAEE-C717B053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336" y="3239326"/>
            <a:ext cx="1847248" cy="859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A2162CF-FD88-412A-8B4D-841F3467B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943" y="3527876"/>
            <a:ext cx="1018120" cy="2682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982DA9A-981E-4F87-B3D0-92C7C2BBE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232195"/>
            <a:ext cx="1847248" cy="8596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A872555-2427-4490-957F-36C474E19BCF}"/>
              </a:ext>
            </a:extLst>
          </p:cNvPr>
          <p:cNvSpPr txBox="1"/>
          <p:nvPr/>
        </p:nvSpPr>
        <p:spPr>
          <a:xfrm>
            <a:off x="304800" y="44196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07F8600-9D22-48FD-AA3F-2A095121F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11493"/>
            <a:ext cx="1847248" cy="859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98C0F43-8BA6-458A-B631-EF1743081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484" y="5307174"/>
            <a:ext cx="1018120" cy="2682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9D41B6B-E593-46BE-A70A-CE93299AA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872" y="5011493"/>
            <a:ext cx="1847248" cy="859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939ED5B-151C-4A0B-A0C1-130CCBFF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4997497"/>
            <a:ext cx="1847248" cy="8596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B13F4F8D-CFE9-4201-89B7-5FD0A326F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165" y="5246915"/>
            <a:ext cx="1018120" cy="2682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0297D4B5-001A-447F-A503-025FB007B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0907" y="4997496"/>
            <a:ext cx="1847248" cy="8596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B7105B7-2832-44A0-B2FD-3D5741C62AD7}"/>
              </a:ext>
            </a:extLst>
          </p:cNvPr>
          <p:cNvSpPr txBox="1"/>
          <p:nvPr/>
        </p:nvSpPr>
        <p:spPr>
          <a:xfrm>
            <a:off x="815651" y="182710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71BA70C-61E4-4B12-8EB9-BA97BB4EDB1A}"/>
              </a:ext>
            </a:extLst>
          </p:cNvPr>
          <p:cNvSpPr txBox="1"/>
          <p:nvPr/>
        </p:nvSpPr>
        <p:spPr>
          <a:xfrm>
            <a:off x="2761648" y="1840534"/>
            <a:ext cx="150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y_train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3766A47-2CB9-41A6-BF81-2724ECCF6F55}"/>
              </a:ext>
            </a:extLst>
          </p:cNvPr>
          <p:cNvSpPr txBox="1"/>
          <p:nvPr/>
        </p:nvSpPr>
        <p:spPr>
          <a:xfrm>
            <a:off x="6288497" y="185163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94C797-4520-4DBA-AC2E-D3EABDA61A22}"/>
              </a:ext>
            </a:extLst>
          </p:cNvPr>
          <p:cNvSpPr txBox="1"/>
          <p:nvPr/>
        </p:nvSpPr>
        <p:spPr>
          <a:xfrm>
            <a:off x="9643188" y="1827101"/>
            <a:ext cx="125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68E158C-1E51-4956-A1F8-E9AAAE96E015}"/>
              </a:ext>
            </a:extLst>
          </p:cNvPr>
          <p:cNvSpPr txBox="1"/>
          <p:nvPr/>
        </p:nvSpPr>
        <p:spPr>
          <a:xfrm>
            <a:off x="1638300" y="3527876"/>
            <a:ext cx="1123348" cy="31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0F67A07-20CC-4976-BFFF-A4039DF20EF1}"/>
              </a:ext>
            </a:extLst>
          </p:cNvPr>
          <p:cNvSpPr txBox="1"/>
          <p:nvPr/>
        </p:nvSpPr>
        <p:spPr>
          <a:xfrm>
            <a:off x="5820776" y="3464769"/>
            <a:ext cx="139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ACAA2C0-69C5-4276-9E3D-A92995D4DA97}"/>
              </a:ext>
            </a:extLst>
          </p:cNvPr>
          <p:cNvSpPr txBox="1"/>
          <p:nvPr/>
        </p:nvSpPr>
        <p:spPr>
          <a:xfrm>
            <a:off x="9525000" y="3464769"/>
            <a:ext cx="13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y_test_pred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7E36BDE-849D-4A77-B9D2-E1F11767689E}"/>
              </a:ext>
            </a:extLst>
          </p:cNvPr>
          <p:cNvSpPr txBox="1"/>
          <p:nvPr/>
        </p:nvSpPr>
        <p:spPr>
          <a:xfrm>
            <a:off x="1219200" y="5292097"/>
            <a:ext cx="1329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2433616-FB3B-4B9F-AE27-66A2E19F2D61}"/>
              </a:ext>
            </a:extLst>
          </p:cNvPr>
          <p:cNvSpPr txBox="1"/>
          <p:nvPr/>
        </p:nvSpPr>
        <p:spPr>
          <a:xfrm>
            <a:off x="3352800" y="5307174"/>
            <a:ext cx="135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y_test_pred</a:t>
            </a:r>
            <a:endParaRPr lang="en-IN" b="1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51F9121-0F6F-400B-966D-39205B08208E}"/>
              </a:ext>
            </a:extLst>
          </p:cNvPr>
          <p:cNvSpPr txBox="1"/>
          <p:nvPr/>
        </p:nvSpPr>
        <p:spPr>
          <a:xfrm>
            <a:off x="6757803" y="524691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A9CEC36-DC81-4599-843C-17FA1EBA59C6}"/>
              </a:ext>
            </a:extLst>
          </p:cNvPr>
          <p:cNvSpPr txBox="1"/>
          <p:nvPr/>
        </p:nvSpPr>
        <p:spPr>
          <a:xfrm>
            <a:off x="10200928" y="5223588"/>
            <a:ext cx="153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9137E2E-BFBE-476F-8922-51E50531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5352752" cy="1012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5861DA-AB5C-4578-8156-6172626EFF70}"/>
              </a:ext>
            </a:extLst>
          </p:cNvPr>
          <p:cNvSpPr txBox="1"/>
          <p:nvPr/>
        </p:nvSpPr>
        <p:spPr>
          <a:xfrm>
            <a:off x="304800" y="3810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Lato Black" panose="020B0604020202020204" charset="0"/>
              </a:rPr>
              <a:t>Comparison of different Models</a:t>
            </a:r>
            <a:endParaRPr lang="en-IN" sz="2400" dirty="0">
              <a:solidFill>
                <a:srgbClr val="FF0000"/>
              </a:solidFill>
              <a:latin typeface="Lato Black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6C0466-99CA-4D5F-B5C7-19441CA92C4C}"/>
              </a:ext>
            </a:extLst>
          </p:cNvPr>
          <p:cNvSpPr txBox="1"/>
          <p:nvPr/>
        </p:nvSpPr>
        <p:spPr>
          <a:xfrm>
            <a:off x="304800" y="1429352"/>
            <a:ext cx="1120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different models using Bag of Words and TF-IDF, that were used for the prediction of sentiment for a given text along with their accuracies: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4DADCEF-3DF1-4EDF-A464-8B71A0DE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41921"/>
            <a:ext cx="5548312" cy="396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18983A2-84DD-4402-BC2C-0268EDD17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78842"/>
            <a:ext cx="5666792" cy="36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67B0A91-079D-4CC5-8D79-17655F53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5325"/>
            <a:ext cx="3276600" cy="1012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9763D8-68CF-4C24-A679-61AE6A22D61F}"/>
              </a:ext>
            </a:extLst>
          </p:cNvPr>
          <p:cNvSpPr txBox="1"/>
          <p:nvPr/>
        </p:nvSpPr>
        <p:spPr>
          <a:xfrm>
            <a:off x="304800" y="304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of models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500C214-AB88-4A13-B052-74F98DAD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85027"/>
              </p:ext>
            </p:extLst>
          </p:nvPr>
        </p:nvGraphicFramePr>
        <p:xfrm>
          <a:off x="2424404" y="1671786"/>
          <a:ext cx="8128000" cy="1638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238036306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48341537"/>
                    </a:ext>
                  </a:extLst>
                </a:gridCol>
              </a:tblGrid>
              <a:tr h="3644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Model Name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Prediction Time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9772113"/>
                  </a:ext>
                </a:extLst>
              </a:tr>
              <a:tr h="42453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0.054189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0516863"/>
                  </a:ext>
                </a:extLst>
              </a:tr>
              <a:tr h="42453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0.200557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0122821"/>
                  </a:ext>
                </a:extLst>
              </a:tr>
              <a:tr h="42453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34.322906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32055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0ADB67D7-6CB8-4D65-A8E6-8386C7717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11573"/>
              </p:ext>
            </p:extLst>
          </p:nvPr>
        </p:nvGraphicFramePr>
        <p:xfrm>
          <a:off x="2424404" y="395696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49691965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6849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Time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7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0.022937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357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Decision Tree Classifier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0.521668 seconds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10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Random Forest Classifier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23.467889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17226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CB0C8AD-1FFC-4579-B422-DDBCCA0FF2FE}"/>
              </a:ext>
            </a:extLst>
          </p:cNvPr>
          <p:cNvSpPr txBox="1"/>
          <p:nvPr/>
        </p:nvSpPr>
        <p:spPr>
          <a:xfrm>
            <a:off x="304800" y="1216442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using Bag of Words: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DCFF665-565C-4195-99AD-CEFBB6FF3722}"/>
              </a:ext>
            </a:extLst>
          </p:cNvPr>
          <p:cNvSpPr/>
          <p:nvPr/>
        </p:nvSpPr>
        <p:spPr>
          <a:xfrm>
            <a:off x="379897" y="3464117"/>
            <a:ext cx="26709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using TF-IDF: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5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1154</TotalTime>
  <Words>752</Words>
  <Application>Microsoft Office PowerPoint</Application>
  <PresentationFormat>Custom</PresentationFormat>
  <Paragraphs>84</Paragraphs>
  <Slides>12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Lato Black</vt:lpstr>
      <vt:lpstr>Calibri</vt:lpstr>
      <vt:lpstr>Söhne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ADMIN</cp:lastModifiedBy>
  <cp:revision>64</cp:revision>
  <dcterms:created xsi:type="dcterms:W3CDTF">2021-02-16T05:19:01Z</dcterms:created>
  <dcterms:modified xsi:type="dcterms:W3CDTF">2023-08-17T17:23:25Z</dcterms:modified>
</cp:coreProperties>
</file>