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83" r:id="rId4"/>
    <p:sldId id="270" r:id="rId5"/>
    <p:sldId id="261" r:id="rId6"/>
    <p:sldId id="262" r:id="rId7"/>
    <p:sldId id="264" r:id="rId8"/>
    <p:sldId id="279" r:id="rId9"/>
    <p:sldId id="285" r:id="rId10"/>
    <p:sldId id="282" r:id="rId11"/>
    <p:sldId id="284" r:id="rId12"/>
    <p:sldId id="259" r:id="rId13"/>
  </p:sldIdLst>
  <p:sldSz cx="12192000" cy="6858000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Libre Baskerville" charset="0"/>
      <p:regular r:id="rId19"/>
      <p:bold r:id="rId20"/>
      <p:italic r:id="rId21"/>
    </p:embeddedFont>
    <p:embeddedFont>
      <p:font typeface="Lato Black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95" d="100"/>
          <a:sy n="95" d="100"/>
        </p:scale>
        <p:origin x="-67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BD5821-13F6-45FE-8D46-E34FB75C00D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8CC74C-104C-4F1D-9795-B3DC96312E77}" type="pres">
      <dgm:prSet presAssocID="{28BD5821-13F6-45FE-8D46-E34FB75C00D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</dgm:ptLst>
  <dgm:cxnLst>
    <dgm:cxn modelId="{59838E80-90E4-41DF-A5DF-3AC8DC53A4D7}" type="presOf" srcId="{28BD5821-13F6-45FE-8D46-E34FB75C00D8}" destId="{E08CC74C-104C-4F1D-9795-B3DC96312E77}" srcOrd="0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47864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344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2989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563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988799" cy="6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05611" y="3278582"/>
            <a:ext cx="1208638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Employing machine learning algorithms to </a:t>
            </a:r>
            <a:r>
              <a:rPr lang="en-US" sz="3000" b="1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anticipate Insurance Charges</a:t>
            </a:r>
            <a:endParaRPr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3995443"/>
            <a:ext cx="5600699" cy="257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44699"/>
            <a:ext cx="10515600" cy="737941"/>
          </a:xfrm>
        </p:spPr>
        <p:txBody>
          <a:bodyPr>
            <a:normAutofit/>
          </a:bodyPr>
          <a:lstStyle/>
          <a:p>
            <a:pPr lvl="0" algn="ctr"/>
            <a:r>
              <a:rPr lang="en-US" sz="28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Performances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86853" y="136478"/>
            <a:ext cx="11095631" cy="846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586853" y="1159878"/>
            <a:ext cx="11095631" cy="84538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Task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Regression we use the Regression algorithm’s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for building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for the Medical cost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rediction problem.</a:t>
            </a:r>
            <a:endParaRPr lang="en-US" sz="2400" dirty="0"/>
          </a:p>
        </p:txBody>
      </p:sp>
      <p:sp>
        <p:nvSpPr>
          <p:cNvPr id="11" name="Google Shape;323;g2579cd2b46a_0_76"/>
          <p:cNvSpPr/>
          <p:nvPr/>
        </p:nvSpPr>
        <p:spPr>
          <a:xfrm>
            <a:off x="307975" y="2179671"/>
            <a:ext cx="2709800" cy="65175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sz="1800" b="1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AutoShape 2" descr="data:image/png;base64,iVBORw0KGgoAAAANSUhEUgAAAjsAAAGwCAYAAABPSaTdAAAAOXRFWHRTb2Z0d2FyZQBNYXRwbG90bGliIHZlcnNpb24zLjUuMiwgaHR0cHM6Ly9tYXRwbG90bGliLm9yZy8qNh9FAAAACXBIWXMAAA9hAAAPYQGoP6dpAAAuA0lEQVR4nO3de3RV5Z3/8c9BwiGhIQYDuUgCQYIEEJSLFGyFiIAoTpWfM14Iy1mdtljkVpxBkSKRpYlipZmKYLEVcTmIs0aYYXWsEjXiBVQIRm4HTMdAKCYmR0Iu5ibk+f1BOfUYLsnJOeych/drrb2Ss/ez9/PNEy6ftc9z9uMyxhgBAABYqpPTBQAAAIQSYQcAAFiNsAMAAKxG2AEAAFYj7AAAAKsRdgAAgNUIOwAAwGqdnS4g1Jqbm/Xll18qOjpaLpfL6XIAAEArGGNUU1OjpKQkderUvnsz1oedL7/8UsnJyU6XAQAAAnDkyBH17t27XdewPuxER0dLOjVY3bt3d7gaAADQGtXV1UpOTvb9P94e1oed029dde/enbADAECYCcYUFCYoAwAAqxF2AACA1Qg7AADAaoQdAABgNcIOAACwGmEHAABYjbADAACsRtgBAABWI+wAAACrEXYAAIDVCDsAAMBqhB0AAGA1wg4AALAaYQcAAFits9MFoHVKSkrk9XodrSEuLk4pKSmO1gAAQFsRdsJASUmJ0tMHqq6u3tE6oqIi5fEcIPAAAMIKYScMeL1e1dXV6+WXb1d6ek9HavB4KpSZuUler5ewAwAIK4SdMJKe3lPDhyc6XQYAAGGFCcoAAMBqhB0AAGA1wg4AALAaYQcAAFiNsAMAAKxG2AEAAFYj7AAAAKsRdgAAgNUIOwAAwGqEHQAAYDXCDgAAsBphBwAAWI2wAwAArEbYAQAAViPsAAAAqxF2AACA1Qg7AADAaoQdAABgNcIOAACwGmEHAABYjbADAACs5mjYOXHihH79618rNTVVkZGR6tevn5YtW6bm5mZfG2OMsrKylJSUpMjISI0fP1779u1zsGoAABBOHA07Tz75pJ577jmtXLlSHo9Hy5cv11NPPaVnnnnG12b58uVasWKFVq5cqR07dighIUETJ05UTU2Ng5UDAIBw4WjY2b59u37yk5/olltuUd++fXXHHXdo0qRJ2rlzp6RTd3Vyc3O1ePFiTZs2TUOGDNG6detUV1en9evXO1k6AAAIE46GnR/96Ed6++239fnnn0uSPvvsM33wwQe6+eabJUnFxcUqKyvTpEmTfOe43W6NGzdO27ZtO+M1GxsbVV1d7bcBAICLV2cnO3/wwQdVVVWlgQMH6pJLLtHJkyf1+OOP6+6775YklZWVSZLi4+P9zouPj9fhw4fPeM2cnBw9+uijoS0cAACEDUfv7Lz66qt6+eWXtX79eu3atUvr1q3Tb37zG61bt86vncvl8nttjGmx77RFixapqqrKtx05ciRk9QMAgI7P0Ts7//Zv/6aHHnpId911lyTpqquu0uHDh5WTk6N7771XCQkJkk7d4UlMTPSdV15e3uJuz2lut1tutzv0xQMAgLDg6J2duro6derkX8Ill1zi++h5amqqEhISlJeX5zve1NSkrVu3auzYsRe0VgAAEJ4cvbNz66236vHHH1dKSooGDx6sTz/9VCtWrNBPf/pTSafevpo/f76ys7OVlpamtLQ0ZWdnKyoqSvfcc4+TpQMAgDDhaNh55plntGTJEs2aNUvl5eVKSkrSzJkz9cgjj/jaLFy4UPX19Zo1a5YqKys1evRobdmyRdHR0Q5WDgAAwoWjYSc6Olq5ubnKzc09axuXy6WsrCxlZWVdsLoAAIA9WBsLAABYjbADAACsRtgBAABWI+wAAACrEXYAAIDVCDsAAMBqhB0AAGA1wg4AALAaYQcAAFiNsAMAAKxG2AEAAFYj7AAAAKsRdgAAgNUIOwAAwGqEHQAAYDXCDgAAsBphBwAAWI2wAwAArEbYAQAAViPsAAAAqxF2AACA1Qg7AADAaoQdAABgNcIOAACwGmEHAABYjbADAACsRtgBAABWI+wAAACrEXYAAIDVCDsAAMBqhB0AAGA1wg4AALAaYQcAAFiNsAMAAKxG2AEAAFYj7AAAAKsRdgAAgNUIOwAAwGqEHQAAYDXCDgAAsBphBwAAWI2wAwAArEbYAQAAViPsAAAAqxF2AACA1Qg7AADAaoQdAABgNcIOAACwGmEHAABYrbPTBSC8eDweR/uPi4tTSkqKozUAAMILYQetUlpaK5dLyszMdLSOqKhIeTwHCDwAgFYj7KBVjh9vkDHSypUZGjMmzZEaPJ4KZWZuktfrJewAAFqNsIM26d8/VsOHJzpdBgAArcYEZQAAYDXCDgAAsBphBwAAWI2wAwAArEbYAQAAViPsAAAAqxF2AACA1Qg7AADAaoQdAABgNcIOAACwGmEHAABYjbADAACsRtgBAABWI+wAAACrEXYAAIDVCDsAAMBqhB0AAGA1x8PO0aNHlZmZqcsuu0xRUVG6+uqrVVBQ4DtujFFWVpaSkpIUGRmp8ePHa9++fQ5WDAAAwomjYaeyslLXXXedIiIi9Oc//1n79+/X008/rUsvvdTXZvny5VqxYoVWrlypHTt2KCEhQRMnTlRNTY1zhQMAgLDR2cnOn3zySSUnJ2vt2rW+fX379vV9b4xRbm6uFi9erGnTpkmS1q1bp/j4eK1fv14zZ8680CUDAIAw4+idnc2bN2vkyJH6x3/8R/Xq1UvXXHONnn/+ed/x4uJilZWVadKkSb59brdb48aN07Zt2854zcbGRlVXV/ttAADg4uVo2Pniiy+0evVqpaWl6c0339R9992nuXPn6qWXXpIklZWVSZLi4+P9zouPj/cd+76cnBzFxMT4tuTk5ND+EAAAoENzNOw0Nzdr+PDhys7O1jXXXKOZM2fq5z//uVavXu3XzuVy+b02xrTYd9qiRYtUVVXl244cORKy+gEAQMfnaNhJTEzUoEGD/Palp6erpKREkpSQkCBJLe7ilJeXt7jbc5rb7Vb37t39NgAAcPFyNOxcd911OnjwoN++zz//XH369JEkpaamKiEhQXl5eb7jTU1N2rp1q8aOHXtBawUAAOHJ0U9j/epXv9LYsWOVnZ2tf/qnf9Inn3yiNWvWaM2aNZJOvX01f/58ZWdnKy0tTWlpacrOzlZUVJTuueceJ0sHAABhwtGwM2rUKG3atEmLFi3SsmXLlJqaqtzcXE2fPt3XZuHChaqvr9esWbNUWVmp0aNHa8uWLYqOjnawcgAAEC4cDTuSNHXqVE2dOvWsx10ul7KyspSVlXXhigIAANZwfLkIAACAUCLsAAAAqxF2AACA1Qg7AADAaoQdAABgNcIOAACwGmEHAABYjbADAACsRtgBAABWI+wAAACrEXYAAIDVCDsAAMBqhB0AAGA1wg4AALAaYQcAAFiNsAMAAKzW2ekCgLbyeDyO9R0XF6eUlBTH+gcAtB1hB2GjtLRWLpeUmZnpWA1RUZHyeA4QeAAgjBB2EDaOH2+QMdLKlRkaMybtgvfv8VQoM3OTvF4vYQcAwghhB2Gnf/9YDR+e6HQZAIAwQdiBVUpKquT11oXk2h6P929fPczdAYAwQtiBNUpKqjQwfaXq606EtJ/MzExFRkXqAHN3ACAsEHZgDa+3TvV1J3T7wwPVs09USK6/ceMBZYzOUP6qfObuAECYIOzAOj37RClxQHTwLxx9aou9PDb41wYAhAwPFQQAAFYj7AAAAKsRdgAAgNUIOwAAwGqEHQAAYDXCDgAAsBphBwAAWI2wAwAArMZDBSHp/GtKFRdXSpKKiirVs2dpQH3ExUUpJSUmoHMBAAhUQGGnX79+2rFjhy677DK//cePH9fw4cP1xRdfBKU4XBhtWVNqzpx8SfkB9RMZ1VkHPLMJPACACyqgsHPo0CGdPHmyxf7GxkYdPXq03UXhwmrNmlJFRceUn39IU6b0VXJyjzb3UXG4TpuyD8jrrSPsAAAuqDaFnc2bN/u+f/PNNxUT8/f/tE6ePKm3335bffv2DVpxuLDOtaZURUOdFC316NNVif1DsO4UAAAh0qawc9ttt0mSXC6X7r33Xr9jERER6tu3r55++umgFQcAANBebQo7zc3NkqTU1FTt2LFDcXFxISkKAAAgWAKas1NcXBzsOgAAAEIi4I+ev/3223r77bdVXl7uu+Nz2gsvvNDuwgAAAIIhoLDz6KOPatmyZRo5cqQSExPlcrmCXRcAAEBQBBR2nnvuOb344ouaMWNGsOsBAAAIqoCWi2hqatLYsWODXQsAAEDQBRR2fvazn2n9+vXBrgUAACDoAnobq6GhQWvWrNFbb72loUOHKiIiwu/4ihUrglIcAABAewUUdnbv3q2rr75akrR3716/Y0xWBgAAHUlAYSc/P7CFIAEAAC60gObsAAAAhIuA7uxkZGSc8+2qd955J+CCAAAAgimgsHN6vs5p3377rQoLC7V3794WC4QC3+XxeAM+t7i4UpJUVFSpnj1Lg3ptAIC9Ago7v/3tb8+4PysrS7W1te0qCHaqPdYkScrM3Njua82Zky/p7PPGamub2t0HAMAeAa+NdSaZmZm69tpr9Zvf/CaYl4UFGmpPSJIyZvVV2rAeAV2jqOiY8vMPacqUvkpObnmNoo+PKf+FQ2poONGuWgEAdglq2Nm+fbu6du0azEvCMrGXd1XigOiAzq1oqJOipR59uiqxf8treEvq2lseAMBCAYWdadOm+b02xqi0tFQ7d+7UkiVLglIYAABAMAQUdmJiYvxed+rUSVdeeaWWLVumSZMmBaUwAACAYAgo7KxduzbYdQAAAIREu+bsFBQUyOPxyOVyadCgQbrmmmuCVRcAAEBQBBR2ysvLddddd+ndd9/VpZdeKmOMqqqqlJGRoQ0bNqhnz57BrhMAACAgAS0XMWfOHFVXV2vfvn06duyYKisrtXfvXlVXV2vu3LnBrhEAACBgAd3ZeeONN/TWW28pPT3dt2/QoEF69tlnmaAMAAA6lIDu7DQ3NysiIqLF/oiICDU3N7e7KAAAgGAJKOzccMMNmjdvnr788kvfvqNHj+pXv/qVJkyYELTiAAAA2iugsLNy5UrV1NSob9++uuKKK9S/f3+lpqaqpqZGzzzzTLBrBAAACFhAc3aSk5O1a9cu5eXl6cCBAzLGaNCgQbrxxhuDXR8AAEC7tOnOzjvvvKNBgwapurpakjRx4kTNmTNHc+fO1ahRozR48GC9//77ISkUAAAgEG0KO7m5ufr5z3+u7t27tzgWExOjmTNnasWKFUErDgAAoL3aFHY+++wz3XTTTWc9PmnSJBUUFLS7KAAAgGBpU9j56quvzviR89M6d+6sioqKdhcFAAAQLG0KO5dffrn27Nlz1uO7d+9WYmJiu4sCAAAIljZ9Guvmm2/WI488oilTpqhr165+x+rr67V06VJNnTo1qAUCHZXH4wnp9ePi4pSSkhLSPgDgYtCmsPPrX/9aGzdu1IABAzR79mxdeeWVcrlc8ng8evbZZ3Xy5EktXrw4oEJycnL08MMPa968ecrNzZUkGWP06KOPas2aNaqsrNTo0aP17LPPavDgwQH1AQRD3fE6SVJmZmZI+4mMitQBzwECDwC0U5vCTnx8vLZt26Zf/vKXWrRokYwxkiSXy6XJkydr1apVio+Pb3MRO3bs0Jo1azR06FC//cuXL9eKFSv04osvasCAAXrsscc0ceJEHTx4UNHR0W3uBwiGxm8aJUkZszKUNiwtJH1UHK7QpuxN8nq9hB0AaKc2P1SwT58+ev3111VZWam//OUvMsYoLS1NsbGxARVQW1ur6dOn6/nnn9djjz3m22+MUW5urhYvXqxp06ZJktatW6f4+HitX79eM2fODKg/IFhiL49V4gDmqAFARxfQE5QlKTY2VqNGjWp3Affff79uueUW3XjjjX5hp7i4WGVlZX6rqLvdbo0bN07btm07a9hpbGxUY2Oj7/XpByCGs9LSUkmSx+MNyfVDdV0AADqCgMNOMGzYsEEFBQXauXNni2NlZWWS1OJtsfj4eB0+fPis18zJydGjjz4a3EIdVFJSov93x/+TJGVmbgxpX7W1TSG9PgAATnAs7Bw5ckTz5s3Tli1bWnyy67tcLpffa2NMi33ftWjRIi1YsMD3urq6WsnJye0v2CFer1eNDY1SujQtc6Di4qKC3kfRx8eU/8IhNTScCPq1AQBwmmNhp6CgQOXl5RoxYoRv38mTJ/Xee+9p5cqVOnjwoKRTd3i+++ye8vLyc06CdrvdcrvdoSvcKVFSXGqUEhODPzHbW1IX9GsCANBRtOmhgsE0YcIE7dmzR4WFhb5t5MiRmj59ugoLC9WvXz8lJCQoLy/Pd05TU5O2bt2qsWPHOlU2AAAIM47d2YmOjtaQIUP89nXr1k2XXXaZb//8+fOVnZ2ttLQ0paWlKTs7W1FRUbrnnnucKBkAAIQhRycon8/ChQtVX1+vWbNm+R4quGXLFp6xAwAAWq1DhZ13333X77XL5VJWVpaysrIcqQcAAIQ/x+bsAAAAXAiEHQAAYDXCDgAAsBphBwAAWI2wAwAArEbYAQAAViPsAAAAqxF2AACA1Qg7AADAaoQdAABgNcIOAACwGmEHAABYrUMtBAqEg5qaGklSZWWlSktLQ9KH1+uVJHk8nhbH4uLilJKSEpJ+AcBGhB2glWpqmiRJO3fulCTl5+crf2d+iDo79SUzM7PFoaioSHk8Bwg8ANBKhB2glRoaTkiShg6L026PVxkZfZU2vEdI+vIW12ljwQG9/PI0pafH+fZ7PBXKzNwkr9dL2AGAViLsAG30g24RkqTY2K5KTIwOTSd/u7OTnh6n4cMTQ9MHAFwkmKAMAACsRtgBAABWI+wAAACrEXYAAIDVCDsAAMBqhB0AAGA1wg4AALAaYQcAAFiNsAMAAKxG2AEAAFYj7AAAAKsRdgAAgNUIOwAAwGqEHQAAYDXCDgAAsBphBwAAWI2wAwAArEbYAQAAViPsAAAAqxF2AACA1Qg7AADAaoQdAABgNcIOAACwGmEHAABYjbADAACsRtgBAABWI+wAAACrEXYAAIDVCDsAAMBqhB0AAGA1wg4AALAaYQcAAFiNsAMAAKxG2AEAAFYj7AAAAKsRdgAAgNUIOwAAwGqEHQAAYDXCDgAAsBphBwAAWI2wAwAArEbYAQAAViPsAAAAqxF2AACA1Qg7AADAaoQdAABgNcIOAACwGmEHAABYjbADAACs1tnpAgCcncfjPeNrj8cTlOvHxcUpJSUlKNcCgI6KsAN0QLXHmiRJmZkbz3g8MzMzKP1ERkXqgOcAgQeA1Qg7QAfUUHtCkpQxq6/ShvXw7fd667Rx4wFNmzZNcXFx7eqj4nCFNmVvktfrJewAsBphB+jAYi/vqsQB0X/fEX1qi0uNU2JiomN1AUA4YYIyAACwmqNhJycnR6NGjVJ0dLR69eql2267TQcPHvRrY4xRVlaWkpKSFBkZqfHjx2vfvn0OVQwAAMKNo2Fn69atuv/++/XRRx8pLy9PJ06c0KRJk/TNN9/42ixfvlwrVqzQypUrtWPHDiUkJGjixImqqalxsHIAABAuHJ2z88Ybb/i9Xrt2rXr16qWCggJdf/31MsYoNzdXixcv1rRp0yRJ69atU3x8vNavX6+ZM2c6UTYAAAgjHWrOTlVVlSSpR49Tnz4pLi5WWVmZJk2a5Gvjdrs1btw4bdu27YzXaGxsVHV1td8GAAAuXh0m7BhjtGDBAv3oRz/SkCFDJEllZWWSpPj4eL+28fHxvmPfl5OTo5iYGN+WnJwc2sIBAECH1mHCzuzZs7V792698sorLY65XC6/18aYFvtOW7RokaqqqnzbkSNHQlIvAAAIDx3iOTtz5szR5s2b9d5776l3796+/QkJCZJO3eH57jNFysvLW9ztOc3tdsvtdoe2YAAAEDYcDTvGGM2ZM0ebNm3Su+++q9TUVL/jqampSkhIUF5enq655hpJUlNTk7Zu3aonn3zSiZKBDqGioqLd1/B6A1tni/W0QqukpMT3uwkVfoe42Dgadu6//36tX79e//M//6Po6GjfPJyYmBhFRkbK5XJp/vz5ys7OVlpamtLS0pSdna2oqCjdc889TpYOOKKm5tSaWZs2bQrCxU59aes6W1FRkfKwnlZIlJSUaGD6QNXX1Ye0H9ZEw8XG0bCzevVqSdL48eP99q9du1b//M//LElauHCh6uvrNWvWLFVWVmr06NHasmWLoqOjBVxsGhpOrZk1ZUpfJSf3OE/rc/MW12ljwQG9/PI0pae3bp0tj6dCmZmspxUqXq9X9XX1uv3h29WzT8+Q9MGaaLgYOf421vm4XC5lZWUpKysr9AUBYaJHj65KTGxn4P/bnZ309DgNH846Wx1Jzz49lTiA3wkQLB3m01gAAAChQNgBAABWI+wAAACrEXYAAIDVOsRDBQGgo7sQz79p6zOPALQOYQcAzuNCPf/mtNra2gvSD3CxIOwAwHlciOffSFLRx0XKfyFfDQ0NIesDuBgRdgCglUL9/BtvSWjfJgMuVoQdAG3m9NwS1nYC0BaEHQCtVlpaK5er7etpBRvrcwFoC8IOgFY7frxBxkgrV2ZozJg0R2pgfS4AbUXYAdBm/fvHsp4WgLBB2AEABORCPHvofJi/hdYg7AAA2qykpETp6QNVd4GePXQ2zN9CaxB2AABt5vV6VVdXr5dfvl3p6aF79tC5MH8LrUXYAQAELD29J/O30OGxECgAALAaYQcAAFiNsAMAAKxG2AEAAFZjgjIAIOhKSqrk9daFtI/S0tqQXh/2IOwAAIKqpKRKA9NXqr7uREj7cXe9JKTXhz0IOwCAoPJ661Rfd0K3PzxQPftEhaSPisN12pR9ICTXhn0IOwCAkOjZJ0qJA6KdLgNggjIAALAbYQcAAFiNsAMAAKxG2AEAAFZjgnI7lZSUyOv1huz6Ho8nZNcGELiqqirV1QX3OTKVlZW+r6WlpedsGxUVpZiYmKD2D9iKsNMOJSUlGpg+UPV19U6XAuACqqqq0spnV+rEt0F+jsxXp77k5+crf2f+OZt2juis2ffPJvAArUDYaQev16v6unrd/vDt6tmnZ0j6KPq4SPkvnPsfPQAXVl1dnU58e0K33z5QPXsG7zkyRR8cU77nkDIy+ipteI+ztquoqNOmTQdUV1dH2AFagbATBD379FTigMSQXNtbErq3yAC0T8+eUUpMDN5zZLyxp94Wi43tGtTrAhc7JigDAACrEXYAAIDVCDsAAMBqhB0AAGA1wg4AALAaYQcAAFiNsAMAAKxG2AEAAFbjoYIAcBFq77p7p8/3eFo++PRM+wAnEXYA4CJSe6xWkpSZmRmU62Vmbjx7X7VNQekDaC/CDgBcRBpqGyRJGbMylDYsLeDreL1ebdy4UdOmDVRcnP/6YEUfH1P+C4fU0BDkhVKBABF2AOAiFHt5bPvW9Is+tcWltlwfzFtS177igCAj7AAIS+2dcxJIX16vV4qWKioqLljfANqPsAMgrJSW1srlCt6ck7bYuHHjqTsaf9PYyJwUIBwQdgCElePHG2SMtHJlhsaMCXzOSVt4PF5lZv5tfkpqlIqKjik//5BOnGBOChAOCDsAwlL//rEaPrwdc04CEBd3an5KRQVzUoBwQtgBgDAVyNyhyspK39fS0tIL2neovP766yGbw3XppZcqMfHsobqxsVFutzskfbdWXFycUlJSHK2hoyPsAECYqak5NVdo06ZNbT/5q1Nf8vPzlb8zv921ODVvqfbY3/tdsmSJIzVIksslGeNY95KkqKhIeTwHCDznQNgBgDBz+vk1U6b0VXJyjzadW/TBMeV7Dikjo6/ShrftXL/rODxvqaH2b/2mS2MnJiohPibofVQebVD+qkN6+eVpSk+Pa3H89deLtGRJ/gWdP/Z9Hk+FMjM3yev1EnbOgbADAGGqR4+uLZ5xcz7e2FPzjWJj237ud3WYeUtRUupVMerfPz7oly79vEb5OqT09Lgzzg87vSyGE/PH0DaEHQAAwtyFfO7U94XDnCHCDgAAYcrJ506dFg5zhgg7AACEKSeeO/Vd4TJniLADAECYY97QuXVyugAAAIBQIuwAAACrEXYAAIDVCDsAAMBqhB0AAGA1Po0FXOROPwW2NYqLTy0iWVRUqZ49W7eIZFxclFJSgv8o/+8qKamS1xu6J/q2ZYwAdDyEHeAidXohxczMjW0+d86cfEmtW0QyMqqzDnhmhyzwlJRUaWD6StXXhX6NptpaZxa9BNA+hB3gInV6IcWMWX2VNqx1C0KeXvyxtQtQVhyu06bsA/J660IWdrzeOtXXndDtDw9Uzz5RIemj6ONjyn/hkG8BTgDhhbADXORiL++qxAGtWxCyoqFOipZ69OmqxP6BLyIZCj37RLX652grb0kHWfQSQECYoAwAAKxG2AEAAFYj7AAAAKsRdgAAgNWYoAwg5IL5nJrvP+uHZ+AAOJ+wCDurVq3SU089pdLSUg0ePFi5ubn68Y9/7HRZAM6jPc/yOZ/vP+uHZ+AAOJsOH3ZeffVVzZ8/X6tWrdJ1112n3//+95oyZYr279+vlJQUp8sDcA6BPMvnfL7/rB+egQPgfDp82FmxYoX+5V/+RT/72c8kSbm5uXrzzTe1evVq5eTkOFwdgNZoy7N8zuf7z/rhGTgAzqdDh52mpiYVFBTooYce8ts/adIkbdu27YznNDY2qrGx0fe6qqpKklRdXR30+mprayVJX37+pZrqQ3MLveJwxalvaiTPdq9KL60Jeh9/3XdqbIp3V+rbhpNnbvPXaum4VLSzUtUlZ27T3j7Oe43z1BCMPlrTf1lxXUj7kc7+s7T399CaPs55Thv7D8Xv5Ps1hPr3LrX8OYL5ezhXP2dt147+gzVe56rhQv5OVBP838Npx0tP/V9SUFB6xrdJPZ5T/z7v2VOhyMjDQe+/NZyu4eDBU3Pmamtrg/7/7OnrGWPafzHTgR09etRIMh9++KHf/scff9wMGDDgjOcsXbrUSGJjY2NjY2OzYDty5Ei780SHvrNzmsvl8nttjGmx77RFixZpwYIFvtfNzc06duyYLrvssrOe45Tq6molJyfryJEj6t69u9PlWIkxDj3GOLQY39BjjEMvkDE2xqimpkZJSUnt7r9Dh524uDhdcsklKisr89tfXl6u+Pj4M57jdrvldrv99l166aWhKjEounfvzl+wEGOMQ48xDi3GN/QY49Br6xjHxMQEpd8O/VDBLl26aMSIEcrLy/Pbn5eXp7FjxzpUFQAACCcd+s6OJC1YsEAzZszQyJEjNWbMGK1Zs0YlJSW67777nC4NAACEgQ4fdu688059/fXXWrZsmUpLSzVkyBC9/vrr6tOnj9OltZvb7dbSpUtbvO2G4GGMQ48xDi3GN/QY49BzeoxdxgTjM10AAAAdU4eeswMAANBehB0AAGA1wg4AALAaYQcAAFiNsOOgVatWKTU1VV27dtWIESP0/vvvO12S49577z3deuutSkpKksvl0n//93/7HTfGKCsrS0lJSYqMjNT48eO1b98+vzaNjY2aM2eO4uLi1K1bN/3DP/yD/vrXv/q1qays1IwZMxQTE6OYmBjNmDFDx48f92tTUlKiW2+9Vd26dVNcXJzmzp2rpqbQrIF2oeTk5GjUqFGKjo5Wr169dNttt+ngwYN+bRjj9lm9erWGDh3qe3jamDFj9Oc//9l3nPENrpycHLlcLs2fP9+3jzFun6ysLLlcLr8tISHBdzwsx7fdC04gIBs2bDARERHm+eefN/v37zfz5s0z3bp1M4cPH3a6NEe9/vrrZvHixea1114zksymTZv8jj/xxBMmOjravPbaa2bPnj3mzjvvNImJiaa6utrX5r777jOXX365ycvLM7t27TIZGRlm2LBh5sSJE742N910kxkyZIjZtm2b2bZtmxkyZIiZOnWq7/iJEyfMkCFDTEZGhtm1a5fJy8szSUlJZvbs2SEfg1CaPHmyWbt2rdm7d68pLCw0t9xyi0lJSTG1tbW+Noxx+2zevNn87//+rzl48KA5ePCgefjhh01ERITZu3evMYbxDaZPPvnE9O3b1wwdOtTMmzfPt58xbp+lS5eawYMHm9LSUt9WXl7uOx6O40vYcci1115r7rvvPr99AwcONA899JBDFXU83w87zc3NJiEhwTzxxBO+fQ0NDSYmJsY899xzxhhjjh8/biIiIsyGDRt8bY4ePWo6depk3njjDWOMMfv37zeSzEcffeRrs337diPJHDhwwBhzKnR16tTJHD161NfmlVdeMW6321RVVYXk53VCeXm5kWS2bt1qjGGMQyU2Ntb84Q9/YHyDqKamxqSlpZm8vDwzbtw4X9hhjNtv6dKlZtiwYWc8Fq7jy9tYDmhqalJBQYEmTZrkt3/SpEnatm2bQ1V1fMXFxSorK/MbN7fbrXHjxvnGraCgQN9++61fm6SkJA0ZMsTXZvv27YqJidHo0aN9bX74wx8qJibGr82QIUP8FqCbPHmyGhsbVVBQENKf80KqqqqSJPXo0UMSYxxsJ0+e1IYNG/TNN99ozJgxjG8Q3X///brlllt04403+u1njIOjqKhISUlJSk1N1V133aUvvvhCUviOb4d/grKNvF6vTp482WIx0/j4+BaLnuLvTo/Nmcbt8OHDvjZdunRRbGxsizanzy8rK1OvXr1aXL9Xr15+bb7fT2xsrLp06WLN78gYowULFuhHP/qRhgwZIokxDpY9e/ZozJgxamho0A9+8ANt2rRJgwYN8v0jzvi2z4YNG1RQUKCdO3e2OMaf4fYbPXq0XnrpJQ0YMEBfffWVHnvsMY0dO1b79u0L2/El7DjI5XL5vTbGtNiHlgIZt++3OVP7QNqEs9mzZ2v37t364IMPWhxjjNvnyiuvVGFhoY4fP67XXntN9957r7Zu3eo7zvgG7siRI5o3b562bNmirl27nrUdYxy4KVOm+L6/6qqrNGbMGF1xxRVat26dfvjDH0oKv/HlbSwHxMXF6ZJLLmmRTMvLy1ukWPzd6U8DnGvcEhIS1NTUpMrKynO2+eqrr1pcv6Kiwq/N9/uprKzUt99+a8XvaM6cOdq8ebPy8/PVu3dv337GODi6dOmi/v37a+TIkcrJydGwYcP07//+74xvEBQUFKi8vFwjRoxQ586d1blzZ23dulW/+93v1LlzZ9/PxhgHT7du3XTVVVepqKgobP8ME3Yc0KVLF40YMUJ5eXl++/Py8jR27FiHqur4UlNTlZCQ4DduTU1N2rp1q2/cRowYoYiICL82paWl2rt3r6/NmDFjVFVVpU8++cTX5uOPP1ZVVZVfm71796q0tNTXZsuWLXK73RoxYkRIf85QMsZo9uzZ2rhxo9555x2lpqb6HWeMQ8MYo8bGRsY3CCZMmKA9e/aosLDQt40cOVLTp09XYWGh+vXrxxgHWWNjozwejxITE8P3z3CbpjMjaE5/9PyPf/yj2b9/v5k/f77p1q2bOXTokNOlOaqmpsZ8+umn5tNPPzWSzIoVK8ynn37q+0j+E088YWJiYszGjRvNnj17zN13333Gjzz27t3bvPXWW2bXrl3mhhtuOONHHocOHWq2b99utm/fbq666qozfuRxwoQJZteuXeatt94yvXv3DvuPlP7yl780MTEx5t133/X7WGldXZ2vDWPcPosWLTLvvfeeKS4uNrt37zYPP/yw6dSpk9myZYsxhvENhe9+GssYxri9HnjgAfPuu++aL774wnz00Udm6tSpJjo62vf/UziOL2HHQc8++6zp06eP6dKlixk+fLjv478Xs/z8fCOpxXbvvfcaY0597HHp0qUmISHBuN1uc/3115s9e/b4XaO+vt7Mnj3b9OjRw0RGRpqpU6eakpISvzZff/21mT59uomOjjbR0dFm+vTpprKy0q/N4cOHzS233GIiIyNNjx49zOzZs01DQ0Mof/yQO9PYSjJr1671tWGM2+enP/2p7+91z549zYQJE3xBxxjGNxS+H3YY4/Y5/dyciIgIk5SUZKZNm2b27dvnOx6O4+syxpi23QsCAAAIH8zZAQAAViPsAAAAqxF2AACA1Qg7AADAaoQdAABgNcIOAACwGmEHAABYjbADAACsRtgBcEEdOnRILpdLhYWFTpcC4CJB2AEAAFYj7ACwQlNTk9MlAOigCDsAQqK5uVlPPvmk+vfvL7fbrZSUFD3++OO+41988YUyMjIUFRWlYcOGafv27b5jX3/9te6++2717t1bUVFRuuqqq/TKK6/4XX/8+PGaPXu2FixYoLi4OE2cOFGStHnzZqWlpSkyMlIZGRlat26dXC6Xjh8/7jt327Ztuv766xUZGank5GTNnTtX33zzje/4qlWrlJaWpq5duyo+Pl533HFHiEYJwIVA2AEQEosWLdKTTz6pJUuWaP/+/Vq/fr3i4+N9xxcvXqx//dd/VWFhoQYMGKC7775bJ06ckCQ1NDRoxIgR+tOf/qS9e/fqF7/4hWbMmKGPP/7Yr49169apc+fO+vDDD/X73/9ehw4d0h133KHbbrtNhYWFmjlzphYvXux3zp49ezR58mRNmzZNu3fv1quvvqoPPvhAs2fPliTt3LlTc+fO1bJly3Tw4EG98cYbuv7660M8WgBCqs3rpAPAeVRXVxu3222ef/75FseKi4uNJPOHP/zBt2/fvn1GkvF4PGe95s0332weeOAB3+tx48aZq6++2q/Ngw8+aIYMGeK3b/HixUaSqaysNMYYM2PGDPOLX/zCr837779vOnXqZOrr681rr71munfvbqqrq1v98wLo2Do7nLUAWMjj8aixsVETJkw4a5uhQ4f6vk9MTJQklZeXa+DAgTp58qSeeOIJvfrqqzp69KgaGxvV2Niobt26+V1j5MiRfq8PHjyoUaNG+e279tpr/V4XFBToL3/5i/7jP/7Dt88Yo+bmZhUXF2vixInq06eP+vXrp5tuukk33XSTbr/9dkVFRbVtEAB0GLyNBSDoIiMjz9smIiLC973L5ZJ0ap6PJD399NP67W9/q4ULF+qdd95RYWGhJk+e3GIS8vfDjzHGd63v7vuu5uZmzZw5U4WFhb7ts88+U1FRka644gpFR0dr165deuWVV5SYmKhHHnlEw4YN85vzAyC8EHYABN3pCcJvv/12QOe///77+slPfqLMzEwNGzZM/fr1U1FR0XnPGzhwoHbs2OG3b+fOnX6vhw8frn379ql///4tti5dukiSOnfurBtvvFHLly/X7t27dejQIb3zzjsB/SwAnEfYARB0Xbt21YMPPqiFCxfqpZde0v/93//po48+0h//+MdWnd+/f3/l5eVp27Zt8ng8mjlzpsrKys573syZM3XgwAE9+OCD+vzzz/Wf//mfevHFFyX9/e7Rgw8+qO3bt+v+++9XYWGhioqKtHnzZs2ZM0eS9Kc//Um/+93vVFhYqMOHD+ull15Sc3OzrrzyysAGA4DjCDsAQmLJkiV64IEH9Mgjjyg9PV133nmnysvLW33u8OHDNXnyZI0fP14JCQm67bbbznteamqq/uu//ksbN27U0KFDtXr1at+nsdxut6RTc4W2bt2qoqIi/fjHP9Y111yjJUuW+OYNXXrppdq4caNuuOEGpaen67nnntMrr7yiwYMHBzYQABznMt9/QxsALPL444/rueee05EjR5wuBYBD+DQWAKusWrVKo0aN0mWXXaYPP/xQTz31lO8ZOgAuToQdAFYpKirSY489pmPHjiklJUUPPPCAFi1a5HRZABzE21gAAMBqTFAGAABWI+wAAACrEXYAAIDVCDsAAMBqhB0AAGA1wg4AALAaYQcAAFiNsAMAAKz2/wFwP7PaBN/v/AAAAABJRU5ErkJggg=="/>
          <p:cNvSpPr>
            <a:spLocks noChangeAspect="1" noChangeArrowheads="1"/>
          </p:cNvSpPr>
          <p:nvPr/>
        </p:nvSpPr>
        <p:spPr bwMode="auto">
          <a:xfrm>
            <a:off x="1036962" y="3039894"/>
            <a:ext cx="1809582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data:image/png;base64,iVBORw0KGgoAAAANSUhEUgAAAjsAAAGwCAYAAABPSaTdAAAAOXRFWHRTb2Z0d2FyZQBNYXRwbG90bGliIHZlcnNpb24zLjUuMiwgaHR0cHM6Ly9tYXRwbG90bGliLm9yZy8qNh9FAAAACXBIWXMAAA9hAAAPYQGoP6dpAAAuA0lEQVR4nO3de3RV5Z3/8c9BwiGhIQYDuUgCQYIEEJSLFGyFiIAoTpWfM14Iy1mdtljkVpxBkSKRpYlipZmKYLEVcTmIs0aYYXWsEjXiBVQIRm4HTMdAKCYmR0Iu5ibk+f1BOfUYLsnJOeych/drrb2Ss/ez9/PNEy6ftc9z9uMyxhgBAABYqpPTBQAAAIQSYQcAAFiNsAMAAKxG2AEAAFYj7AAAAKsRdgAAgNUIOwAAwGqdnS4g1Jqbm/Xll18qOjpaLpfL6XIAAEArGGNUU1OjpKQkderUvnsz1oedL7/8UsnJyU6XAQAAAnDkyBH17t27XdewPuxER0dLOjVY3bt3d7gaAADQGtXV1UpOTvb9P94e1oed029dde/enbADAECYCcYUFCYoAwAAqxF2AACA1Qg7AADAaoQdAABgNcIOAACwGmEHAABYjbADAACsRtgBAABWI+wAAACrEXYAAIDVCDsAAMBqhB0AAGA1wg4AALAaYQcAAFits9MFoHVKSkrk9XodrSEuLk4pKSmO1gAAQFsRdsJASUmJ0tMHqq6u3tE6oqIi5fEcIPAAAMIKYScMeL1e1dXV6+WXb1d6ek9HavB4KpSZuUler5ewAwAIK4SdMJKe3lPDhyc6XQYAAGGFCcoAAMBqhB0AAGA1wg4AALAaYQcAAFiNsAMAAKxG2AEAAFYj7AAAAKsRdgAAgNUIOwAAwGqEHQAAYDXCDgAAsBphBwAAWI2wAwAArEbYAQAAViPsAAAAqxF2AACA1Qg7AADAaoQdAABgNcIOAACwGmEHAABYjbADAACs5mjYOXHihH79618rNTVVkZGR6tevn5YtW6bm5mZfG2OMsrKylJSUpMjISI0fP1779u1zsGoAABBOHA07Tz75pJ577jmtXLlSHo9Hy5cv11NPPaVnnnnG12b58uVasWKFVq5cqR07dighIUETJ05UTU2Ng5UDAIBw4WjY2b59u37yk5/olltuUd++fXXHHXdo0qRJ2rlzp6RTd3Vyc3O1ePFiTZs2TUOGDNG6detUV1en9evXO1k6AAAIE46GnR/96Ed6++239fnnn0uSPvvsM33wwQe6+eabJUnFxcUqKyvTpEmTfOe43W6NGzdO27ZtO+M1GxsbVV1d7bcBAICLV2cnO3/wwQdVVVWlgQMH6pJLLtHJkyf1+OOP6+6775YklZWVSZLi4+P9zouPj9fhw4fPeM2cnBw9+uijoS0cAACEDUfv7Lz66qt6+eWXtX79eu3atUvr1q3Tb37zG61bt86vncvl8nttjGmx77RFixapqqrKtx05ciRk9QMAgI7P0Ts7//Zv/6aHHnpId911lyTpqquu0uHDh5WTk6N7771XCQkJkk7d4UlMTPSdV15e3uJuz2lut1tutzv0xQMAgLDg6J2duro6derkX8Ill1zi++h5amqqEhISlJeX5zve1NSkrVu3auzYsRe0VgAAEJ4cvbNz66236vHHH1dKSooGDx6sTz/9VCtWrNBPf/pTSafevpo/f76ys7OVlpamtLQ0ZWdnKyoqSvfcc4+TpQMAgDDhaNh55plntGTJEs2aNUvl5eVKSkrSzJkz9cgjj/jaLFy4UPX19Zo1a5YqKys1evRobdmyRdHR0Q5WDgAAwoWjYSc6Olq5ubnKzc09axuXy6WsrCxlZWVdsLoAAIA9WBsLAABYjbADAACsRtgBAABWI+wAAACrEXYAAIDVCDsAAMBqhB0AAGA1wg4AALAaYQcAAFiNsAMAAKxG2AEAAFYj7AAAAKsRdgAAgNUIOwAAwGqEHQAAYDXCDgAAsBphBwAAWI2wAwAArEbYAQAAViPsAAAAqxF2AACA1Qg7AADAaoQdAABgNcIOAACwGmEHAABYjbADAACsRtgBAABWI+wAAACrEXYAAIDVCDsAAMBqhB0AAGA1wg4AALAaYQcAAFiNsAMAAKxG2AEAAFYj7AAAAKsRdgAAgNUIOwAAwGqEHQAAYDXCDgAAsBphBwAAWI2wAwAArEbYAQAAViPsAAAAqxF2AACA1Qg7AADAaoQdAABgNcIOAACwGmEHAABYrbPTBSC8eDweR/uPi4tTSkqKozUAAMILYQetUlpaK5dLyszMdLSOqKhIeTwHCDwAgFYj7KBVjh9vkDHSypUZGjMmzZEaPJ4KZWZuktfrJewAAFqNsIM26d8/VsOHJzpdBgAArcYEZQAAYDXCDgAAsBphBwAAWI2wAwAArEbYAQAAViPsAAAAqxF2AACA1Qg7AADAaoQdAABgNcIOAACwGmEHAABYjbADAACsRtgBAABWI+wAAACrEXYAAIDVCDsAAMBqhB0AAGA1x8PO0aNHlZmZqcsuu0xRUVG6+uqrVVBQ4DtujFFWVpaSkpIUGRmp8ePHa9++fQ5WDAAAwomjYaeyslLXXXedIiIi9Oc//1n79+/X008/rUsvvdTXZvny5VqxYoVWrlypHTt2KCEhQRMnTlRNTY1zhQMAgLDR2cnOn3zySSUnJ2vt2rW+fX379vV9b4xRbm6uFi9erGnTpkmS1q1bp/j4eK1fv14zZ8680CUDAIAw4+idnc2bN2vkyJH6x3/8R/Xq1UvXXHONnn/+ed/x4uJilZWVadKkSb59brdb48aN07Zt2854zcbGRlVXV/ttAADg4uVo2Pniiy+0evVqpaWl6c0339R9992nuXPn6qWXXpIklZWVSZLi4+P9zouPj/cd+76cnBzFxMT4tuTk5ND+EAAAoENzNOw0Nzdr+PDhys7O1jXXXKOZM2fq5z//uVavXu3XzuVy+b02xrTYd9qiRYtUVVXl244cORKy+gEAQMfnaNhJTEzUoEGD/Palp6erpKREkpSQkCBJLe7ilJeXt7jbc5rb7Vb37t39NgAAcPFyNOxcd911OnjwoN++zz//XH369JEkpaamKiEhQXl5eb7jTU1N2rp1q8aOHXtBawUAAOHJ0U9j/epXv9LYsWOVnZ2tf/qnf9Inn3yiNWvWaM2aNZJOvX01f/58ZWdnKy0tTWlpacrOzlZUVJTuueceJ0sHAABhwtGwM2rUKG3atEmLFi3SsmXLlJqaqtzcXE2fPt3XZuHChaqvr9esWbNUWVmp0aNHa8uWLYqOjnawcgAAEC4cDTuSNHXqVE2dOvWsx10ul7KyspSVlXXhigIAANZwfLkIAACAUCLsAAAAqxF2AACA1Qg7AADAaoQdAABgNcIOAACwGmEHAABYjbADAACsRtgBAABWI+wAAACrEXYAAIDVCDsAAMBqhB0AAGA1wg4AALAaYQcAAFiNsAMAAKzW2ekCgLbyeDyO9R0XF6eUlBTH+gcAtB1hB2GjtLRWLpeUmZnpWA1RUZHyeA4QeAAgjBB2EDaOH2+QMdLKlRkaMybtgvfv8VQoM3OTvF4vYQcAwghhB2Gnf/9YDR+e6HQZAIAwQdiBVUpKquT11oXk2h6P929fPczdAYAwQtiBNUpKqjQwfaXq606EtJ/MzExFRkXqAHN3ACAsEHZgDa+3TvV1J3T7wwPVs09USK6/ceMBZYzOUP6qfObuAECYIOzAOj37RClxQHTwLxx9aou9PDb41wYAhAwPFQQAAFYj7AAAAKsRdgAAgNUIOwAAwGqEHQAAYDXCDgAAsBphBwAAWI2wAwAArMZDBSHp/GtKFRdXSpKKiirVs2dpQH3ExUUpJSUmoHMBAAhUQGGnX79+2rFjhy677DK//cePH9fw4cP1xRdfBKU4XBhtWVNqzpx8SfkB9RMZ1VkHPLMJPACACyqgsHPo0CGdPHmyxf7GxkYdPXq03UXhwmrNmlJFRceUn39IU6b0VXJyjzb3UXG4TpuyD8jrrSPsAAAuqDaFnc2bN/u+f/PNNxUT8/f/tE6ePKm3335bffv2DVpxuLDOtaZURUOdFC316NNVif1DsO4UAAAh0qawc9ttt0mSXC6X7r33Xr9jERER6tu3r55++umgFQcAANBebQo7zc3NkqTU1FTt2LFDcXFxISkKAAAgWAKas1NcXBzsOgAAAEIi4I+ev/3223r77bdVXl7uu+Nz2gsvvNDuwgAAAIIhoLDz6KOPatmyZRo5cqQSExPlcrmCXRcAAEBQBBR2nnvuOb344ouaMWNGsOsBAAAIqoCWi2hqatLYsWODXQsAAEDQBRR2fvazn2n9+vXBrgUAACDoAnobq6GhQWvWrNFbb72loUOHKiIiwu/4ihUrglIcAABAewUUdnbv3q2rr75akrR3716/Y0xWBgAAHUlAYSc/P7CFIAEAAC60gObsAAAAhIuA7uxkZGSc8+2qd955J+CCAAAAgimgsHN6vs5p3377rQoLC7V3794WC4QC3+XxeAM+t7i4UpJUVFSpnj1Lg3ptAIC9Ago7v/3tb8+4PysrS7W1te0qCHaqPdYkScrM3Njua82Zky/p7PPGamub2t0HAMAeAa+NdSaZmZm69tpr9Zvf/CaYl4UFGmpPSJIyZvVV2rAeAV2jqOiY8vMPacqUvkpObnmNoo+PKf+FQ2poONGuWgEAdglq2Nm+fbu6du0azEvCMrGXd1XigOiAzq1oqJOipR59uiqxf8treEvq2lseAMBCAYWdadOm+b02xqi0tFQ7d+7UkiVLglIYAABAMAQUdmJiYvxed+rUSVdeeaWWLVumSZMmBaUwAACAYAgo7KxduzbYdQAAAIREu+bsFBQUyOPxyOVyadCgQbrmmmuCVRcAAEBQBBR2ysvLddddd+ndd9/VpZdeKmOMqqqqlJGRoQ0bNqhnz57BrhMAACAgAS0XMWfOHFVXV2vfvn06duyYKisrtXfvXlVXV2vu3LnBrhEAACBgAd3ZeeONN/TWW28pPT3dt2/QoEF69tlnmaAMAAA6lIDu7DQ3NysiIqLF/oiICDU3N7e7KAAAgGAJKOzccMMNmjdvnr788kvfvqNHj+pXv/qVJkyYELTiAAAA2iugsLNy5UrV1NSob9++uuKKK9S/f3+lpqaqpqZGzzzzTLBrBAAACFhAc3aSk5O1a9cu5eXl6cCBAzLGaNCgQbrxxhuDXR8AAEC7tOnOzjvvvKNBgwapurpakjRx4kTNmTNHc+fO1ahRozR48GC9//77ISkUAAAgEG0KO7m5ufr5z3+u7t27tzgWExOjmTNnasWKFUErDgAAoL3aFHY+++wz3XTTTWc9PmnSJBUUFLS7KAAAgGBpU9j56quvzviR89M6d+6sioqKdhcFAAAQLG0KO5dffrn27Nlz1uO7d+9WYmJiu4sCAAAIljZ9Guvmm2/WI488oilTpqhr165+x+rr67V06VJNnTo1qAUCHZXH4wnp9ePi4pSSkhLSPgDgYtCmsPPrX/9aGzdu1IABAzR79mxdeeWVcrlc8ng8evbZZ3Xy5EktXrw4oEJycnL08MMPa968ecrNzZUkGWP06KOPas2aNaqsrNTo0aP17LPPavDgwQH1AQRD3fE6SVJmZmZI+4mMitQBzwECDwC0U5vCTnx8vLZt26Zf/vKXWrRokYwxkiSXy6XJkydr1apVio+Pb3MRO3bs0Jo1azR06FC//cuXL9eKFSv04osvasCAAXrsscc0ceJEHTx4UNHR0W3uBwiGxm8aJUkZszKUNiwtJH1UHK7QpuxN8nq9hB0AaKc2P1SwT58+ev3111VZWam//OUvMsYoLS1NsbGxARVQW1ur6dOn6/nnn9djjz3m22+MUW5urhYvXqxp06ZJktatW6f4+HitX79eM2fODKg/IFhiL49V4gDmqAFARxfQE5QlKTY2VqNGjWp3Affff79uueUW3XjjjX5hp7i4WGVlZX6rqLvdbo0bN07btm07a9hpbGxUY2Oj7/XpByCGs9LSUkmSx+MNyfVDdV0AADqCgMNOMGzYsEEFBQXauXNni2NlZWWS1OJtsfj4eB0+fPis18zJydGjjz4a3EIdVFJSov93x/+TJGVmbgxpX7W1TSG9PgAATnAs7Bw5ckTz5s3Tli1bWnyy67tcLpffa2NMi33ftWjRIi1YsMD3urq6WsnJye0v2CFer1eNDY1SujQtc6Di4qKC3kfRx8eU/8IhNTScCPq1AQBwmmNhp6CgQOXl5RoxYoRv38mTJ/Xee+9p5cqVOnjwoKRTd3i+++ye8vLyc06CdrvdcrvdoSvcKVFSXGqUEhODPzHbW1IX9GsCANBRtOmhgsE0YcIE7dmzR4WFhb5t5MiRmj59ugoLC9WvXz8lJCQoLy/Pd05TU5O2bt2qsWPHOlU2AAAIM47d2YmOjtaQIUP89nXr1k2XXXaZb//8+fOVnZ2ttLQ0paWlKTs7W1FRUbrnnnucKBkAAIQhRycon8/ChQtVX1+vWbNm+R4quGXLFp6xAwAAWq1DhZ13333X77XL5VJWVpaysrIcqQcAAIQ/x+bsAAAAXAiEHQAAYDXCDgAAsBphBwAAWI2wAwAArEbYAQAAViPsAAAAqxF2AACA1Qg7AADAaoQdAABgNcIOAACwGmEHAABYrUMtBAqEg5qaGklSZWWlSktLQ9KH1+uVJHk8nhbH4uLilJKSEpJ+AcBGhB2glWpqmiRJO3fulCTl5+crf2d+iDo79SUzM7PFoaioSHk8Bwg8ANBKhB2glRoaTkiShg6L026PVxkZfZU2vEdI+vIW12ljwQG9/PI0pafH+fZ7PBXKzNwkr9dL2AGAViLsAG30g24RkqTY2K5KTIwOTSd/u7OTnh6n4cMTQ9MHAFwkmKAMAACsRtgBAABWI+wAAACrEXYAAIDVCDsAAMBqhB0AAGA1wg4AALAaYQcAAFiNsAMAAKxG2AEAAFYj7AAAAKsRdgAAgNUIOwAAwGqEHQAAYDXCDgAAsBphBwAAWI2wAwAArEbYAQAAViPsAAAAqxF2AACA1Qg7AADAaoQdAABgNcIOAACwGmEHAABYjbADAACsRtgBAABWI+wAAACrEXYAAIDVCDsAAMBqhB0AAGA1wg4AALAaYQcAAFiNsAMAAKxG2AEAAFYj7AAAAKsRdgAAgNUIOwAAwGqEHQAAYDXCDgAAsBphBwAAWI2wAwAArEbYAQAAViPsAAAAqxF2AACA1Qg7AADAaoQdAABgNcIOAACwGmEHAABYjbADAACs1tnpAgCcncfjPeNrj8cTlOvHxcUpJSUlKNcCgI6KsAN0QLXHmiRJmZkbz3g8MzMzKP1ERkXqgOcAgQeA1Qg7QAfUUHtCkpQxq6/ShvXw7fd667Rx4wFNmzZNcXFx7eqj4nCFNmVvktfrJewAsBphB+jAYi/vqsQB0X/fEX1qi0uNU2JiomN1AUA4YYIyAACwmqNhJycnR6NGjVJ0dLR69eql2267TQcPHvRrY4xRVlaWkpKSFBkZqfHjx2vfvn0OVQwAAMKNo2Fn69atuv/++/XRRx8pLy9PJ06c0KRJk/TNN9/42ixfvlwrVqzQypUrtWPHDiUkJGjixImqqalxsHIAABAuHJ2z88Ybb/i9Xrt2rXr16qWCggJdf/31MsYoNzdXixcv1rRp0yRJ69atU3x8vNavX6+ZM2c6UTYAAAgjHWrOTlVVlSSpR49Tnz4pLi5WWVmZJk2a5Gvjdrs1btw4bdu27YzXaGxsVHV1td8GAAAuXh0m7BhjtGDBAv3oRz/SkCFDJEllZWWSpPj4eL+28fHxvmPfl5OTo5iYGN+WnJwc2sIBAECH1mHCzuzZs7V792698sorLY65XC6/18aYFvtOW7RokaqqqnzbkSNHQlIvAAAIDx3iOTtz5szR5s2b9d5776l3796+/QkJCZJO3eH57jNFysvLW9ztOc3tdsvtdoe2YAAAEDYcDTvGGM2ZM0ebNm3Su+++q9TUVL/jqampSkhIUF5enq655hpJUlNTk7Zu3aonn3zSiZKBDqGioqLd1/B6A1tni/W0QqukpMT3uwkVfoe42Dgadu6//36tX79e//M//6Po6GjfPJyYmBhFRkbK5XJp/vz5ys7OVlpamtLS0pSdna2oqCjdc889TpYOOKKm5tSaWZs2bQrCxU59aes6W1FRkfKwnlZIlJSUaGD6QNXX1Ye0H9ZEw8XG0bCzevVqSdL48eP99q9du1b//M//LElauHCh6uvrNWvWLFVWVmr06NHasmWLoqOjBVxsGhpOrZk1ZUpfJSf3OE/rc/MW12ljwQG9/PI0pae3bp0tj6dCmZmspxUqXq9X9XX1uv3h29WzT8+Q9MGaaLgYOf421vm4XC5lZWUpKysr9AUBYaJHj65KTGxn4P/bnZ309DgNH846Wx1Jzz49lTiA3wkQLB3m01gAAAChQNgBAABWI+wAAACrEXYAAIDVOsRDBQGgo7sQz79p6zOPALQOYQcAzuNCPf/mtNra2gvSD3CxIOwAwHlciOffSFLRx0XKfyFfDQ0NIesDuBgRdgCglUL9/BtvSWjfJgMuVoQdAG3m9NwS1nYC0BaEHQCtVlpaK5er7etpBRvrcwFoC8IOgFY7frxBxkgrV2ZozJg0R2pgfS4AbUXYAdBm/fvHsp4WgLBB2AEABORCPHvofJi/hdYg7AAA2qykpETp6QNVd4GePXQ2zN9CaxB2AABt5vV6VVdXr5dfvl3p6aF79tC5MH8LrUXYAQAELD29J/O30OGxECgAALAaYQcAAFiNsAMAAKxG2AEAAFZjgjIAIOhKSqrk9daFtI/S0tqQXh/2IOwAAIKqpKRKA9NXqr7uREj7cXe9JKTXhz0IOwCAoPJ661Rfd0K3PzxQPftEhaSPisN12pR9ICTXhn0IOwCAkOjZJ0qJA6KdLgNggjIAALAbYQcAAFiNsAMAAKxG2AEAAFZjgnI7lZSUyOv1huz6Ho8nZNcGELiqqirV1QX3OTKVlZW+r6WlpedsGxUVpZiYmKD2D9iKsNMOJSUlGpg+UPV19U6XAuACqqqq0spnV+rEt0F+jsxXp77k5+crf2f+OZt2juis2ffPJvAArUDYaQev16v6unrd/vDt6tmnZ0j6KPq4SPkvnPsfPQAXVl1dnU58e0K33z5QPXsG7zkyRR8cU77nkDIy+ipteI+ztquoqNOmTQdUV1dH2AFagbATBD379FTigMSQXNtbErq3yAC0T8+eUUpMDN5zZLyxp94Wi43tGtTrAhc7JigDAACrEXYAAIDVCDsAAMBqhB0AAGA1wg4AALAaYQcAAFiNsAMAAKxG2AEAAFbjoYIAcBFq77p7p8/3eFo++PRM+wAnEXYA4CJSe6xWkpSZmRmU62Vmbjx7X7VNQekDaC/CDgBcRBpqGyRJGbMylDYsLeDreL1ebdy4UdOmDVRcnP/6YEUfH1P+C4fU0BDkhVKBABF2AOAiFHt5bPvW9Is+tcWltlwfzFtS177igCAj7AAIS+2dcxJIX16vV4qWKioqLljfANqPsAMgrJSW1srlCt6ck7bYuHHjqTsaf9PYyJwUIBwQdgCElePHG2SMtHJlhsaMCXzOSVt4PF5lZv5tfkpqlIqKjik//5BOnGBOChAOCDsAwlL//rEaPrwdc04CEBd3an5KRQVzUoBwQtgBgDAVyNyhyspK39fS0tIL2neovP766yGbw3XppZcqMfHsobqxsVFutzskfbdWXFycUlJSHK2hoyPsAECYqak5NVdo06ZNbT/5q1Nf8vPzlb8zv921ODVvqfbY3/tdsmSJIzVIksslGeNY95KkqKhIeTwHCDznQNgBgDBz+vk1U6b0VXJyjzadW/TBMeV7Dikjo6/ShrftXL/rODxvqaH2b/2mS2MnJiohPibofVQebVD+qkN6+eVpSk+Pa3H89deLtGRJ/gWdP/Z9Hk+FMjM3yev1EnbOgbADAGGqR4+uLZ5xcz7e2FPzjWJj237ud3WYeUtRUupVMerfPz7oly79vEb5OqT09Lgzzg87vSyGE/PH0DaEHQAAwtyFfO7U94XDnCHCDgAAYcrJ506dFg5zhgg7AACEKSeeO/Vd4TJniLADAECYY97QuXVyugAAAIBQIuwAAACrEXYAAIDVCDsAAMBqhB0AAGA1Po0FXOROPwW2NYqLTy0iWVRUqZ49W7eIZFxclFJSgv8o/+8qKamS1xu6J/q2ZYwAdDyEHeAidXohxczMjW0+d86cfEmtW0QyMqqzDnhmhyzwlJRUaWD6StXXhX6NptpaZxa9BNA+hB3gInV6IcWMWX2VNqx1C0KeXvyxtQtQVhyu06bsA/J660IWdrzeOtXXndDtDw9Uzz5RIemj6ONjyn/hkG8BTgDhhbADXORiL++qxAGtWxCyoqFOipZ69OmqxP6BLyIZCj37RLX652grb0kHWfQSQECYoAwAAKxG2AEAAFYj7AAAAKsRdgAAgNWYoAwg5IL5nJrvP+uHZ+AAOJ+wCDurVq3SU089pdLSUg0ePFi5ubn68Y9/7HRZAM6jPc/yOZ/vP+uHZ+AAOJsOH3ZeffVVzZ8/X6tWrdJ1112n3//+95oyZYr279+vlJQUp8sDcA6BPMvnfL7/rB+egQPgfDp82FmxYoX+5V/+RT/72c8kSbm5uXrzzTe1evVq5eTkOFwdgNZoy7N8zuf7z/rhGTgAzqdDh52mpiYVFBTooYce8ts/adIkbdu27YznNDY2qrGx0fe6qqpKklRdXR30+mprayVJX37+pZrqQ3MLveJwxalvaiTPdq9KL60Jeh9/3XdqbIp3V+rbhpNnbvPXaum4VLSzUtUlZ27T3j7Oe43z1BCMPlrTf1lxXUj7kc7+s7T399CaPs55Thv7D8Xv5Ps1hPr3LrX8OYL5ezhXP2dt147+gzVe56rhQv5OVBP838Npx0tP/V9SUFB6xrdJPZ5T/z7v2VOhyMjDQe+/NZyu4eDBU3Pmamtrg/7/7OnrGWPafzHTgR09etRIMh9++KHf/scff9wMGDDgjOcsXbrUSGJjY2NjY2OzYDty5Ei780SHvrNzmsvl8nttjGmx77RFixZpwYIFvtfNzc06duyYLrvssrOe45Tq6molJyfryJEj6t69u9PlWIkxDj3GOLQY39BjjEMvkDE2xqimpkZJSUnt7r9Dh524uDhdcsklKisr89tfXl6u+Pj4M57jdrvldrv99l166aWhKjEounfvzl+wEGOMQ48xDi3GN/QY49Br6xjHxMQEpd8O/VDBLl26aMSIEcrLy/Pbn5eXp7FjxzpUFQAACCcd+s6OJC1YsEAzZszQyJEjNWbMGK1Zs0YlJSW67777nC4NAACEgQ4fdu688059/fXXWrZsmUpLSzVkyBC9/vrr6tOnj9OltZvb7dbSpUtbvO2G4GGMQ48xDi3GN/QY49BzeoxdxgTjM10AAAAdU4eeswMAANBehB0AAGA1wg4AALAaYQcAAFiNsOOgVatWKTU1VV27dtWIESP0/vvvO12S49577z3deuutSkpKksvl0n//93/7HTfGKCsrS0lJSYqMjNT48eO1b98+vzaNjY2aM2eO4uLi1K1bN/3DP/yD/vrXv/q1qays1IwZMxQTE6OYmBjNmDFDx48f92tTUlKiW2+9Vd26dVNcXJzmzp2rpqbQrIF2oeTk5GjUqFGKjo5Wr169dNttt+ngwYN+bRjj9lm9erWGDh3qe3jamDFj9Oc//9l3nPENrpycHLlcLs2fP9+3jzFun6ysLLlcLr8tISHBdzwsx7fdC04gIBs2bDARERHm+eefN/v37zfz5s0z3bp1M4cPH3a6NEe9/vrrZvHixea1114zksymTZv8jj/xxBMmOjravPbaa2bPnj3mzjvvNImJiaa6utrX5r777jOXX365ycvLM7t27TIZGRlm2LBh5sSJE742N910kxkyZIjZtm2b2bZtmxkyZIiZOnWq7/iJEyfMkCFDTEZGhtm1a5fJy8szSUlJZvbs2SEfg1CaPHmyWbt2rdm7d68pLCw0t9xyi0lJSTG1tbW+Noxx+2zevNn87//+rzl48KA5ePCgefjhh01ERITZu3evMYbxDaZPPvnE9O3b1wwdOtTMmzfPt58xbp+lS5eawYMHm9LSUt9WXl7uOx6O40vYcci1115r7rvvPr99AwcONA899JBDFXU83w87zc3NJiEhwTzxxBO+fQ0NDSYmJsY899xzxhhjjh8/biIiIsyGDRt8bY4ePWo6depk3njjDWOMMfv37zeSzEcffeRrs337diPJHDhwwBhzKnR16tTJHD161NfmlVdeMW6321RVVYXk53VCeXm5kWS2bt1qjGGMQyU2Ntb84Q9/YHyDqKamxqSlpZm8vDwzbtw4X9hhjNtv6dKlZtiwYWc8Fq7jy9tYDmhqalJBQYEmTZrkt3/SpEnatm2bQ1V1fMXFxSorK/MbN7fbrXHjxvnGraCgQN9++61fm6SkJA0ZMsTXZvv27YqJidHo0aN9bX74wx8qJibGr82QIUP8FqCbPHmyGhsbVVBQENKf80KqqqqSJPXo0UMSYxxsJ0+e1IYNG/TNN99ozJgxjG8Q3X///brlllt04403+u1njIOjqKhISUlJSk1N1V133aUvvvhCUviOb4d/grKNvF6vTp482WIx0/j4+BaLnuLvTo/Nmcbt8OHDvjZdunRRbGxsizanzy8rK1OvXr1aXL9Xr15+bb7fT2xsrLp06WLN78gYowULFuhHP/qRhgwZIokxDpY9e/ZozJgxamho0A9+8ANt2rRJgwYN8v0jzvi2z4YNG1RQUKCdO3e2OMaf4fYbPXq0XnrpJQ0YMEBfffWVHnvsMY0dO1b79u0L2/El7DjI5XL5vTbGtNiHlgIZt++3OVP7QNqEs9mzZ2v37t364IMPWhxjjNvnyiuvVGFhoY4fP67XXntN9957r7Zu3eo7zvgG7siRI5o3b562bNmirl27nrUdYxy4KVOm+L6/6qqrNGbMGF1xxRVat26dfvjDH0oKv/HlbSwHxMXF6ZJLLmmRTMvLy1ukWPzd6U8DnGvcEhIS1NTUpMrKynO2+eqrr1pcv6Kiwq/N9/uprKzUt99+a8XvaM6cOdq8ebPy8/PVu3dv337GODi6dOmi/v37a+TIkcrJydGwYcP07//+74xvEBQUFKi8vFwjRoxQ586d1blzZ23dulW/+93v1LlzZ9/PxhgHT7du3XTVVVepqKgobP8ME3Yc0KVLF40YMUJ5eXl++/Py8jR27FiHqur4UlNTlZCQ4DduTU1N2rp1q2/cRowYoYiICL82paWl2rt3r6/NmDFjVFVVpU8++cTX5uOPP1ZVVZVfm71796q0tNTXZsuWLXK73RoxYkRIf85QMsZo9uzZ2rhxo9555x2lpqb6HWeMQ8MYo8bGRsY3CCZMmKA9e/aosLDQt40cOVLTp09XYWGh+vXrxxgHWWNjozwejxITE8P3z3CbpjMjaE5/9PyPf/yj2b9/v5k/f77p1q2bOXTokNOlOaqmpsZ8+umn5tNPPzWSzIoVK8ynn37q+0j+E088YWJiYszGjRvNnj17zN13333Gjzz27t3bvPXWW2bXrl3mhhtuOONHHocOHWq2b99utm/fbq666qozfuRxwoQJZteuXeatt94yvXv3DvuPlP7yl780MTEx5t133/X7WGldXZ2vDWPcPosWLTLvvfeeKS4uNrt37zYPP/yw6dSpk9myZYsxhvENhe9+GssYxri9HnjgAfPuu++aL774wnz00Udm6tSpJjo62vf/UziOL2HHQc8++6zp06eP6dKlixk+fLjv478Xs/z8fCOpxXbvvfcaY0597HHp0qUmISHBuN1uc/3115s9e/b4XaO+vt7Mnj3b9OjRw0RGRpqpU6eakpISvzZff/21mT59uomOjjbR0dFm+vTpprKy0q/N4cOHzS233GIiIyNNjx49zOzZs01DQ0Mof/yQO9PYSjJr1671tWGM2+enP/2p7+91z549zYQJE3xBxxjGNxS+H3YY4/Y5/dyciIgIk5SUZKZNm2b27dvnOx6O4+syxpi23QsCAAAIH8zZAQAAViPsAAAAqxF2AACA1Qg7AADAaoQdAABgNcIOAACwGmEHAABYjbADAACsRtgBcEEdOnRILpdLhYWFTpcC4CJB2AEAAFYj7ACwQlNTk9MlAOigCDsAQqK5uVlPPvmk+vfvL7fbrZSUFD3++OO+41988YUyMjIUFRWlYcOGafv27b5jX3/9te6++2717t1bUVFRuuqqq/TKK6/4XX/8+PGaPXu2FixYoLi4OE2cOFGStHnzZqWlpSkyMlIZGRlat26dXC6Xjh8/7jt327Ztuv766xUZGank5GTNnTtX33zzje/4qlWrlJaWpq5duyo+Pl533HFHiEYJwIVA2AEQEosWLdKTTz6pJUuWaP/+/Vq/fr3i4+N9xxcvXqx//dd/VWFhoQYMGKC7775bJ06ckCQ1NDRoxIgR+tOf/qS9e/fqF7/4hWbMmKGPP/7Yr49169apc+fO+vDDD/X73/9ehw4d0h133KHbbrtNhYWFmjlzphYvXux3zp49ezR58mRNmzZNu3fv1quvvqoPPvhAs2fPliTt3LlTc+fO1bJly3Tw4EG98cYbuv7660M8WgBCqs3rpAPAeVRXVxu3222ef/75FseKi4uNJPOHP/zBt2/fvn1GkvF4PGe95s0332weeOAB3+tx48aZq6++2q/Ngw8+aIYMGeK3b/HixUaSqaysNMYYM2PGDPOLX/zCr837779vOnXqZOrr681rr71munfvbqqrq1v98wLo2Do7nLUAWMjj8aixsVETJkw4a5uhQ4f6vk9MTJQklZeXa+DAgTp58qSeeOIJvfrqqzp69KgaGxvV2Niobt26+V1j5MiRfq8PHjyoUaNG+e279tpr/V4XFBToL3/5i/7jP/7Dt88Yo+bmZhUXF2vixInq06eP+vXrp5tuukk33XSTbr/9dkVFRbVtEAB0GLyNBSDoIiMjz9smIiLC973L5ZJ0ap6PJD399NP67W9/q4ULF+qdd95RYWGhJk+e3GIS8vfDjzHGd63v7vuu5uZmzZw5U4WFhb7ts88+U1FRka644gpFR0dr165deuWVV5SYmKhHHnlEw4YN85vzAyC8EHYABN3pCcJvv/12QOe///77+slPfqLMzEwNGzZM/fr1U1FR0XnPGzhwoHbs2OG3b+fOnX6vhw8frn379ql///4tti5dukiSOnfurBtvvFHLly/X7t27dejQIb3zzjsB/SwAnEfYARB0Xbt21YMPPqiFCxfqpZde0v/93//po48+0h//+MdWnd+/f3/l5eVp27Zt8ng8mjlzpsrKys573syZM3XgwAE9+OCD+vzzz/Wf//mfevHFFyX9/e7Rgw8+qO3bt+v+++9XYWGhioqKtHnzZs2ZM0eS9Kc//Um/+93vVFhYqMOHD+ull15Sc3OzrrzyysAGA4DjCDsAQmLJkiV64IEH9Mgjjyg9PV133nmnysvLW33u8OHDNXnyZI0fP14JCQm67bbbznteamqq/uu//ksbN27U0KFDtXr1at+nsdxut6RTc4W2bt2qoqIi/fjHP9Y111yjJUuW+OYNXXrppdq4caNuuOEGpaen67nnntMrr7yiwYMHBzYQABznMt9/QxsALPL444/rueee05EjR5wuBYBD+DQWAKusWrVKo0aN0mWXXaYPP/xQTz31lO8ZOgAuToQdAFYpKirSY489pmPHjiklJUUPPPCAFi1a5HRZABzE21gAAMBqTFAGAABWI+wAAACrEXYAAIDVCDsAAMBqhB0AAGA1wg4AALAaYQcAAFiNsAMAAKz2/wFwP7PaBN/v/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7" descr="data:image/png;base64,iVBORw0KGgoAAAANSUhEUgAAAjsAAAGwCAYAAABPSaTdAAAAOXRFWHRTb2Z0d2FyZQBNYXRwbG90bGliIHZlcnNpb24zLjUuMiwgaHR0cHM6Ly9tYXRwbG90bGliLm9yZy8qNh9FAAAACXBIWXMAAA9hAAAPYQGoP6dpAAAuA0lEQVR4nO3de3RV5Z3/8c9BwiGhIQYDuUgCQYIEEJSLFGyFiIAoTpWfM14Iy1mdtljkVpxBkSKRpYlipZmKYLEVcTmIs0aYYXWsEjXiBVQIRm4HTMdAKCYmR0Iu5ibk+f1BOfUYLsnJOeych/drrb2Ss/ez9/PNEy6ftc9z9uMyxhgBAABYqpPTBQAAAIQSYQcAAFiNsAMAAKxG2AEAAFYj7AAAAKsRdgAAgNUIOwAAwGqdnS4g1Jqbm/Xll18qOjpaLpfL6XIAAEArGGNUU1OjpKQkderUvnsz1oedL7/8UsnJyU6XAQAAAnDkyBH17t27XdewPuxER0dLOjVY3bt3d7gaAADQGtXV1UpOTvb9P94e1oed029dde/enbADAECYCcYUFCYoAwAAqxF2AACA1Qg7AADAaoQdAABgNcIOAACwGmEHAABYjbADAACsRtgBAABWI+wAAACrEXYAAIDVCDsAAMBqhB0AAGA1wg4AALAaYQcAAFits9MFoHVKSkrk9XodrSEuLk4pKSmO1gAAQFsRdsJASUmJ0tMHqq6u3tE6oqIi5fEcIPAAAMIKYScMeL1e1dXV6+WXb1d6ek9HavB4KpSZuUler5ewAwAIK4SdMJKe3lPDhyc6XQYAAGGFCcoAAMBqhB0AAGA1wg4AALAaYQcAAFiNsAMAAKxG2AEAAFYj7AAAAKsRdgAAgNUIOwAAwGqEHQAAYDXCDgAAsBphBwAAWI2wAwAArEbYAQAAViPsAAAAqxF2AACA1Qg7AADAaoQdAABgNcIOAACwGmEHAABYjbADAACs5mjYOXHihH79618rNTVVkZGR6tevn5YtW6bm5mZfG2OMsrKylJSUpMjISI0fP1779u1zsGoAABBOHA07Tz75pJ577jmtXLlSHo9Hy5cv11NPPaVnnnnG12b58uVasWKFVq5cqR07dighIUETJ05UTU2Ng5UDAIBw4WjY2b59u37yk5/olltuUd++fXXHHXdo0qRJ2rlzp6RTd3Vyc3O1ePFiTZs2TUOGDNG6detUV1en9evXO1k6AAAIE46GnR/96Ed6++239fnnn0uSPvvsM33wwQe6+eabJUnFxcUqKyvTpEmTfOe43W6NGzdO27ZtO+M1GxsbVV1d7bcBAICLV2cnO3/wwQdVVVWlgQMH6pJLLtHJkyf1+OOP6+6775YklZWVSZLi4+P9zouPj9fhw4fPeM2cnBw9+uijoS0cAACEDUfv7Lz66qt6+eWXtX79eu3atUvr1q3Tb37zG61bt86vncvl8nttjGmx77RFixapqqrKtx05ciRk9QMAgI7P0Ts7//Zv/6aHHnpId911lyTpqquu0uHDh5WTk6N7771XCQkJkk7d4UlMTPSdV15e3uJuz2lut1tutzv0xQMAgLDg6J2duro6derkX8Ill1zi++h5amqqEhISlJeX5zve1NSkrVu3auzYsRe0VgAAEJ4cvbNz66236vHHH1dKSooGDx6sTz/9VCtWrNBPf/pTSafevpo/f76ys7OVlpamtLQ0ZWdnKyoqSvfcc4+TpQMAgDDhaNh55plntGTJEs2aNUvl5eVKSkrSzJkz9cgjj/jaLFy4UPX19Zo1a5YqKys1evRobdmyRdHR0Q5WDgAAwoWjYSc6Olq5ubnKzc09axuXy6WsrCxlZWVdsLoAAIA9WBsLAABYjbADAACsRtgBAABWI+wAAACrEXYAAIDVCDsAAMBqhB0AAGA1wg4AALAaYQcAAFiNsAMAAKxG2AEAAFYj7AAAAKsRdgAAgNUIOwAAwGqEHQAAYDXCDgAAsBphBwAAWI2wAwAArEbYAQAAViPsAAAAqxF2AACA1Qg7AADAaoQdAABgNcIOAACwGmEHAABYjbADAACsRtgBAABWI+wAAACrEXYAAIDVCDsAAMBqhB0AAGA1wg4AALAaYQcAAFiNsAMAAKxG2AEAAFYj7AAAAKsRdgAAgNUIOwAAwGqEHQAAYDXCDgAAsBphBwAAWI2wAwAArEbYAQAAViPsAAAAqxF2AACA1Qg7AADAaoQdAABgNcIOAACwGmEHAABYrbPTBSC8eDweR/uPi4tTSkqKozUAAMILYQetUlpaK5dLyszMdLSOqKhIeTwHCDwAgFYj7KBVjh9vkDHSypUZGjMmzZEaPJ4KZWZuktfrJewAAFqNsIM26d8/VsOHJzpdBgAArcYEZQAAYDXCDgAAsBphBwAAWI2wAwAArEbYAQAAViPsAAAAqxF2AACA1Qg7AADAaoQdAABgNcIOAACwGmEHAABYjbADAACsRtgBAABWI+wAAACrEXYAAIDVCDsAAMBqhB0AAGA1x8PO0aNHlZmZqcsuu0xRUVG6+uqrVVBQ4DtujFFWVpaSkpIUGRmp8ePHa9++fQ5WDAAAwomjYaeyslLXXXedIiIi9Oc//1n79+/X008/rUsvvdTXZvny5VqxYoVWrlypHTt2KCEhQRMnTlRNTY1zhQMAgLDR2cnOn3zySSUnJ2vt2rW+fX379vV9b4xRbm6uFi9erGnTpkmS1q1bp/j4eK1fv14zZ8680CUDAIAw4+idnc2bN2vkyJH6x3/8R/Xq1UvXXHONnn/+ed/x4uJilZWVadKkSb59brdb48aN07Zt2854zcbGRlVXV/ttAADg4uVo2Pniiy+0evVqpaWl6c0339R9992nuXPn6qWXXpIklZWVSZLi4+P9zouPj/cd+76cnBzFxMT4tuTk5ND+EAAAoENzNOw0Nzdr+PDhys7O1jXXXKOZM2fq5z//uVavXu3XzuVy+b02xrTYd9qiRYtUVVXl244cORKy+gEAQMfnaNhJTEzUoEGD/Palp6erpKREkpSQkCBJLe7ilJeXt7jbc5rb7Vb37t39NgAAcPFyNOxcd911OnjwoN++zz//XH369JEkpaamKiEhQXl5eb7jTU1N2rp1q8aOHXtBawUAAOHJ0U9j/epXv9LYsWOVnZ2tf/qnf9Inn3yiNWvWaM2aNZJOvX01f/58ZWdnKy0tTWlpacrOzlZUVJTuueceJ0sHAABhwtGwM2rUKG3atEmLFi3SsmXLlJqaqtzcXE2fPt3XZuHChaqvr9esWbNUWVmp0aNHa8uWLYqOjnawcgAAEC4cDTuSNHXqVE2dOvWsx10ul7KyspSVlXXhigIAANZwfLkIAACAUCLsAAAAqxF2AACA1Qg7AADAaoQdAABgNcIOAACwGmEHAABYjbADAACsRtgBAABWI+wAAACrEXYAAIDVCDsAAMBqhB0AAGA1wg4AALAaYQcAAFiNsAMAAKzW2ekCgLbyeDyO9R0XF6eUlBTH+gcAtB1hB2GjtLRWLpeUmZnpWA1RUZHyeA4QeAAgjBB2EDaOH2+QMdLKlRkaMybtgvfv8VQoM3OTvF4vYQcAwghhB2Gnf/9YDR+e6HQZAIAwQdiBVUpKquT11oXk2h6P929fPczdAYAwQtiBNUpKqjQwfaXq606EtJ/MzExFRkXqAHN3ACAsEHZgDa+3TvV1J3T7wwPVs09USK6/ceMBZYzOUP6qfObuAECYIOzAOj37RClxQHTwLxx9aou9PDb41wYAhAwPFQQAAFYj7AAAAKsRdgAAgNUIOwAAwGqEHQAAYDXCDgAAsBphBwAAWI2wAwAArMZDBSHp/GtKFRdXSpKKiirVs2dpQH3ExUUpJSUmoHMBAAhUQGGnX79+2rFjhy677DK//cePH9fw4cP1xRdfBKU4XBhtWVNqzpx8SfkB9RMZ1VkHPLMJPACACyqgsHPo0CGdPHmyxf7GxkYdPXq03UXhwmrNmlJFRceUn39IU6b0VXJyjzb3UXG4TpuyD8jrrSPsAAAuqDaFnc2bN/u+f/PNNxUT8/f/tE6ePKm3335bffv2DVpxuLDOtaZURUOdFC316NNVif1DsO4UAAAh0qawc9ttt0mSXC6X7r33Xr9jERER6tu3r55++umgFQcAANBebQo7zc3NkqTU1FTt2LFDcXFxISkKAAAgWAKas1NcXBzsOgAAAEIi4I+ev/3223r77bdVXl7uu+Nz2gsvvNDuwgAAAIIhoLDz6KOPatmyZRo5cqQSExPlcrmCXRcAAEBQBBR2nnvuOb344ouaMWNGsOsBAAAIqoCWi2hqatLYsWODXQsAAEDQBRR2fvazn2n9+vXBrgUAACDoAnobq6GhQWvWrNFbb72loUOHKiIiwu/4ihUrglIcAABAewUUdnbv3q2rr75akrR3716/Y0xWBgAAHUlAYSc/P7CFIAEAAC60gObsAAAAhIuA7uxkZGSc8+2qd955J+CCAAAAgimgsHN6vs5p3377rQoLC7V3794WC4QC3+XxeAM+t7i4UpJUVFSpnj1Lg3ptAIC9Ago7v/3tb8+4PysrS7W1te0qCHaqPdYkScrM3Njua82Zky/p7PPGamub2t0HAMAeAa+NdSaZmZm69tpr9Zvf/CaYl4UFGmpPSJIyZvVV2rAeAV2jqOiY8vMPacqUvkpObnmNoo+PKf+FQ2poONGuWgEAdglq2Nm+fbu6du0azEvCMrGXd1XigOiAzq1oqJOipR59uiqxf8treEvq2lseAMBCAYWdadOm+b02xqi0tFQ7d+7UkiVLglIYAABAMAQUdmJiYvxed+rUSVdeeaWWLVumSZMmBaUwAACAYAgo7KxduzbYdQAAAIREu+bsFBQUyOPxyOVyadCgQbrmmmuCVRcAAEBQBBR2ysvLddddd+ndd9/VpZdeKmOMqqqqlJGRoQ0bNqhnz57BrhMAACAgAS0XMWfOHFVXV2vfvn06duyYKisrtXfvXlVXV2vu3LnBrhEAACBgAd3ZeeONN/TWW28pPT3dt2/QoEF69tlnmaAMAAA6lIDu7DQ3NysiIqLF/oiICDU3N7e7KAAAgGAJKOzccMMNmjdvnr788kvfvqNHj+pXv/qVJkyYELTiAAAA2iugsLNy5UrV1NSob9++uuKKK9S/f3+lpqaqpqZGzzzzTLBrBAAACFhAc3aSk5O1a9cu5eXl6cCBAzLGaNCgQbrxxhuDXR8AAEC7tOnOzjvvvKNBgwapurpakjRx4kTNmTNHc+fO1ahRozR48GC9//77ISkUAAAgEG0KO7m5ufr5z3+u7t27tzgWExOjmTNnasWKFUErDgAAoL3aFHY+++wz3XTTTWc9PmnSJBUUFLS7KAAAgGBpU9j56quvzviR89M6d+6sioqKdhcFAAAQLG0KO5dffrn27Nlz1uO7d+9WYmJiu4sCAAAIljZ9Guvmm2/WI488oilTpqhr165+x+rr67V06VJNnTo1qAUCHZXH4wnp9ePi4pSSkhLSPgDgYtCmsPPrX/9aGzdu1IABAzR79mxdeeWVcrlc8ng8evbZZ3Xy5EktXrw4oEJycnL08MMPa968ecrNzZUkGWP06KOPas2aNaqsrNTo0aP17LPPavDgwQH1AQRD3fE6SVJmZmZI+4mMitQBzwECDwC0U5vCTnx8vLZt26Zf/vKXWrRokYwxkiSXy6XJkydr1apVio+Pb3MRO3bs0Jo1azR06FC//cuXL9eKFSv04osvasCAAXrsscc0ceJEHTx4UNHR0W3uBwiGxm8aJUkZszKUNiwtJH1UHK7QpuxN8nq9hB0AaKc2P1SwT58+ev3111VZWam//OUvMsYoLS1NsbGxARVQW1ur6dOn6/nnn9djjz3m22+MUW5urhYvXqxp06ZJktatW6f4+HitX79eM2fODKg/IFhiL49V4gDmqAFARxfQE5QlKTY2VqNGjWp3Affff79uueUW3XjjjX5hp7i4WGVlZX6rqLvdbo0bN07btm07a9hpbGxUY2Oj7/XpByCGs9LSUkmSx+MNyfVDdV0AADqCgMNOMGzYsEEFBQXauXNni2NlZWWS1OJtsfj4eB0+fPis18zJydGjjz4a3EIdVFJSov93x/+TJGVmbgxpX7W1TSG9PgAATnAs7Bw5ckTz5s3Tli1bWnyy67tcLpffa2NMi33ftWjRIi1YsMD3urq6WsnJye0v2CFer1eNDY1SujQtc6Di4qKC3kfRx8eU/8IhNTScCPq1AQBwmmNhp6CgQOXl5RoxYoRv38mTJ/Xee+9p5cqVOnjwoKRTd3i+++ye8vLyc06CdrvdcrvdoSvcKVFSXGqUEhODPzHbW1IX9GsCANBRtOmhgsE0YcIE7dmzR4WFhb5t5MiRmj59ugoLC9WvXz8lJCQoLy/Pd05TU5O2bt2qsWPHOlU2AAAIM47d2YmOjtaQIUP89nXr1k2XXXaZb//8+fOVnZ2ttLQ0paWlKTs7W1FRUbrnnnucKBkAAIQhRycon8/ChQtVX1+vWbNm+R4quGXLFp6xAwAAWq1DhZ13333X77XL5VJWVpaysrIcqQcAAIQ/x+bsAAAAXAiEHQAAYDXCDgAAsBphBwAAWI2wAwAArEbYAQAAViPsAAAAqxF2AACA1Qg7AADAaoQdAABgNcIOAACwGmEHAABYrUMtBAqEg5qaGklSZWWlSktLQ9KH1+uVJHk8nhbH4uLilJKSEpJ+AcBGhB2glWpqmiRJO3fulCTl5+crf2d+iDo79SUzM7PFoaioSHk8Bwg8ANBKhB2glRoaTkiShg6L026PVxkZfZU2vEdI+vIW12ljwQG9/PI0pafH+fZ7PBXKzNwkr9dL2AGAViLsAG30g24RkqTY2K5KTIwOTSd/u7OTnh6n4cMTQ9MHAFwkmKAMAACsRtgBAABWI+wAAACrEXYAAIDVCDsAAMBqhB0AAGA1wg4AALAaYQcAAFiNsAMAAKxG2AEAAFYj7AAAAKsRdgAAgNUIOwAAwGqEHQAAYDXCDgAAsBphBwAAWI2wAwAArEbYAQAAViPsAAAAqxF2AACA1Qg7AADAaoQdAABgNcIOAACwGmEHAABYjbADAACsRtgBAABWI+wAAACrEXYAAIDVCDsAAMBqhB0AAGA1wg4AALAaYQcAAFiNsAMAAKxG2AEAAFYj7AAAAKsRdgAAgNUIOwAAwGqEHQAAYDXCDgAAsBphBwAAWI2wAwAArEbYAQAAViPsAAAAqxF2AACA1Qg7AADAaoQdAABgNcIOAACwGmEHAABYjbADAACs1tnpAgCcncfjPeNrj8cTlOvHxcUpJSUlKNcCgI6KsAN0QLXHmiRJmZkbz3g8MzMzKP1ERkXqgOcAgQeA1Qg7QAfUUHtCkpQxq6/ShvXw7fd667Rx4wFNmzZNcXFx7eqj4nCFNmVvktfrJewAsBphB+jAYi/vqsQB0X/fEX1qi0uNU2JiomN1AUA4YYIyAACwmqNhJycnR6NGjVJ0dLR69eql2267TQcPHvRrY4xRVlaWkpKSFBkZqfHjx2vfvn0OVQwAAMKNo2Fn69atuv/++/XRRx8pLy9PJ06c0KRJk/TNN9/42ixfvlwrVqzQypUrtWPHDiUkJGjixImqqalxsHIAABAuHJ2z88Ybb/i9Xrt2rXr16qWCggJdf/31MsYoNzdXixcv1rRp0yRJ69atU3x8vNavX6+ZM2c6UTYAAAgjHWrOTlVVlSSpR49Tnz4pLi5WWVmZJk2a5Gvjdrs1btw4bdu27YzXaGxsVHV1td8GAAAuXh0m7BhjtGDBAv3oRz/SkCFDJEllZWWSpPj4eL+28fHxvmPfl5OTo5iYGN+WnJwc2sIBAECH1mHCzuzZs7V792698sorLY65XC6/18aYFvtOW7RokaqqqnzbkSNHQlIvAAAIDx3iOTtz5szR5s2b9d5776l3796+/QkJCZJO3eH57jNFysvLW9ztOc3tdsvtdoe2YAAAEDYcDTvGGM2ZM0ebNm3Su+++q9TUVL/jqampSkhIUF5enq655hpJUlNTk7Zu3aonn3zSiZKBDqGioqLd1/B6A1tni/W0QqukpMT3uwkVfoe42Dgadu6//36tX79e//M//6Po6GjfPJyYmBhFRkbK5XJp/vz5ys7OVlpamtLS0pSdna2oqCjdc889TpYOOKKm5tSaWZs2bQrCxU59aes6W1FRkfKwnlZIlJSUaGD6QNXX1Ye0H9ZEw8XG0bCzevVqSdL48eP99q9du1b//M//LElauHCh6uvrNWvWLFVWVmr06NHasmWLoqOjBVxsGhpOrZk1ZUpfJSf3OE/rc/MW12ljwQG9/PI0pae3bp0tj6dCmZmspxUqXq9X9XX1uv3h29WzT8+Q9MGaaLgYOf421vm4XC5lZWUpKysr9AUBYaJHj65KTGxn4P/bnZ309DgNH846Wx1Jzz49lTiA3wkQLB3m01gAAAChQNgBAABWI+wAAACrEXYAAIDVOsRDBQGgo7sQz79p6zOPALQOYQcAzuNCPf/mtNra2gvSD3CxIOwAwHlciOffSFLRx0XKfyFfDQ0NIesDuBgRdgCglUL9/BtvSWjfJgMuVoQdAG3m9NwS1nYC0BaEHQCtVlpaK5er7etpBRvrcwFoC8IOgFY7frxBxkgrV2ZozJg0R2pgfS4AbUXYAdBm/fvHsp4WgLBB2AEABORCPHvofJi/hdYg7AAA2qykpETp6QNVd4GePXQ2zN9CaxB2AABt5vV6VVdXr5dfvl3p6aF79tC5MH8LrUXYAQAELD29J/O30OGxECgAALAaYQcAAFiNsAMAAKxG2AEAAFZjgjIAIOhKSqrk9daFtI/S0tqQXh/2IOwAAIKqpKRKA9NXqr7uREj7cXe9JKTXhz0IOwCAoPJ661Rfd0K3PzxQPftEhaSPisN12pR9ICTXhn0IOwCAkOjZJ0qJA6KdLgNggjIAALAbYQcAAFiNsAMAAKxG2AEAAFZjgnI7lZSUyOv1huz6Ho8nZNcGELiqqirV1QX3OTKVlZW+r6WlpedsGxUVpZiYmKD2D9iKsNMOJSUlGpg+UPV19U6XAuACqqqq0spnV+rEt0F+jsxXp77k5+crf2f+OZt2juis2ffPJvAArUDYaQev16v6unrd/vDt6tmnZ0j6KPq4SPkvnPsfPQAXVl1dnU58e0K33z5QPXsG7zkyRR8cU77nkDIy+ipteI+ztquoqNOmTQdUV1dH2AFagbATBD379FTigMSQXNtbErq3yAC0T8+eUUpMDN5zZLyxp94Wi43tGtTrAhc7JigDAACrEXYAAIDVCDsAAMBqhB0AAGA1wg4AALAaYQcAAFiNsAMAAKxG2AEAAFbjoYIAcBFq77p7p8/3eFo++PRM+wAnEXYA4CJSe6xWkpSZmRmU62Vmbjx7X7VNQekDaC/CDgBcRBpqGyRJGbMylDYsLeDreL1ebdy4UdOmDVRcnP/6YEUfH1P+C4fU0BDkhVKBABF2AOAiFHt5bPvW9Is+tcWltlwfzFtS177igCAj7AAIS+2dcxJIX16vV4qWKioqLljfANqPsAMgrJSW1srlCt6ck7bYuHHjqTsaf9PYyJwUIBwQdgCElePHG2SMtHJlhsaMCXzOSVt4PF5lZv5tfkpqlIqKjik//5BOnGBOChAOCDsAwlL//rEaPrwdc04CEBd3an5KRQVzUoBwQtgBgDAVyNyhyspK39fS0tIL2neovP766yGbw3XppZcqMfHsobqxsVFutzskfbdWXFycUlJSHK2hoyPsAECYqak5NVdo06ZNbT/5q1Nf8vPzlb8zv921ODVvqfbY3/tdsmSJIzVIksslGeNY95KkqKhIeTwHCDznQNgBgDBz+vk1U6b0VXJyjzadW/TBMeV7Dikjo6/ShrftXL/rODxvqaH2b/2mS2MnJiohPibofVQebVD+qkN6+eVpSk+Pa3H89deLtGRJ/gWdP/Z9Hk+FMjM3yev1EnbOgbADAGGqR4+uLZ5xcz7e2FPzjWJj237ud3WYeUtRUupVMerfPz7oly79vEb5OqT09Lgzzg87vSyGE/PH0DaEHQAAwtyFfO7U94XDnCHCDgAAYcrJ506dFg5zhgg7AACEKSeeO/Vd4TJniLADAECYY97QuXVyugAAAIBQIuwAAACrEXYAAIDVCDsAAMBqhB0AAGA1Po0FXOROPwW2NYqLTy0iWVRUqZ49W7eIZFxclFJSgv8o/+8qKamS1xu6J/q2ZYwAdDyEHeAidXohxczMjW0+d86cfEmtW0QyMqqzDnhmhyzwlJRUaWD6StXXhX6NptpaZxa9BNA+hB3gInV6IcWMWX2VNqx1C0KeXvyxtQtQVhyu06bsA/J660IWdrzeOtXXndDtDw9Uzz5RIemj6ONjyn/hkG8BTgDhhbADXORiL++qxAGtWxCyoqFOipZ69OmqxP6BLyIZCj37RLX652grb0kHWfQSQECYoAwAAKxG2AEAAFYj7AAAAKsRdgAAgNWYoAwg5IL5nJrvP+uHZ+AAOJ+wCDurVq3SU089pdLSUg0ePFi5ubn68Y9/7HRZAM6jPc/yOZ/vP+uHZ+AAOJsOH3ZeffVVzZ8/X6tWrdJ1112n3//+95oyZYr279+vlJQUp8sDcA6BPMvnfL7/rB+egQPgfDp82FmxYoX+5V/+RT/72c8kSbm5uXrzzTe1evVq5eTkOFwdgNZoy7N8zuf7z/rhGTgAzqdDh52mpiYVFBTooYce8ts/adIkbdu27YznNDY2qrGx0fe6qqpKklRdXR30+mprayVJX37+pZrqQ3MLveJwxalvaiTPdq9KL60Jeh9/3XdqbIp3V+rbhpNnbvPXaum4VLSzUtUlZ27T3j7Oe43z1BCMPlrTf1lxXUj7kc7+s7T399CaPs55Thv7D8Xv5Ps1hPr3LrX8OYL5ezhXP2dt147+gzVe56rhQv5OVBP838Npx0tP/V9SUFB6xrdJPZ5T/z7v2VOhyMjDQe+/NZyu4eDBU3Pmamtrg/7/7OnrGWPafzHTgR09etRIMh9++KHf/scff9wMGDDgjOcsXbrUSGJjY2NjY2OzYDty5Ei780SHvrNzmsvl8nttjGmx77RFixZpwYIFvtfNzc06duyYLrvssrOe45Tq6molJyfryJEj6t69u9PlWIkxDj3GOLQY39BjjEMvkDE2xqimpkZJSUnt7r9Dh524uDhdcsklKisr89tfXl6u+Pj4M57jdrvldrv99l166aWhKjEounfvzl+wEGOMQ48xDi3GN/QY49Br6xjHxMQEpd8O/VDBLl26aMSIEcrLy/Pbn5eXp7FjxzpUFQAACCcd+s6OJC1YsEAzZszQyJEjNWbMGK1Zs0YlJSW67777nC4NAACEgQ4fdu688059/fXXWrZsmUpLSzVkyBC9/vrr6tOnj9OltZvb7dbSpUtbvO2G4GGMQ48xDi3GN/QY49BzeoxdxgTjM10AAAAdU4eeswMAANBehB0AAGA1wg4AALAaYQcAAFiNsOOgVatWKTU1VV27dtWIESP0/vvvO12S49577z3deuutSkpKksvl0n//93/7HTfGKCsrS0lJSYqMjNT48eO1b98+vzaNjY2aM2eO4uLi1K1bN/3DP/yD/vrXv/q1qays1IwZMxQTE6OYmBjNmDFDx48f92tTUlKiW2+9Vd26dVNcXJzmzp2rpqbQrIF2oeTk5GjUqFGKjo5Wr169dNttt+ngwYN+bRjj9lm9erWGDh3qe3jamDFj9Oc//9l3nPENrpycHLlcLs2fP9+3jzFun6ysLLlcLr8tISHBdzwsx7fdC04gIBs2bDARERHm+eefN/v37zfz5s0z3bp1M4cPH3a6NEe9/vrrZvHixea1114zksymTZv8jj/xxBMmOjravPbaa2bPnj3mzjvvNImJiaa6utrX5r777jOXX365ycvLM7t27TIZGRlm2LBh5sSJE742N910kxkyZIjZtm2b2bZtmxkyZIiZOnWq7/iJEyfMkCFDTEZGhtm1a5fJy8szSUlJZvbs2SEfg1CaPHmyWbt2rdm7d68pLCw0t9xyi0lJSTG1tbW+Noxx+2zevNn87//+rzl48KA5ePCgefjhh01ERITZu3evMYbxDaZPPvnE9O3b1wwdOtTMmzfPt58xbp+lS5eawYMHm9LSUt9WXl7uOx6O40vYcci1115r7rvvPr99AwcONA899JBDFXU83w87zc3NJiEhwTzxxBO+fQ0NDSYmJsY899xzxhhjjh8/biIiIsyGDRt8bY4ePWo6depk3njjDWOMMfv37zeSzEcffeRrs337diPJHDhwwBhzKnR16tTJHD161NfmlVdeMW6321RVVYXk53VCeXm5kWS2bt1qjGGMQyU2Ntb84Q9/YHyDqKamxqSlpZm8vDwzbtw4X9hhjNtv6dKlZtiwYWc8Fq7jy9tYDmhqalJBQYEmTZrkt3/SpEnatm2bQ1V1fMXFxSorK/MbN7fbrXHjxvnGraCgQN9++61fm6SkJA0ZMsTXZvv27YqJidHo0aN9bX74wx8qJibGr82QIUP8FqCbPHmyGhsbVVBQENKf80KqqqqSJPXo0UMSYxxsJ0+e1IYNG/TNN99ozJgxjG8Q3X///brlllt04403+u1njIOjqKhISUlJSk1N1V133aUvvvhCUviOb4d/grKNvF6vTp482WIx0/j4+BaLnuLvTo/Nmcbt8OHDvjZdunRRbGxsizanzy8rK1OvXr1aXL9Xr15+bb7fT2xsrLp06WLN78gYowULFuhHP/qRhgwZIokxDpY9e/ZozJgxamho0A9+8ANt2rRJgwYN8v0jzvi2z4YNG1RQUKCdO3e2OMaf4fYbPXq0XnrpJQ0YMEBfffWVHnvsMY0dO1b79u0L2/El7DjI5XL5vTbGtNiHlgIZt++3OVP7QNqEs9mzZ2v37t364IMPWhxjjNvnyiuvVGFhoY4fP67XXntN9957r7Zu3eo7zvgG7siRI5o3b562bNmirl27nrUdYxy4KVOm+L6/6qqrNGbMGF1xxRVat26dfvjDH0oKv/HlbSwHxMXF6ZJLLmmRTMvLy1ukWPzd6U8DnGvcEhIS1NTUpMrKynO2+eqrr1pcv6Kiwq/N9/uprKzUt99+a8XvaM6cOdq8ebPy8/PVu3dv337GODi6dOmi/v37a+TIkcrJydGwYcP07//+74xvEBQUFKi8vFwjRoxQ586d1blzZ23dulW/+93v1LlzZ9/PxhgHT7du3XTVVVepqKgobP8ME3Yc0KVLF40YMUJ5eXl++/Py8jR27FiHqur4UlNTlZCQ4DduTU1N2rp1q2/cRowYoYiICL82paWl2rt3r6/NmDFjVFVVpU8++cTX5uOPP1ZVVZVfm71796q0tNTXZsuWLXK73RoxYkRIf85QMsZo9uzZ2rhxo9555x2lpqb6HWeMQ8MYo8bGRsY3CCZMmKA9e/aosLDQt40cOVLTp09XYWGh+vXrxxgHWWNjozwejxITE8P3z3CbpjMjaE5/9PyPf/yj2b9/v5k/f77p1q2bOXTokNOlOaqmpsZ8+umn5tNPPzWSzIoVK8ynn37q+0j+E088YWJiYszGjRvNnj17zN13333Gjzz27t3bvPXWW2bXrl3mhhtuOONHHocOHWq2b99utm/fbq666qozfuRxwoQJZteuXeatt94yvXv3DvuPlP7yl780MTEx5t133/X7WGldXZ2vDWPcPosWLTLvvfeeKS4uNrt37zYPP/yw6dSpk9myZYsxhvENhe9+GssYxri9HnjgAfPuu++aL774wnz00Udm6tSpJjo62vf/UziOL2HHQc8++6zp06eP6dKlixk+fLjv478Xs/z8fCOpxXbvvfcaY0597HHp0qUmISHBuN1uc/3115s9e/b4XaO+vt7Mnj3b9OjRw0RGRpqpU6eakpISvzZff/21mT59uomOjjbR0dFm+vTpprKy0q/N4cOHzS233GIiIyNNjx49zOzZs01DQ0Mof/yQO9PYSjJr1671tWGM2+enP/2p7+91z549zYQJE3xBxxjGNxS+H3YY4/Y5/dyciIgIk5SUZKZNm2b27dvnOx6O4+syxpi23QsCAAAIH8zZAQAAViPsAAAAqxF2AACA1Qg7AADAaoQdAABgNcIOAACwGmEHAABYjbADAACsRtgBcEEdOnRILpdLhYWFTpcC4CJB2AEAAFYj7ACwQlNTk9MlAOigCDsAQqK5uVlPPvmk+vfvL7fbrZSUFD3++OO+41988YUyMjIUFRWlYcOGafv27b5jX3/9te6++2717t1bUVFRuuqqq/TKK6/4XX/8+PGaPXu2FixYoLi4OE2cOFGStHnzZqWlpSkyMlIZGRlat26dXC6Xjh8/7jt327Ztuv766xUZGank5GTNnTtX33zzje/4qlWrlJaWpq5duyo+Pl533HFHiEYJwIVA2AEQEosWLdKTTz6pJUuWaP/+/Vq/fr3i4+N9xxcvXqx//dd/VWFhoQYMGKC7775bJ06ckCQ1NDRoxIgR+tOf/qS9e/fqF7/4hWbMmKGPP/7Yr49169apc+fO+vDDD/X73/9ehw4d0h133KHbbrtNhYWFmjlzphYvXux3zp49ezR58mRNmzZNu3fv1quvvqoPPvhAs2fPliTt3LlTc+fO1bJly3Tw4EG98cYbuv7660M8WgBCqs3rpAPAeVRXVxu3222ef/75FseKi4uNJPOHP/zBt2/fvn1GkvF4PGe95s0332weeOAB3+tx48aZq6++2q/Ngw8+aIYMGeK3b/HixUaSqaysNMYYM2PGDPOLX/zCr837779vOnXqZOrr681rr71munfvbqqrq1v98wLo2Do7nLUAWMjj8aixsVETJkw4a5uhQ4f6vk9MTJQklZeXa+DAgTp58qSeeOIJvfrqqzp69KgaGxvV2Niobt26+V1j5MiRfq8PHjyoUaNG+e279tpr/V4XFBToL3/5i/7jP/7Dt88Yo+bmZhUXF2vixInq06eP+vXrp5tuukk33XSTbr/9dkVFRbVtEAB0GLyNBSDoIiMjz9smIiLC973L5ZJ0ap6PJD399NP67W9/q4ULF+qdd95RYWGhJk+e3GIS8vfDjzHGd63v7vuu5uZmzZw5U4WFhb7ts88+U1FRka644gpFR0dr165deuWVV5SYmKhHHnlEw4YN85vzAyC8EHYABN3pCcJvv/12QOe///77+slPfqLMzEwNGzZM/fr1U1FR0XnPGzhwoHbs2OG3b+fOnX6vhw8frn379ql///4tti5dukiSOnfurBtvvFHLly/X7t27dejQIb3zzjsB/SwAnEfYARB0Xbt21YMPPqiFCxfqpZde0v/93//po48+0h//+MdWnd+/f3/l5eVp27Zt8ng8mjlzpsrKys573syZM3XgwAE9+OCD+vzzz/Wf//mfevHFFyX9/e7Rgw8+qO3bt+v+++9XYWGhioqKtHnzZs2ZM0eS9Kc//Um/+93vVFhYqMOHD+ull15Sc3OzrrzyysAGA4DjCDsAQmLJkiV64IEH9Mgjjyg9PV133nmnysvLW33u8OHDNXnyZI0fP14JCQm67bbbznteamqq/uu//ksbN27U0KFDtXr1at+nsdxut6RTc4W2bt2qoqIi/fjHP9Y111yjJUuW+OYNXXrppdq4caNuuOEGpaen67nnntMrr7yiwYMHBzYQABznMt9/QxsALPL444/rueee05EjR5wuBYBD+DQWAKusWrVKo0aN0mWXXaYPP/xQTz31lO8ZOgAuToQdAFYpKirSY489pmPHjiklJUUPPPCAFi1a5HRZABzE21gAAMBqTFAGAABWI+wAAACrEXYAAIDVCDsAAMBqhB0AAGA1wg4AALAaYQcAAFiNsAMAAKz2/wFwP7PaBN/v/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63435"/>
            <a:ext cx="3124544" cy="24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Google Shape;320;g2579cd2b46a_0_76"/>
          <p:cNvSpPr/>
          <p:nvPr/>
        </p:nvSpPr>
        <p:spPr>
          <a:xfrm>
            <a:off x="3271313" y="2179673"/>
            <a:ext cx="2863355" cy="65175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800" b="1" dirty="0" smtClean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Neighbors Regressor</a:t>
            </a:r>
            <a:endParaRPr lang="en-IN" sz="1800" b="1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80" y="2919661"/>
            <a:ext cx="3294896" cy="249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321;g2579cd2b46a_0_76"/>
          <p:cNvSpPr/>
          <p:nvPr/>
        </p:nvSpPr>
        <p:spPr>
          <a:xfrm>
            <a:off x="6407458" y="2168314"/>
            <a:ext cx="2770158" cy="65175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</a:t>
            </a:r>
            <a:endParaRPr lang="en-IN" sz="1800" b="1" dirty="0" smtClean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Regressor</a:t>
            </a:r>
            <a:endParaRPr sz="1800" b="1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AutoShape 11" descr="data:image/png;base64,iVBORw0KGgoAAAANSUhEUgAAAjsAAAGwCAYAAABPSaTdAAAAOXRFWHRTb2Z0d2FyZQBNYXRwbG90bGliIHZlcnNpb24zLjUuMiwgaHR0cHM6Ly9tYXRwbG90bGliLm9yZy8qNh9FAAAACXBIWXMAAA9hAAAPYQGoP6dpAAA6JklEQVR4nO3de1hVdd7//9dOcAPeuANRDoVKEyaGWh7GyZqU8ZSTnbyajjh23c09NqbmaCdzLOp7B+VcY85o2tRU2sHs/t1JtzPTlFh4GqxRHPIQGk0oZhCQyEFgo/D5/UHsaQsobDbuzeL5uK510V7rsz681+dyxpefvdb62IwxRgAAABZ1ga8LAAAA6EyEHQAAYGmEHQAAYGmEHQAAYGmEHQAAYGmEHQAAYGmEHQAAYGkBvi7AHzQ0NOjrr79WaGiobDabr8sBAABtYIxRZWWlYmJidMEFrc/fEHYkff3114qNjfV1GQAAwANHjx7VxRdf3Opxwo6k0NBQSY2D1bt3bx9XAwAA2qKiokKxsbGuv8dbQ9iRXF9d9e7dm7ADAEAXc65bUHx6g/K2bdt0ww03KCYmRjabTe+++26zNrm5ubrxxhvlcDgUGhqqH/3oRyooKHAddzqdmjt3riIiItSrVy/deOON+uqrr87jVQAAAH/m07Bz8uRJDR8+XCtXrmzx+L/+9S9dc801Gjx4sLZs2aJPP/1US5YsUVBQkKvN/PnzlZ6ervXr12vHjh2qqqrStGnTVF9ff74uAwAA+DGbv6x6brPZlJ6erptvvtm174477lBgYKBef/31Fs8pLy9X37599frrr+v222+X9O+bjd977z1NmTKlxfOcTqecTqfrc9N3fuXl5XyNBQBAF1FRUSGHw3HOv7/99j07DQ0N+utf/6pBgwZpypQp6tevn8aMGeP2VVd2drZOnTqlyZMnu/bFxMQoMTFRWVlZrfadlpYmh8Ph2ngSCwAA6/LbsFNcXKyqqio988wzuu6667Rp0ybdcsstmj59urZu3SpJKioqUs+ePRUWFuZ2bmRkpIqKilrte9GiRSovL3dtR48e7dRrAQAAvuO3T2M1NDRIkm666Sb9+te/liRdccUVysrK0gsvvKBx48a1eq4x5qx3Ztvtdtntdu8WDAAA/JLfzuxEREQoICBAQ4YMcdufkJDgehorKipKdXV1Kisrc2tTXFysyMjI81YrAADwX34bdnr27KnRo0fr0KFDbvs///xzDRgwQJI0cuRIBQYGKiMjw3W8sLBQ+/fv19ixY89rvQAAwD/59GusqqoqffHFF67P+fn5ysnJUXh4uPr376+HHnpIt99+u6699lolJSXp/fff15///Gdt2bJFkuRwOHTvvfdq4cKF6tOnj8LDw/Xggw9q6NChmjhxoo+uCgAA+BOfPnq+ZcsWJSUlNds/c+ZMrVmzRpL0yiuvKC0tTV999ZUuu+wyPfnkk7rppptcbWtra/XQQw9p3bp1qqmp0YQJE7Rq1ap2PWHV1kfXAACA/2jr399+854dXyLsAADQ9XT59+wAAAB4A2EHAABYGmEHAABYmt++VNAqCgoKVFpa2qE+IiIi1L9/fy9VBABA90LY6UQFBQUanDBYNdU1HeonOCRYB3MPEngAAPAAYacTlZaWqqa6Rrc8dov6DujrUR8lR0qUnpqu0tJSwg4AAB4g7JwHfQf0VfSgaF+XAQBAt8QNygAAwNIIOwAAwNIIOwAAwNIIOwAAwNIIOwAAwNIIOwAAwNIIOwAAwNIIOwAAwNIIOwAAwNIIOwAAwNIIOwAAwNIIOwAAwNIIOwAAwNIIOwAAwNIIOwAAwNIIOwAAwNIIOwAAwNIIOwAAwNIIOwAAwNIIOwAAwNIIOwAAwNIIOwAAwNIIOwAAwNICfF0A2iY3N7dD50dERKh///5eqgYAgK6DsOPnqo5XSZKSk5M71E9wSLAO5h4k8AAAuh3Cjp+rraqVJCXNTlL88HiP+ig5UqL01HSVlpYSdgAA3Q5hp4sIuyhM0YOifV0GAABdjk9vUN62bZtuuOEGxcTEyGaz6d1332217axZs2Sz2bR8+XK3/U6nU3PnzlVERIR69eqlG2+8UV999VXnFg4AALoMn4adkydPavjw4Vq5cuVZ27377rv65JNPFBMT0+zY/PnzlZ6ervXr12vHjh2qqqrStGnTVF9f31llAwCALsSnX2NNnTpVU6dOPWubY8eOac6cOfrggw90/fXXux0rLy/Xyy+/rNdff10TJ06UJL3xxhuKjY3V5s2bNWXKlE6rHQAAdA1+/Z6dhoYGzZgxQw899JAuv/zyZsezs7N16tQpTZ482bUvJiZGiYmJysrKarVfp9OpiooKtw0AAFiTX4edZ599VgEBAZo3b16Lx4uKitSzZ0+FhYW57Y+MjFRRUVGr/aalpcnhcLi22NhYr9YNAAD8h9+GnezsbP3+97/XmjVrZLPZ2nWuMeas5yxatEjl5eWu7ejRox0tFwAA+Cm/DTvbt29XcXGx+vfvr4CAAAUEBOjIkSNauHChBg4cKEmKiopSXV2dysrK3M4tLi5WZGRkq33b7Xb17t3bbQMAANbkt2FnxowZ2rt3r3JyclxbTEyMHnroIX3wwQeSpJEjRyowMFAZGRmu8woLC7V//36NHTvWV6UDAAA/4tOnsaqqqvTFF1+4Pufn5ysnJ0fh4eHq37+/+vTp49Y+MDBQUVFRuuyyyyRJDodD9957rxYuXKg+ffooPDxcDz74oIYOHep6OgsAAHRvPg07u3fvVlJSkuvzggULJEkzZ87UmjVr2tTHc889p4CAAN12222qqanRhAkTtGbNGvXo0aMzSgYAAF2MT8PO+PHjZYxpc/vDhw832xcUFKQVK1ZoxYoVXqwMAABYhd/eswMAAOANhB0AAGBphB0AAGBphB0AAGBphB0AAGBphB0AAGBphB0AAGBphB0AAGBphB0AAGBphB0AAGBphB0AAGBphB0AAGBphB0AAGBphB0AAGBphB0AAGBphB0AAGBphB0AAGBphB0AAGBphB0AAGBphB0AAGBphB0AAGBphB0AAGBphB0AAGBphB0AAGBphB0AAGBphB0AAGBpAb4uAOdPbm5uh86PiIhQ//79vVQNAADnB2GnG6g6XiVJSk5O7lA/wSHBOph7kMADAOhSCDvdQG1VrSQpaXaS4ofHe9RHyZESpaemq7S0lLADAOhSCDvdSNhFYYoeFO3rMgAAOK+4QRkAAFgaYQcAAFgaYQcAAFgaYQcAAFgaYQcAAFiaT8POtm3bdMMNNygmJkY2m03vvvuu69ipU6f0yCOPaOjQoerVq5diYmL085//XF9//bVbH06nU3PnzlVERIR69eqlG2+8UV999dV5vhIAAOCvfBp2Tp48qeHDh2vlypXNjlVXV2vPnj1asmSJ9uzZow0bNujzzz/XjTfe6NZu/vz5Sk9P1/r167Vjxw5VVVVp2rRpqq+vP1+XAQAA/JhP37MzdepUTZ06tcVjDodDGRkZbvtWrFihH/7whyooKFD//v1VXl6ul19+Wa+//romTpwoSXrjjTcUGxurzZs3a8qUKS327XQ65XQ6XZ8rKiq8dEUAAMDfdKl7dsrLy2Wz2XThhRdKkrKzs3Xq1ClNnjzZ1SYmJkaJiYnKyspqtZ+0tDQ5HA7XFhsb29mlAwAAH+kyYae2tlaPPvqo7rrrLvXu3VuSVFRUpJ49eyosLMytbWRkpIqKilrta9GiRSovL3dtR48e7dTaAQCA73SJ5SJOnTqlO+64Qw0NDVq1atU52xtjZLPZWj1ut9tlt9u9WSIAAPBTfj+zc+rUKd12223Kz89XRkaGa1ZHkqKiolRXV6eysjK3c4qLixUZGXm+SwUAAH7Ir2d2moJOXl6eMjMz1adPH7fjI0eOVGBgoDIyMnTbbbdJkgoLC7V//34tXbrUFyVbXm5ursfnOp3ODs+oRUREsOo6AKBdfBp2qqqq9MUXX7g+5+fnKycnR+Hh4YqJidGtt96qPXv26C9/+Yvq6+td9+GEh4erZ8+ecjgcuvfee7Vw4UL16dNH4eHhevDBBzV06FDX01nwjqrjVZKk5ORkzzuxSTIdqyM4JFgHcw8SeAAAbebTsLN7924lJSW5Pi9YsECSNHPmTKWkpGjjxo2SpCuuuMLtvMzMTI0fP16S9NxzzykgIEC33XabampqNGHCBK1Zs0Y9evQ4L9fQXdRW1UqSkmYnKX54fLvPz/skT5mvZHp8viSVHClRemq6SktLCTsAgDbzadgZP368jGn9n/pnO9YkKChIK1as0IoVK7xZGloRdlGYogdFt/u80oLSDp0PAICn/P4GZQAAgI4g7AAAAEsj7AAAAEsj7AAAAEsj7AAAAEsj7AAAAEsj7AAAAEsj7AAAAEsj7AAAAEsj7AAAAEsj7AAAAEsj7AAAAEsj7AAAAEsj7AAAAEsj7AAAAEsj7AAAAEsj7AAAAEsj7AAAAEsj7AAAAEsj7AAAAEsj7AAAAEsj7AAAAEsj7AAAAEsj7AAAAEsj7AAAAEsj7AAAAEsj7AAAAEsj7AAAAEsj7AAAAEsj7AAAAEsj7AAAAEsj7AAAAEsj7AAAAEsj7AAAAEvzadjZtm2bbrjhBsXExMhms+ndd991O26MUUpKimJiYhQcHKzx48frwIEDbm2cTqfmzp2riIgI9erVSzfeeKO++uqr83gVAADAn/k07Jw8eVLDhw/XypUrWzy+dOlSLVu2TCtXrtSuXbsUFRWlSZMmqbKy0tVm/vz5Sk9P1/r167Vjxw5VVVVp2rRpqq+vP1+XAQAA/FiAL3/51KlTNXXq1BaPGWO0fPlyLV68WNOnT5ckrV27VpGRkVq3bp1mzZql8vJyvfzyy3r99dc1ceJESdIbb7yh2NhYbd68WVOmTDlv1wIAAPyT396zk5+fr6KiIk2ePNm1z263a9y4ccrKypIkZWdn69SpU25tYmJilJiY6GrTEqfTqYqKCrcNAABYk9+GnaKiIklSZGSk2/7IyEjXsaKiIvXs2VNhYWGttmlJWlqaHA6Ha4uNjfVy9QAAwF/4bdhpYrPZ3D4bY5rtO9O52ixatEjl5eWu7ejRo16pFQAA+B+/DTtRUVGS1GyGpri42DXbExUVpbq6OpWVlbXapiV2u129e/d22wAAgDX5bdiJi4tTVFSUMjIyXPvq6uq0detWjR07VpI0cuRIBQYGurUpLCzU/v37XW0AAED35tOnsaqqqvTFF1+4Pufn5ysnJ0fh4eHq37+/5s+fr9TUVMXHxys+Pl6pqakKCQnRXXfdJUlyOBy69957tXDhQvXp00fh4eF68MEHNXToUNfTWQAAoHvzadjZvXu3kpKSXJ8XLFggSZo5c6bWrFmjhx9+WDU1NZo9e7bKyso0ZswYbdq0SaGhoa5znnvuOQUEBOi2225TTU2NJkyYoDVr1qhHjx7n/XoAAID/8WnYGT9+vIwxrR632WxKSUlRSkpKq22CgoK0YsUKrVixohMqBAAAXZ3f3rMDAADgDYQdAABgaYQdAABgaYQdAABgaYQdAABgaYQdAABgaYQdAABgaYQdAABgaYQdAABgaYQdAABgaYQdAABgaYQdAABgaYQdAABgaYQdAABgaYQdAABgaYQdAABgaYQdAABgaR6FnUsuuUTffvtts/0nTpzQJZdc0uGiAAAAvMWjsHP48GHV19c32+90OnXs2LEOFwUAAOAtAe1pvHHjRtd/f/DBB3I4HK7P9fX1+vDDDzVw4ECvFQcAANBR7Qo7N998syTJZrNp5syZbscCAwM1cOBA/e53v/NacQAAAB3VrrDT0NAgSYqLi9OuXbsUERHRKUVZTVVVlQoLCz06t6yszPWzLX2EhIS4zbgBANDdtSvsNMnPz/d2HZb29v+8rfrg5vc4tck3jT8yMzOVuTvznM0DAgM05/45BB4AAL7jUdiRpA8//FAffvihiouLXTM+TV555ZUOF2Yl9afrdcstg9W3b0i7z83bcVyZuYeVlDRQ8SPCz9q2pKRa6ekHVV1dTdgBAOA7HoWdJ598Uk899ZRGjRql6Oho2Ww2b9dlOX37hig6OrTd55WGVUuSwsKCPDofAIDuzqOw88ILL2jNmjWaMWOGt+sBAADwKo/es1NXV6exY8d6uxYAAACv8yjs/OIXv9C6deu8XQsAAIDXefQ1Vm1trV588UVt3rxZw4YNU2BgoNvxZcuWeaU4AACAjvIo7Ozdu1dXXHGFJGn//v1ux7hZGQAA+BOPwk5m5rnf9wIAAOAPPLpnBwAAoKvwaGYnKSnprF9XffTRRx4XBAAA4E0ehZ2m+3WanDp1Sjk5Odq/f3+zBUIBAAB8yaOw89xzz7W4PyUlRVVVVR0q6PtOnz6tlJQUvfnmmyoqKlJ0dLTuuece/eY3v9EFFzR+A2eM0ZNPPqkXX3xRZWVlGjNmjJ5//nldfvnlXqsDAAB0XV69Zyc5Odmr62I9++yzeuGFF7Ry5Url5uZq6dKl+u1vf6sVK1a42ixdulTLli3TypUrtWvXLkVFRWnSpEmqrKz0Wh0AAKDr8mrY2blzp4KCgrza30033aTrr79eAwcO1K233qrJkydr9+7dkhpndZYvX67Fixdr+vTpSkxM1Nq1a1VdXc1LDwEAgCQPv8aaPn2622djjAoLC7V7924tWbLEK4VJ0jXXXKMXXnhBn3/+uQYNGqRPP/1UO3bs0PLlyyVJ+fn5Kioq0uTJk13n2O12jRs3TllZWZo1a1aL/TqdTjmdTtfniooKr9UMAAD8i0dhx+FwuH2+4IILdNlll+mpp55yCx4d9cgjj6i8vFyDBw9Wjx49VF9fr6efflp33nmnJKmoqEiSFBkZ6XZeZGSkjhw50mq/aWlpevLJJ71WJwAA8F8ehZ1XX33V23W06O2339Ybb7yhdevW6fLLL1dOTo7mz5+vmJgYt6e+znwM3hhz1kfjFy1apAULFrg+V1RUKDY21vsXAAAAfM6jsNMkOztbubm5stlsGjJkiK688kpv1SVJeuihh/Too4/qjjvukCQNHTpUR44cUVpammbOnKmoqChJcj2p1aS4uLjZbM/32e122e12r9YKAAD8k0dhp7i4WHfccYe2bNmiCy+8UMYYlZeXKykpSevXr1ffvn29Ulx1dbXrEfMmPXr0UENDgyQpLi5OUVFRysjIcAWturo6bd26Vc8++6xXagAAAF2bR09jzZ07VxUVFTpw4ICOHz+usrIy7d+/XxUVFZo3b57Xirvhhhv09NNP669//asOHz6s9PR0LVu2TLfccoukxq+v5s+fr9TUVKWnp2v//v265557FBISorvuustrdQAAgK7Lo5md999/X5s3b1ZCQoJr35AhQ/T888979QblFStWaMmSJZo9e7aKi4sVExOjWbNm6fHHH3e1efjhh1VTU6PZs2e7Xiq4adMmhYaGeq0OAADQdXkUdhoaGhQYGNhsf2BgoOsrJm8IDQ3V8uXLXY+at8RmsyklJUUpKSle+70AAMA6PPoa6yc/+YkeeOABff311659x44d069//WtNmDDBa8UBAAB0lEdhZ+XKlaqsrNTAgQP1gx/8QJdeeqni4uJUWVnptpQDAACAr3n0NVZsbKz27NmjjIwMHTx4UMYYDRkyRBMnTvR2fQAAAB3Srpmdjz76SEOGDHEtrzBp0iTNnTtX8+bN0+jRo3X55Zdr+/btnVIoAACAJ9oVdpYvX67/+q//Uu/evZsdczgcmjVrlpYtW+a14gAAADqqXWHn008/1XXXXdfq8cmTJys7O7vDRQEAAHhLu+7Z+eabb1p85NzVWUCASkpKOlwUcDa5ubkdOj8iIkL9+/f3UjUAAH/XrrBz0UUXad++fbr00ktbPL537163NaoAb6o6XiVJSk5O7lA/wSHBOph7kMADAN1Eu8LOT3/6Uz3++OOaOnWqgoKC3I7V1NToiSee0LRp07xaINCktqpWkpQ0O0nxw+M96qPkSInSU9NVWlpK2AGAbqJdYec3v/mNNmzYoEGDBmnOnDm67LLLZLPZlJubq+eff1719fVavHhxZ9UKSJLCLgpT9CBmEAEAbdOusBMZGamsrCz96le/0qJFi2SMkdS4ZMOUKVO0atUqRUZGdkqhAAAAnmj3SwUHDBig9957T2VlZfriiy9kjFF8fLzCwsI6oz4AAIAO8egNypIUFham0aNHe7MWAAAAr/NobSwAAICugrADAAAsjbADAAAsjbADAAAsjbADAAAsjbADAAAsjbADAAAsjbADAAAsjbADAAAsjbADAAAsjbADAAAszeO1seC/SkpK3D6XlZW5fhYWFnrUZ0t9hISEyOFwdKBSAAA6H2HHQior6yRJ6enp7ge+afyRmZmpzN2ZnnXeQh8BgQGac/8cAg8AwK8Rdiyktva0JGnq1IGKjQ137c/bcVyZuYeVlDRQ8SPCWzv9rM7so6SkWunpB1VdXU3YAQD4NcKOBYWHByk6OtT1uTSsWpIUFua+vz280QcAAL7ADcoAAMDSCDsAAMDSCDsAAMDSCDsAAMDSCDsAAMDSCDsAAMDSCDsAAMDS/D7sHDt2TMnJyerTp49CQkJ0xRVXKDs723XcGKOUlBTFxMQoODhY48eP14EDB3xYMQAA8Cd+HXbKysp09dVXKzAwUH/729/02Wef6Xe/+50uvPBCV5ulS5dq2bJlWrlypXbt2qWoqChNmjRJlZWVviscAAD4Db9+g/Kzzz6r2NhYvfrqq659AwcOdP23MUbLly/X4sWLNX36dEnS2rVrFRkZqXXr1mnWrFkt9ut0OuV0Ol2fKyoqOucCAACAz/n1zM7GjRs1atQo/exnP1O/fv105ZVX6qWXXnIdz8/PV1FRkSZPnuzaZ7fbNW7cOGVlZbXab1pamhwOh2uLjY3t1OsAAAC+49dh58svv9Tq1asVHx+vDz74QPfdd5/mzZun1157TZJUVFQkSYqMjHQ7LzIy0nWsJYsWLVJ5eblrO3r0aOddBAAA8Cm//hqroaFBo0aNUmpqqiTpyiuv1IEDB7R69Wr9/Oc/d7Wz2Wxu5xljmu37PrvdLrvd3jlFAwAAv+LXMzvR0dEaMmSI276EhAQVFBRIkqKioiSp2SxOcXFxs9keAADQPfl12Ln66qt16NAht32ff/65BgwYIEmKi4tTVFSUMjIyXMfr6uq0detWjR079rzWCgAA/JNff43161//WmPHjlVqaqpuu+02/eMf/9CLL76oF198UVLj11fz589Xamqq4uPjFR8fr9TUVIWEhOiuu+7ycfUAAMAf+HXYGT16tNLT07Vo0SI99dRTiouL0/Lly3X33Xe72jz88MOqqanR7NmzVVZWpjFjxmjTpk0KDQ31YeUAAMBf+HXYkaRp06Zp2rRprR632WxKSUlRSkrK+SsKAAB0GX59zw4AAEBHEXYAAIClEXYAAIClEXYAAIClEXYAAICl+f3TWPBvJSUlbWpXVlbm+llYWNju3xMSEtLucwAAkAg78FBlZZ0kKT09vW0nfNP4IzMzU5m7M9v9+wICAzQxcWK7zwMAgLADj9TWnpYkTZ06ULGx4edsn7fjuDJzDyspaaDiR5y7/feVlFQrPf2gnE6nR7UCALo3wg46JDw8SNHR535bdWlYtSQpLKxt7QEA8BZuUAYAAJZG2AEAAJZG2AEAAJZG2AEAAJZG2AEAAJZG2AEAAJZG2AEAAJZG2AEAAJZG2AEAAJZG2AEAAJZG2AEAAJZG2AEAAJZG2AEAAJZG2AEAAJZG2AEAAJZG2AEAAJZG2AEAAJZG2AEAAJZG2AEAAJZG2AEAAJZG2AEAAJZG2AEAAJZG2AEAAJZG2AEAAJZG2AEAAJbWpcJOWlqabDab5s+f79pnjFFKSopiYmIUHBys8ePH68CBA74rEgAA+JUuE3Z27dqlF198UcOGDXPbv3TpUi1btkwrV67Url27FBUVpUmTJqmystJHlQIAAH/SJcJOVVWV7r77br300ksKCwtz7TfGaPny5Vq8eLGmT5+uxMRErV27VtXV1Vq3bp0PKwYAAP6iS4Sd+++/X9dff70mTpzotj8/P19FRUWaPHmya5/dbte4ceOUlZXVan9Op1MVFRVuGwAAsKYAXxdwLuvXr1d2drZ2797d7FhRUZEkKTIy0m1/ZGSkjhw50mqfaWlpevLJJ71bKAAA8Et+PbNz9OhRPfDAA3rzzTcVFBTUajubzeb22RjTbN/3LVq0SOXl5a7t6NGjXqsZAAD4F7+e2cnOzlZxcbFGjhzp2ldfX69t27Zp5cqVOnTokKTGGZ7o6GhXm+Li4mazPd9nt9tlt9s7r3AAAOA3/HpmZ8KECdq3b59ycnJc26hRo3T33XcrJydHl1xyiaKiopSRkeE6p66uTlu3btXYsWN9WDkAAPAXfj2zExoaqsTERLd9vXr1Up8+fVz758+fr9TUVMXHxys+Pl6pqakKCQnRXXfd5YuSAQCAn/HrsNMWDz/8sGpqajR79myVlZVpzJgx2rRpk0JDQ31dGgAA8ANdLuxs2bLF7bPNZlNKSopSUlJ8Ug8AAPBvfn3PDgAAQEcRdgAAgKURdgAAgKV1uXt20H01Le5aVlamwsJCj/ooLS2VJOXm5rbaJiIiQv379/eofwCA/yHswO9VVtZJkmvJkMzMTGXuzvSws8YfycnJrTYJCQlWbu5BAg8AWARhB36vtva0JGnY8AjtzS1VUtJAxY8I96iv0vxqbcg+qDfemK6EhIhmx3NzS5ScnK7S0lLCDgBYBGEHXcZ/9AqUJIWFBSk62sP3KH03s5OQEKERI6LP3hYAYAncoAwAACyNsAMAACyNsAMAACyNsAMAACyNsAMAACyNsAMAACyNsAMAACyNsAMAACyNlwoC7VRQUOBaY8tTrL8FAOcPYQdoh4KCAg1OGKya6poO9RMcEqyDrL8FAOcFYQdoh9LSUtVU1+iWx25R3wF9Peqj5EiJ0lNZfwsAzhfCDuCBvgP6KnoQa2sBQFfADcoAAMDSCDsAAMDSCDsAAMDSCDsAAMDSCDsAAMDSCDsAAMDSCDsAAMDSeM8O4CO5ubkdOp8lJwCgbQg7wHlWdbxKkpScnNyhflhyAgDahrCDbik3t+WFPJv2tzbr0tHZGEmqraqVJCXNTlL88HiP+mhacmL79u1KSEjwqA+n0ym73e7RuU2YXQLQFRB20K1UHa+TJCUnbzhru3PNulRVVXW4lrCLwjxecsIrs0M2Scbz0yVmlwB0DYQddCu1VaclSUmzByp+eHiz46Wl1dqw4aCmT5+uiIiIZsfzPslT5iuZqq2t7fRaz6ajs0NN1+GN2SUWNAXg7wg76JbCLgpS9KDQ5gdCG7eIuAhFRzefdSktaPnrL1/xdHao6To6MrsEAF0Fj54DAABLI+wAAABLI+wAAABL8+uwk5aWptGjRys0NFT9+vXTzTffrEOHDrm1McYoJSVFMTExCg4O1vjx43XgwAEfVQwAAPyNX4edrVu36v7779fHH3+sjIwMnT59WpMnT9bJkyddbZYuXaply5Zp5cqV2rVrl6KiojRp0iRVVlb6sHIAAOAv/PpprPfff9/t86uvvqp+/fopOztb1157rYwxWr58uRYvXqzp06dLktauXavIyEitW7dOs2bNarFfp9Mpp9Pp+lxRUdF5FwEAAHzKr2d2zlReXi5JCg9vfD9Kfn6+ioqKNHnyZFcbu92ucePGKSsrq9V+0tLS5HA4XFtsbGznFg4AAHymy4QdY4wWLFiga665RomJiZKkoqIiSVJkZKRb28jISNexlixatEjl5eWu7ejRo51XOAAA8Cm//hrr++bMmaO9e/dqx44dzY7ZbDa3z8aYZvu+z263d3hNIFhbSUlJi/vLyspcPwsLCz3q+/t9lJeXy+FweFYkLKegoEClpZ6/uJK1yoCWdYmwM3fuXG3cuFHbtm3TxRdf7NofFRUlqXGG5/tvuy0uLm422wO0RWVl49pZ6enpLTf4pvFHZmamMndnevZLvtfH9k+3a879cwg8UEFBgQYnDFZNdY3HfbBWGdAyvw47xhjNnTtX6enp2rJli+Li4tyOx8XFKSoqShkZGbryyislSXV1ddq6daueffZZX5SMLq62tnHtrKlTByo2tvnaWXk7jisz97CSkgYqfkTz423R1MeoUdHafahQ1dXVhB2otLRUNdU1uuWxW9R3QN92n89aZUDr/Drs3H///Vq3bp3+7//+T6Ghoa77cBwOh4KDg2Wz2TR//nylpqYqPj5e8fHxSk1NVUhIiO666y4fV4+uLDw8SNHRzdfOKg2rliSFhbV8vC2a+ggN5atUNNd3QF/WKwO8zK/DzurVqyVJ48ePd9v/6quv6p577pEkPfzww6qpqdHs2bNVVlamMWPGaNOmTQoN9ewvIgDoynJzczt0Pvf9wIr8OuwYY87ZxmazKSUlRSkpKZ1fEAD4qarjVZKk5OTkDvXDfT+wIr8OO0B30NqTX2fjyVNhISEh3BtkYbVVtZKkpNlJih8e71EfTff9bN++XQkJCR7XwuwQ/A1hB/CRppuhW33y62w8eCosIDCAJ7+6gbCLwjy+54fZIVgVYQfwkVOn6iW1/uTX2bT3qbCSkmqlpx/kyS+clTdnh3gqDP6EsAP4WGtPfp2NN54KQ/uc64V/hYWFOnHihMf95+fnS2p8BD0k0rdfOXZkdsgbOvpyRYmv0uCOsAMA51BQUKCEhMGq7sAL/9pqw4YNCtjSfb9y9MbLFSW+SoM7wg4AnENpaamqq2v0xhu3KCGh+Qv/cnNLlZy8QUmzByrsoiCPfkdBTrl2/3+F3f5lkx19uaLEV2lojrADAG2UkNBXI0a0/vVO/PBwRQ/y8GvFamm3CnnZ5Hd4uSK8ibADoNs71z0iTS/qy81tuU1r+wH4B8IOgG6tPfeIJCdvOOvxqqo6b5UFwIsIOwC6tbbcI1JaWqoNGzZo+vTBiogIaXY875PjynzlsOvdSQD8C2EHAHSOe0RCG7eIuJCWF4gtqO7c4gB0yAW+LgAAAKAzMbMDwKu88UK4tuLFcf7L09XXO7pqO9ASwg4ArzmfL9+TpJCQYOXy4ji/4q31taqqqrxRDiCJsAOgg77/L/Hc3FxVV9fo//2/JMXFhbXp/Lq6evXs2aPdvzc/v0xLlmRq+/bt+vGPf0zg8RMdXV8r75M8Zb6SqdraWm+Xhm6MsAPAI2f7F/ySJW1biV2SZJNkPK8jOTmZpQH8kKfra5UW8M4ieB9hB4BHWvoX/Lke0T5T0yPbSbMHKn54+1Z+Ly2t1oYNB5U0JkmZqzJZGgBAqwg7ADrE7V/w53hE+0xNj2yHXRTU/mUWvvtdYRe17esyAN0Xj54DAABLI+wAAABLI+wAAABL454doBspKSmRJJWVlbl+FhYWetRXS3009Q8A/oSwA3QDlZWNq3Gnp6c37vim8UdmZqYyd7fjMfHvO0sfTierfwPwH4QdoBtoWo176tSBio0NV96O48rMPaykpIGKH9G+R76btNRHXt5xZWYe1unT52/176YZpo4uT1BaWtr4hFcLfDFj1d7f6els3enTpxUQENChPtpaR0hIiBwOh0f9Ah1B2AG6kfDwIEVHh6o07LtHvsOC2vSIeEta6qOk5Pyt/t00W5WZ2Tir1NHlCTZs2NBq2GlyPmasmoKpaxaurTp5ts4bfQQEBmjO/XMIPDjvCDsAuqSmUDD26mhlZRfqjTemKyEhot395OaWKjn5uxchxrX8IsTzOWN16lS9pH/PwrWVJ7N1TdfV2TN+UmMQTk8/qCNHjqhv376tnu+N2aXztRAtug7CDoAuzdHbLklKSIjQiBHtX56gSURE6y9CPJ8zVk2aZuHaypPZuqbr6uwZP6mF+8Za443ZpcrGH56GJVgPYQcA0OnOvG+sNV6ZXdpzXJnZh3XixAmPzof1EHYAAOfNuWasvDm7BDThpYIAAMDSmNkBYAm5uZ7dlOrpeQC6DsIOgC6tprzxXpDk5A0d6qeqihchAlZF2AHQpdVVNz6qnTR7oOKHt/+G1rxPjivzlcOuG2hhHfn5+dqzZ4/H50dERKh///5erMg3CgoKOvw4flcfC8IOAEsIuyhI0YPaf0NraQE3s1pN9YlTkqQlS5ZoyZIlHvcTHBKsg7kHu/Rf8gUFBRqcMFg11TUd6qerj4Vlws6qVav029/+VoWFhbr88su1fPly/fjHP/Z1WQCA88x5snG2b9SMURpxzQiP+ig5UqL01HRt375dCQkJntfidMput3t8fkdnVEpLS1VTXaNbHrtFfQe0/jLHs/HGWPh6ZsgSYeftt9/W/PnztWrVKl199dX64x//qKlTp+qzzz7rsikUANAxoZGhih7k2Ysmq45XSer4MiSySTKen+6tGZW+A/r6dCx8PTNkibCzbNky3XvvvfrFL34hSVq+fLk++OADrV69WmlpaT6uDgDQ1dRW1UqSkmYnKX54vEd95H2Sp8xXMj3uo2lGpbS01Kf/cO/oWPjDdXT5sFNXV6fs7Gw9+uijbvsnT56srKysFs9xOp1yOp2uz+Xl5ZKkiooKr9ZWVdWYhlUp5e4sVeGFle3u46sDjTXl7y3Tqdr6s7f9qkI6IeXtLlNFwb/btqePttbR2u/yxnU0O/e731WUX+1xH22t41zX5c2xLPmyul1j2JE6zryuzvgz0dLv8fZ1uJ3rpT8XbamhK/y58KSG8/XnoqXf5c3rONOxvMY+Thw9oSOfHvGoj5IjjavOn647rboaz57UO113ukN9nHI23nuUnZ39779P2unQoUOSpK8//9rj6+joWDRdR1VVldf/nm3qz5hzTJ+ZLu7YsWNGkvn73//utv/pp582gwYNavGcJ554wqhxYpGNjY2NjY2ti29Hjx49a1bo8jM7TWw2m9tnY0yzfU0WLVqkBQsWuD43NDTo+PHj6tOnT6vntKSiokKxsbE6evSoevfu7Vnh3QDjdG6M0bkxRm3DOJ0bY3RuXWWMjDGqrKxUTEzMWdt1+bATERGhHj16qKioyG1/cXGxIiMjWzzHbrc3uzv+wgsv9LiG3r17+/UfBn/BOJ0bY3RujFHbME7nxhidW1cYI4fDcc42XX5trJ49e2rkyJHKyMhw25+RkaGxY8f6qCoAAOAvuvzMjiQtWLBAM2bM0KhRo3TVVVfpxRdfVEFBge677z5flwYAAHzMEmHn9ttv17fffqunnnpKhYWFSkxM1HvvvacBAwZ06u+12+164oknOvTCqO6AcTo3xujcGKO2YZzOjTE6N6uNkc2Ycz2vBQAA0HV1+Xt2AAAAzoawAwAALI2wAwAALI2wAwAALI2w0wGrVq1SXFycgoKCNHLkSG3fvt3XJXnFtm3bdMMNNygmJkY2m03vvvuu23FjjFJSUhQTE6Pg4GCNHz9eBw4ccGvjdDo1d+5cRUREqFevXrrxxhv11VdfubUpKyvTjBkz5HA45HA4NGPGDJ04ccKtTUFBgW644Qb16tVLERERmjdvnurqPFvfxZvS0tI0evRohYaGql+/frr55ptda9A06e7jtHr1ag0bNsz1UrKrrrpKf/vb31zHu/v4tCQtLU02m03z58937WOcpJSUFNlsNrctKirKdZwxanTs2DElJyerT58+CgkJ0RVXXKHs7GzX8W49Th1cmqrbWr9+vQkMDDQvvfSS+eyzz8wDDzxgevXqZY4cOeLr0jrsvffeM4sXLzbvvPOOkWTS09Pdjj/zzDMmNDTUvPPOO2bfvn3m9ttvN9HR0aaiosLV5r777jMXXXSRycjIMHv27DFJSUlm+PDh5vTp06421113nUlMTDRZWVkmKyvLJCYmmmnTprmOnz592iQmJpqkpCSzZ88ek5GRYWJiYsycOXM6fQzOZcqUKebVV181+/fvNzk5Oeb66683/fv3N1VVVa423X2cNm7caP7617+aQ4cOmUOHDpnHHnvMBAYGmv379xtjGJ8z/eMf/zADBw40w4YNMw888IBrP+PUuJ7h5ZdfbgoLC11bcXGx6zhjZMzx48fNgAEDzD333GM++eQTk5+fbzZv3my++OILV5vuPE6EHQ/98Ic/NPfdd5/bvsGDB5tHH33URxV1jjPDTkNDg4mKijLPPPOMa19tba1xOBzmhRdeMMYYc+LECRMYGGjWr1/vanPs2DFzwQUXmPfff98YY8xnn31mJJmPP/7Y1Wbnzp1Gkjl48KAxpjF0XXDBBebYsWOuNm+99Zax2+2mvLy8U67XU8XFxUaS2bp1qzGGcWpNWFiY+dOf/sT4nKGystLEx8ebjIwMM27cOFfYYZwaPfHEE2b48OEtHmOMGj3yyCPmmmuuafV4dx8nvsbyQF1dnbKzszV58mS3/ZMnT1ZWVpaPqjo/8vPzVVRU5Hbtdrtd48aNc117dna2Tp065dYmJiZGiYmJrjY7d+6Uw+HQmDFjXG1+9KMfyeFwuLVJTEx0W+BtypQpcjqdblOz/qC8vFySFB4eLolxOlN9fb3Wr1+vkydP6qqrrmJ8znD//ffr+uuv18SJE932M07/lpeXp5iYGMXFxemOO+7Ql19+KYkxarJx40aNGjVKP/vZz9SvXz9deeWVeumll1zHu/s4EXY8UFpaqvr6+mYLjUZGRjZbkNRqmq7vbNdeVFSknj17Kiws7Kxt+vXr16z/fv36ubU58/eEhYWpZ8+efjXOxhgtWLBA11xzjRITEyUxTk327dun//iP/5Ddbtd9992n9PR0DRkyhPH5nvXr1ys7O1tpaWnNjjFOjcaMGaPXXntNH3zwgV566SUVFRVp7Nix+vbbbxmj73z55ZdavXq14uPj9cEHH+i+++7TvHnz9Nprr0niz5IllovwFZvN5vbZGNNsn1V5cu1ntmmpvSdtfG3OnDnau3evduzY0exYdx+nyy67TDk5OTpx4oTeeecdzZw5U1u3bnUd7+7jc/ToUT3wwAPatGmTgoKCWm3X3cdp6tSprv8eOnSorrrqKv3gBz/Q2rVr9aMf/UgSY9TQ0KBRo0YpNTVVknTllVfqwIEDWr16tX7+85+72nXXcWJmxwMRERHq0aNHs4RaXFzcLM1aTdMTEGe79qioKNXV1amsrOysbb755ptm/ZeUlLi1OfP3lJWV6dSpU34zznPnztXGjRuVmZmpiy++2LWfcWrUs2dPXXrppRo1apTS0tI0fPhw/f73v2d8vpOdna3i4mKNHDlSAQEBCggI0NatW/WHP/xBAQEBrvq6+zidqVevXho6dKjy8vL4s/Sd6OhoDRkyxG1fQkKCCgoKJPH/SYQdD/Ts2VMjR45URkaG2/6MjAyNHTvWR1WdH3FxcYqKinK79rq6Om3dutV17SNHjlRgYKBbm8LCQu3fv9/V5qqrrlJ5ebn+8Y9/uNp88sknKi8vd2uzf/9+FRYWutps2rRJdrtdI0eO7NTrPBdjjObMmaMNGzboo48+UlxcnNtxxqllxhg5nU7G5zsTJkzQvn37lJOT49pGjRqlu+++Wzk5ObrkkksYpxY4nU7l5uYqOjqaP0vfufrqq5u9/uLzzz93LYjd7cfp/NwHbT1Nj56//PLL5rPPPjPz5883vXr1MocPH/Z1aR1WWVlp/vnPf5p//vOfRpJZtmyZ+ec//+l6rP6ZZ54xDofDbNiwwezbt8/ceeedLT6+ePHFF5vNmzebPXv2mJ/85CctPr44bNgws3PnTrNz504zdOjQFh9fnDBhgtmzZ4/ZvHmzufjii/3iMc9f/epXxuFwmC1btrg9DltdXe1q093HadGiRWbbtm0mPz/f7N271zz22GPmggsuMJs2bTLGMD6t+f7TWMYwTsYYs3DhQrNlyxbz5Zdfmo8//thMmzbNhIaGuv7/ljFqfHVBQECAefrpp01eXp558803TUhIiHnjjTdcbbrzOBF2OuD55583AwYMMD179jQjRoxwPXbc1WVmZhpJzbaZM2caYxofYXziiSdMVFSUsdvt5tprrzX79u1z66OmpsbMmTPHhIeHm+DgYDNt2jRTUFDg1ubbb781d999twkNDTWhoaHm7rvvNmVlZW5tjhw5Yq6//noTHBxswsPDzZw5c0xtbW1nXn6btDQ+ksyrr77qatPdx+k///M/Xf/76Nu3r5kwYYIr6BjD+LTmzLDDOBnX+2ACAwNNTEyMmT59ujlw4IDrOGPU6M9//rNJTEw0drvdDB482Lz44otux7vzONmMMcY3c0oAAACdj3t2AACApRF2AACApRF2AACApRF2AACApRF2AACApRF2AACApRF2AACApRF2AACApRF2APidw4cPy2azKScnx9elALAAwg4AALA0wg6AbqOurs7XJQDwAcIOAJ9paGjQs88+q0svvVR2u139+/fX008/7Tr+5ZdfKikpSSEhIRo+fLh27tzpOvbtt9/qzjvv1MUXX6yQkBANHTpUb731llv/48eP15w5c7RgwQJFRERo0qRJkqSNGzcqPj5ewcHBSkpK0tq1a2Wz2XTixAnXuVlZWbr22msVHBys2NhYzZs3TydPnnQdX7VqleLj4xUUFKTIyEjdeuutnTRKADqKsAPAZxYtWqRnn31WS5Ys0WeffaZ169YpMjLSdXzx4sV68MEHlZOTo0GDBunOO+/U6dOnJUm1tbUaOXKk/vKXv2j//v365S9/qRkzZuiTTz5x+x1r165VQECA/v73v+uPf/yjDh8+rFtvvVU333yzcnJyNGvWLC1evNjtnH379mnKlCmaPn269u7dq7fffls7duzQnDlzJEm7d+/WvHnz9NRTT+nQoUN6//33de2113byaAHwmM/WWwfQrVVUVBi73W5eeumlZsfy8/ONJPOnP/3Jte/AgQNGksnNzW21z5/+9Kdm4cKFrs/jxo0zV1xxhVubRx55xCQmJrrtW7x4sZFkysrKjDHGzJgxw/zyl790a7N9+3ZzwQUXmJqaGvPOO++Y3r17m4qKijZfLwDfCfBx1gLQTeXm5srpdGrChAmtthk2bJjrv6OjoyVJxcXFGjx4sOrr6/XMM8/o7bff1rFjx+R0OuV0OtWrVy+3PkaNGuX2+dChQxo9erTbvh/+8Idun7Ozs/XFF1/ozTffdO0zxqihoUH5+fmaNGmSBgwYoEsuuUTXXXedrrvuOt1yyy0KCQlp3yAAOC/4GguATwQHB5+zTWBgoOu/bTabpMb7fCTpd7/7nZ577jk9/PDD+uijj5STk6MpU6Y0uwn5zPBjjHH19f1939fQ0KBZs2YpJyfHtX366afKy8vTD37wA4WGhmrPnj166623FB0drccff1zDhw93u+cHgP8g7ADwiaYbhD/88EOPzt++fbtuuukmJScna/jw4brkkkuUl5d3zvMGDx6sXbt2ue3bvXu32+cRI0bowIEDuvTSS5ttPXv2lCQFBARo4sSJWrp0qfbu3avDhw/ro48+8uhaAHQuwg4AnwgKCtIjjzyihx9+WK+99pr+9a9/6eOPP9bLL7/cpvMvvfRSZWRkKCsrS7m5uZo1a5aKiorOed6sWbN08OBBPfLII/r888/1P//zP1qzZo2kf88ePfLII9q5c6fuv/9+5eTkKC8vTxs3btTcuXMlSX/5y1/0hz/8QTk5OTpy5Ihee+01NTQ06LLLLvNsMAB0KsIOAJ9ZsmSJFi5cqMcff1wJCQm6/fbbVVxc3OZzR4wYoSlTpmj8+PGKiorSzTfffM7z4uLi9L//+7/asGGDhg0bptWrV7uexrLb7ZIa7xXaunWr8vLy9OMf/1hXXnmllixZ4rpv6MILL9SGDRv0k5/8RAkJCXrhhRf01ltv6fLLL/dsIAB0Kps588tqAOhmnn76ab3wwgs6evSor0sB0Al4GgtAt7Nq1SqNHj1affr00d///nf99re/db1DB4D1EHYAdDt5eXn67//+bx0/flz9+/fXwoULtWjRIl+XBaCT8DUWAACwNG5QBgAAlkbYAQAAlkbYAQAAlkbYAQAAlkbYAQAAlkbYAQAAlkbYAQAAlkbYAQAAlvb/A8oSM7GVgIUA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Google Shape;324;g2579cd2b46a_0_76"/>
          <p:cNvSpPr/>
          <p:nvPr/>
        </p:nvSpPr>
        <p:spPr>
          <a:xfrm>
            <a:off x="9440099" y="2166261"/>
            <a:ext cx="2671689" cy="62904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800" b="1" dirty="0" smtClean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</a:t>
            </a:r>
            <a:r>
              <a:rPr lang="en-IN" sz="1800" b="1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Regressor</a:t>
            </a: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142" y="2993605"/>
            <a:ext cx="2999829" cy="236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377433"/>
            <a:ext cx="2876382" cy="69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045" y="5345347"/>
            <a:ext cx="2964021" cy="72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57" y="5377433"/>
            <a:ext cx="2744685" cy="69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94" y="2988523"/>
            <a:ext cx="3173679" cy="235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13" y="5411661"/>
            <a:ext cx="2971663" cy="6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4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3400" cy="10572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Performance of different models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517478"/>
            <a:ext cx="11095631" cy="846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378700" y="2362200"/>
            <a:ext cx="4572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 As we Observed that all models are   </a:t>
            </a:r>
          </a:p>
          <a:p>
            <a:r>
              <a:rPr lang="en-US" sz="1800" dirty="0" smtClean="0"/>
              <a:t>  performing well.</a:t>
            </a:r>
          </a:p>
          <a:p>
            <a:r>
              <a:rPr lang="en-US" sz="1800" dirty="0" smtClean="0"/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The Random forest regressor gives</a:t>
            </a:r>
          </a:p>
          <a:p>
            <a:r>
              <a:rPr lang="en-US" sz="1800" dirty="0" smtClean="0"/>
              <a:t>   best predictions of 83% compare with    </a:t>
            </a:r>
          </a:p>
          <a:p>
            <a:r>
              <a:rPr lang="en-US" sz="1800" dirty="0" smtClean="0"/>
              <a:t>   other models.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The decision tree and KNN both are </a:t>
            </a:r>
          </a:p>
          <a:p>
            <a:r>
              <a:rPr lang="en-US" sz="1800" dirty="0" smtClean="0"/>
              <a:t>   similar and gives predictions of 70%.</a:t>
            </a:r>
            <a:endParaRPr lang="en-US" sz="1800" dirty="0"/>
          </a:p>
        </p:txBody>
      </p:sp>
      <p:sp>
        <p:nvSpPr>
          <p:cNvPr id="1030" name="AutoShape 6" descr="data:image/png;base64,iVBORw0KGgoAAAANSUhEUgAAAs0AAAHICAYAAAC1atevAAAAOXRFWHRTb2Z0d2FyZQBNYXRwbG90bGliIHZlcnNpb24zLjUuMiwgaHR0cHM6Ly9tYXRwbG90bGliLm9yZy8qNh9FAAAACXBIWXMAAA9hAAAPYQGoP6dpAABV40lEQVR4nO3deXhNV//+8fskkTkRQyRBiHkmhlJTY6y5ptbYEopqDUXVUEPMM9XSar9qKkqVPqrmWRE1p1VSc4SSUjMlSPbvD1fOr0fCjkgdSd+v6zrX85y911n7s/equLOsvY/FMAxDAAAAAB7Lwd4FAAAAAC86QjMAAABggtAMAAAAmCA0AwAAACYIzQAAAIAJQjMAAABggtAMAAAAmCA0AwAAACYIzQAAAIAJQjMAPGeHDh2SxWJRhgwZdOHCBXuX89xZLBYNGzbM3mUoKipKFotFc+fOtW4bNmyYLBaLTbt79+6pa9euCggIkKOjo4KDgyVJV65cUatWrZQtWzZZLBY1adLk+RX/lFavXv1CXPPkmjt3riwWi6Kiop76s0mNIZAanOxdAAD813z11VeSpAcPHujrr79W//797VzR87Vr1y7lzJnT3mUkqVOnTqpbt67NthkzZujLL7/UtGnTVLZsWXl6ekqSRo4cqf/973+aPXu28uXLp8yZM9uj5GRZvXq1PvvsszQVnIEXDaEZAJ6j2NhYLVy4UKVKldJff/2l2bNnv7Ch+c6dO3J1dU31WbuXX345VftLTTlz5kwU6H/77Te5ubmpe/fuibbny5dPbdu2TbXj37lzR25ubqnWH4DUw/IMAHiOli9frsuXL6tTp05q3769jh07ph07diRqFxsbqxEjRqhIkSJydXVVlixZVL16dYWHh1vbxMfHa9q0aQoODpabm5t8fHz08ssva8WKFdY2j1sKERQUpNDQUOv7hH8OX79+vTp27ChfX1+5u7srNjZWJ06cUIcOHVSgQAG5u7srR44catSokQ4dOpSo32vXrumDDz5Q3rx55eLiomzZsql+/fr6/fffn1hTTEyM3nnnHeXMmVPOzs7KkyePhg8frgcPHti0mzFjhkqVKiVPT095eXmpcOHC+uijj8wuu86fP68WLVrIy8tLGTNmVMuWLRUTE5Oo3aP/tG+xWPTVV1/pzp07slgs1uUcFotFGzduVGRkpHX71q1bJT1czjFq1CgVLlxYLi4u8vX1VYcOHXTp0qVEY9CwYUN9//33Kl26tFxdXTV8+PBkX4+E5SWTJk3SlClTlCdPHnl6eqpixYr6+eefre1CQ0P12WefWc8n4fWkpQ/VqlVT8eLFtWvXLlWqVElubm4KCgrSnDlzJEmrVq1SmTJl5O7urhIlSmjt2rWJ+tixY4dq1qwpLy8vubu7q1KlSlq1alWidj///LMqV64sV1dXZc+eXQMHDtT9+/eTrOvbb79VxYoV5eHhIU9PT9WpU0cHDx587Hkk2Lx5s6pVq6YsWbLIzc1NuXLlUvPmzfX333+bfhZIwEwzADxHs2bNkouLi9q2basrV65o7NixmjVrlqpUqWJt8+DBA9WrV0/bt29Xr169VKNGDT148EA///yzoqOjValSJUkPw9CCBQv09ttva8SIEXJ2dtaBAwdStA40QceOHdWgQQPNnz9ft2/fVoYMGXT+/HllyZJF48aNk6+vr65cuaJ58+apQoUKOnjwoAoVKiRJunnzpqpUqaKoqCj1799fFSpU0K1bt/TTTz/pwoULKly4cJLHjImJUfny5eXg4KChQ4cqX7582rVrl0aNGqWoqChrUFu8eLHee+899ejRQ5MmTZKDg4NOnDihI0eOPPGc7ty5o1q1aun8+fMaO3asChYsqFWrVqlly5am12PXrl0aOXKktmzZos2bN0uS8uTJo127dum9997T9evXtXDhQklS0aJFFR8fr8aNG2v79u3q16+fKlWqpDNnzigsLEzVqlXTvn37bGaSDxw4oMjISA0ePFh58uSRh4dHsq9Hgs8++0yFCxfW1KlTJUlDhgxR/fr1dfr0aWXMmFFDhgzR7du3tXTpUu3atcv6uYCAgCeee0xMjDp06KB+/fopZ86cmjZtmjp27KizZ89q6dKl+uijj5QxY0aNGDFCTZo00alTp5Q9e3ZJ0rZt21S7dm2VLFnS+t/8559/rkaNGmnRokXWa3/kyBHVrFlTQUFBmjt3rtzd3fX555/rm2++SVTPmDFjNHjwYHXo0EGDBw/WvXv3NHHiRFWtWlV79uxR0aJFkzyPqKgoNWjQQFWrVtXs2bPl4+OjP/74Q2vXrtW9e/fk7u7+xOsAWBkAgOciKirKcHBwMFq1amXdFhISYnh4eBg3btywbvv6668NScbMmTMf29dPP/1kSDIGDRr0xGNKMsLCwhJtz507t9G+fXvr+zlz5hiSjHbt2pmex4MHD4x79+4ZBQoUMHr37m3dPmLECEOSsWHDhqeq6Z133jE8PT2NM2fO2LSbNGmSIck4fPiwYRiG0b17d8PHx8e0vkfNmDHDkGT88MMPNts7d+5sSDLmzJlj3RYWFmY8+ldj+/btDQ8Pj0T9hoSEGMWKFbPZtmjRIkOSsWzZMpvte/fuNSQZn3/+uXVb7ty5DUdHR+Po0aM2bZN7PU6fPm1IMkqUKGE8ePDA2m7Pnj2GJGPRokXWbd26dUt0Xk8SEhJiSDL27dtn3Xb58mXD0dHRcHNzM/744w/r9oiICEOS8emnn1q3vfzyy0a2bNmMmzdvWrc9ePDAKF68uJEzZ04jPj7eMAzDaNmypeHm5mbExMTYtCtcuLAhyTh9+rRhGIYRHR1tODk5GT169LCp8+bNm4a/v7/RokUL67ZHx3Dp0qWGJCMiIiLZ5w8kheUZAPCczJkzR/Hx8erYsaN1W8eOHXX79m19++231m1r1qyRq6urTbtHrVmzRpLUrVu3VK2xefPmibY9ePBAY8aMUdGiReXs7CwnJyc5Ozvr+PHjioyMtKmpYMGCqlWr1lMdc+XKlapevbqyZ8+uBw8eWF/16tWT9HDWUpLKly+va9euqXXr1vrhhx/0119/Jav/LVu2yMvLS6+99prN9jZt2jxVncmxcuVK+fj4qFGjRjbnEhwcLH9/f+sSjgQlS5ZUwYIFE/WRnOuRoEGDBnJ0dLTpU5LOnDnzTOcSEBCgsmXLWt9nzpxZ2bJlU3BwsHVGWZKKFClic7zbt29r9+7dev311603TUqSo6Oj3nrrLZ07d05Hjx6V9HBsatasKT8/P5t2j/4rwLp16/TgwQO1a9fO5pq4uroqJCQk0XX9p+DgYDk7O6tLly6aN2+eTp06lfKLgv80QjMAPAfx8fGaO3eusmfPrrJly+ratWu6du2aatWqJQ8PD82aNcva9tKlS8qePbscHB7/I/rSpUtydHSUv79/qtaZ1D/Z9+nTR0OGDFGTJk30448/avfu3dq7d69KlSqlO3fu2NSUkqdi/Pnnn/rxxx+VIUMGm1exYsUkyRqO33rrLc2ePVtnzpxR8+bNlS1bNlWoUEEbNmx4Yv+XL1+2CWUJUvvaJZzLtWvX5OzsnOh8YmJiEgX9pK53cq9HgixZsti8d3FxkSSbsUmJpJ4G4uzsnGi7s7OzJOnu3buSpKtXr8owjCTPLSFsX7582fq/SY3Do9v+/PNPSdJLL72U6Lp8++23T/wFKl++fNq4caOyZcumbt26KV++fMqXL58++eSTx34GSAprmgHgOdi4caN1Ju7RkCM9vBnqyJEjKlq0qHx9fbVjxw7Fx8c/Njj7+voqLi5OMTExT1yb6uLiotjY2ETbE0LLo5J6UsaCBQvUrl07jRkzxmb7X3/9JR8fH5uazp0799haHidr1qwqWbKkRo8eneT+f85qdujQQR06dNDt27f1008/KSwsTA0bNtSxY8eUO3fuJD+fJUsW7dmzJ9H2pG4EfFZZs2ZVlixZkrwxTpK8vLxs3id1vZ/meryIMmXKJAcHhySfQX7+/HlJD89Rejg2SY3Do9sS2i9duvSx4/wkVatWVdWqVRUXF6d9+/Zp2rRp6tWrl/z8/NSqVaun7g//Tcw0A8BzMGvWLDk4OGj58uXasmWLzWv+/PmSpNmzZ0uS6tWrp7t379p86cajEv6pfsaMGU88blBQkH799VebbZs3b9atW7eSXbvFYrHOXiZYtWqV/vjjj0Q1HTt2zHrDXHI1bNjQ+vi2cuXKJXolFRI9PDxUr149DRo0SPfu3dPhw4cf23/16tV18+ZNm6eKSEryZrNn1bBhQ12+fFlxcXFJnkvCTZNmfTzt9TCTWrPPyeHh4aEKFSro+++/tzlefHy8FixYoJw5c1qXpFSvXl2bNm2yziRLUlxcnM1yJUmqU6eOnJycdPLkySSvSbly5ZJVm6OjoypUqGB9msiBAwee9XTxH8JMMwD8yy5fvqwffvhBderUUePGjZNs8/HHH+vrr7/W2LFj1bp1a82ZM0ddu3bV0aNHVb16dcXHx2v37t0qUqSIWrVqpapVq+qtt97SqFGj9Oeff6phw4ZycXHRwYMH5e7urh49ekh6uKRhyJAhGjp0qEJCQnTkyBFNnz5dGTNmTHb9DRs21Ny5c1W4cGGVLFlS+/fv18SJExMtxejVq5e+/fZbNW7cWAMGDFD58uV1584dbdu2TQ0bNlT16tWT7H/EiBHasGGDKlWqpJ49e6pQoUK6e/euoqKitHr1an3xxRfKmTOnOnfuLDc3N1WuXFkBAQGKiYnR2LFjlTFjRr300kuPrb9du3b6+OOP1a5dO40ePVoFChTQ6tWrtW7dumRfg+Rq1aqVFi5cqPr16+v9999X+fLllSFDBp07d05btmxR48aN1bRp0yf2kdzr8TRKlCghSRo/frzq1asnR0dHlSxZ0rq0IrWNHTtWtWvXVvXq1dW3b185Ozvr888/12+//aZFixZZZ9gHDx6sFStWqEaNGho6dKjc3d312Wef6fbt2zb9BQUFacSIERo0aJBOnTqlunXrKlOmTPrzzz+1Z88eeXh4WB/X96gvvvhCmzdvVoMGDZQrVy7dvXvX+gvq066/x3+cve9EBID0burUqYYkY/ny5Y9t88UXX9g8deHOnTvG0KFDjQIFChjOzs5GlixZjBo1ahjh4eHWz8TFxRkff/yxUbx4ccPZ2dnImDGjUbFiRePHH3+0tomNjTX69etnBAYGGm5ubkZISIgRERHx2Kdn7N27N1FtV69eNd5++20jW7Zshru7u1GlShVj+/btRkhIiBESEpKo7fvvv2/kypXLyJAhg5EtWzajQYMGxu+//25toySe6HHp0iWjZ8+eRp48eYwMGTIYmTNnNsqWLWsMGjTIuHXrlmEYhjFv3jyjevXqhp+fn+Hs7Gxkz57daNGihfHrr7+ajsG5c+eM5s2bG56enoaXl5fRvHlzIzw8PNWfnmEYhnH//n1j0qRJRqlSpQxXV1fD09PTKFy4sPHOO+8Yx48ft7bLnTu30aBBgyTrTc71SHh6xsSJExN9/tFrHBsba3Tq1Mnw9fU1LBaLzZMpkvK4c3tczZKMbt262Wzbvn27UaNGDcPDw8Nwc3MzXn75ZZv/NhPs3LnTePnllw0XFxfD39/f+PDDD43/+7//S7LG5cuXG9WrVze8vb0NFxcXI3fu3Mbrr79ubNy40drm0THctWuX0bRpUyN37tyGi4uLkSVLFiMkJMRYsWLFY88fSIrFMAzDPnEdAAAASBtY0wwAAACYIDQDAAAAJgjNAAAAgAlCMwAAAGCC0AwAAACY4DnNQCqIj4/X+fPn5eXlleQ3fAEAgBePYRi6efOmsmfP/thvYE1AaAZSwfnz5xUYGGjvMgAAQAqcPXvW9EuDCM1AKvDy8pL08A+dt7e3nasBAADJcePGDQUGBlr/Hn8SQjOQChKWZHh7exOaAQBIY5KztJIbAQEAAAAThGYAAADABKEZAAAAMEFoBgAAAEwQmgEAAAAThGYAAADABKEZAAAAMEFoBgAAAEwQmgEAAAAThGYAAADABKEZAAAAMEFoBgAAAEwQmgEAAAAThGYAAADAhJO9CwDSk+Jh6+Tg4m7vMgAASFeixjWwdwnMNAMAAABmCM0AAACACUIzAAAAYILQDAAAAJggNAMAAAAmCM0AAACACUIzAAAAYILQDAAAAJggNAMAAAAmCM0AAACACUIzAAAAYILQDAAAAJggNAMAAAAmCM0AAACACUIzAAAAYILQDAAAAJggNAMAAAAmCM0AAACACUIzAAAAYILQDAAAAJggNAMAAAAmCM0AAACACUIzAAAAYILQDAAAAJggNAMAAAAmCM0AAACACUIzAAAAYILQDAAAAJggNAMAAAAmCM0AAACAif90aA4KCtLUqVPtcuxhw4bJz89PFotFy5cvt0sNAAAASB67hubQ0FBZLBZZLBY5OTkpV65cevfdd3X16lV7lvWvi4yM1PDhw/Xll1/qwoULqlevnt1qIbQDAACYc7J3AXXr1tWcOXP04MEDHTlyRB07dtS1a9e0aNEie5f2rzl58qQkqXHjxrJYLCnu5/79+8qQIUNqlfVCHNswDMXFxcnJye7/aVrZ8zoDAIAXg92XZ7i4uMjf3185c+bUq6++qpYtW2r9+vXW/XFxcXr77beVJ08eubm5qVChQvrkk09s+ggNDVWTJk00adIkBQQEKEuWLOrWrZvu379vbXPx4kU1atRIbm5uypMnjxYuXJiolujoaDVu3Fienp7y9vZWixYt9Oeff1r3Dxs2TMHBwZo9e7Zy5colT09Pvfvuu4qLi9OECRPk7++vbNmyafTo0Y8932HDhqlRo0aSJAcHB2tojo+P14gRI5QzZ065uLgoODhYa9eutX4uKipKFotFS5YsUbVq1eTq6qoFCxZIkubMmaMiRYrI1dVVhQsX1ueff2793L1799S9e3cFBATI1dVVQUFBGjt2rKSHy1MkqWnTprJYLNb3j0rpsSUpPDxcwcHBcnV1Vbly5bR8+XJZLBZFRERIkrZu3SqLxaJ169apXLlycnFx0fbt22UYhiZMmKC8efPKzc1NpUqV0tKlS639Xr16VW3btpWvr6/c3NxUoEABzZkzx/Scn3ac8+bNKxcXFxmG8dgxBQAA6d+LM50n6dSpU1q7dq3NrF58fLxy5sypJUuWKGvWrAoPD1eXLl0UEBCgFi1aWNtt2bJFAQEB2rJli06cOKGWLVsqODhYnTt3lvQwWJ89e1abN2+Ws7OzevbsqYsXL1o/bxiGmjRpIg8PD23btk0PHjzQe++9p5YtW2rr1q3WdidPntSaNWu0du1anTx5Uq+//rpOnz6tggULatu2bQoPD1fHjh1Vs2ZNvfzyy4nOsW/fvgoKClKHDh104cIF6/ZPPvlEkydP1pdffqnSpUtr9uzZeu2113T48GEVKFDA2q5///6aPHmy5syZIxcXF82cOVNhYWGaPn26SpcurYMHD6pz587y8PBQ+/bt9emnn2rFihVasmSJcuXKpbNnz+rs2bOSpL179ypbtmyaM2eO6tatK0dHxyeOz9Me++bNm2rUqJHq16+vb775RmfOnFGvXr2S7Ltfv36aNGmS8ubNKx8fHw0ePFjff/+9ZsyYoQIFCuinn37Sm2++KV9fX4WEhGjIkCE6cuSI1qxZo6xZs+rEiRO6c+eOJD3xnJM7zidOnNCSJUu0bNmyJK9LbGysYmNjre9v3LjxxGsHAADSNruH5pUrV8rT01NxcXG6e/euJGnKlCnW/RkyZNDw4cOt7/PkyaPw8HAtWbLEJjRnypRJ06dPl6OjowoXLqwGDRpo06ZN6ty5s44dO6Y1a9bo559/VoUKFSRJs2bNUpEiRayf37hxo3799VedPn1agYGBkqT58+erWLFi2rt3r1566SVJD0P87Nmz5eXlpaJFi6p69eo6evSoVq9eLQcHBxUqVEjjx4/X1q1bkwzNnp6e8vHxkST5+/tbt0+aNEn9+/dXq1atJEnjx4/Xli1bNHXqVH322WfWdr169VKzZs2s70eOHKnJkydbt+XJk0dHjhzRl19+qfbt2ys6OloFChRQlSpVZLFYlDt3butnfX19JUk+Pj42tTzO0x574cKFslgsmjlzplxdXVW0aFH98ccf1l9k/mnEiBGqXbu2JOn27duaMmWKNm/erIoVK0qS8ubNqx07dujLL79USEiIoqOjVbp0aZUrV06SbGbJn3TOyR3ne/fuaf78+dZr9KixY8fa/HcJAADSN7svz6hevboiIiK0e/du9ejRQ3Xq1FGPHj1s2nzxxRcqV66cfH195enpqZkzZyo6OtqmTbFixWxmBAMCAqwzyZGRkXJycrIGLEkqXLiwNbwmtAkMDLQGKUkqWrSofHx8FBkZad0WFBQkLy8v63s/Pz8VLVpUDg4ONtv+OYtt5saNGzp//rwqV65ss71y5co2x5Zkcw6XLl3S2bNn9fbbb8vT09P6GjVqlHXddGhoqCIiIlSoUCH17NnTZunL03raYx89elQlS5aUq6ur9XPly5c37fvIkSO6e/euateubdP3119/be373Xff1eLFixUcHKx+/fopPDzc+vknnXNyxzl37tyPDcySNHDgQF2/ft36SpjJBgAA6ZPdZ5o9PDyUP39+SQ//Wb169eoaPny4Ro4cKUlasmSJevfurcmTJ6tixYry8vLSxIkTtXv3bpt+Hr1Ry2KxKD4+XpKs61GfdNOdYRhJ7n90e1LHedKxn8ajx0+qJg8PD+v/TzjGzJkzrTPoCRJ+gShTpoxOnz6tNWvWaOPGjWrRooVq1aplsz44uZ722EnV/7i1wUn1vWrVKuXIkcOmnYuLiySpXr16OnPmjFatWqWNGzeqZs2a6tatmyZNmvTEc07uOP+znqS4uLhYawEAAOmf3UPzo8LCwlSvXj29++67yp49u7Zv365KlSrpvffes7ZJmG1MriJFiujBgwfat2+fdabz6NGjunbtmrVN0aJFFR0drbNnz1pnIY8cOaLr16/bLOP4N3h7eyt79uzasWOHXnnlFev28PDwx87MSg9ntHPkyKFTp06pbdu2T+y/ZcuWatmypV5//XXVrVtXV65cUebMmZUhQwbFxcU9dc3JOXbhwoW1cOFCxcbGWgPmvn37TPsuWrSoXFxcFB0drZCQkMe28/X1VWhoqEJDQ1W1alV9+OGHmjRp0hPP2Z7jDAAA0q4XLjRXq1ZNxYoV05gxYzR9+nTlz59fX3/9tdatW6c8efJo/vz52rt3r/LkyZPsPgsVKqS6deuqc+fO+r//+z85OTmpV69ecnNzs7apVauWSpYsqbZt22rq1KnWG8RCQkJslg78Wz788EOFhYUpX758Cg4O1pw5cxQREZHkUz7+adiwYerZs6e8vb1Vr149xcbGat++fbp69ar69Omjjz/+WAEBAQoODpaDg4O+++47+fv7W5emBAUFadOmTapcubJcXFyUKVOmZNdsduw2bdpo0KBB6tKliwYMGKDo6GhrqH3SrL+Xl5f69u2r3r17Kz4+XlWqVNGNGzcUHh4uT09PtW/fXkOHDlXZsmVVrFgxxcbGauXKldbQ+6Rztvc4AwCAtMnua5qT0qdPH82cOVNnz55V165d1axZM7Vs2VIVKlTQ5cuXbWadk2vOnDkKDAxUSEiImjVrpi5duihbtmzW/Qlf8pEpUya98sorqlWrlvLmzatvv/02NU/tsXr27KkPPvhAH3zwgUqUKKG1a9dqxYoVNk/OSEqnTp301Vdfae7cuSpRooRCQkI0d+5c6y8Vnp6eGj9+vMqVK6eXXnpJUVFR1psWJWny5MnasGGDAgMDVbp06aeq2ezY3t7e+vHHHxUREaHg4GANGjRIQ4cOlSSbdc5JGTlypIYOHaqxY8eqSJEiqlOnjn788Udr387Ozho4cKBKliypV155RY6Ojlq8eLHpOdt7nAEAQNpkMXgALZ6jhQsXqkOHDrp+/brNTH9ad+PGDWXMmFGBvZbIwcXd3uUAAJCuRI1r8K/0m/D39/Xr1+Xt7f3Eti/c8gykL19//bXy5s2rHDly6JdfflH//v3VokWLdBWYAQBA+kdoxr8qJiZGQ4cOVUxMjAICAvTGG2888RsTAQAAXkSEZvyr+vXrp379+tm7DAAAgGfyQt4ICAAAALxICM0AAACACUIzAAAAYILQDAAAAJggNAMAAAAmCM0AAACACUIzAAAAYILQDAAAAJggNAMAAAAmCM0AAACACUIzAAAAYILQDAAAAJggNAMAAAAmCM0AAACACUIzAAAAYILQDAAAAJggNAMAAAAmCM0AAACACUIzAAAAYILQDAAAAJggNAMAAAAmCM0AAACACUIzAAAAYILQDAAAAJggNAMAAAAmnOxdAJCe/Da8jry9ve1dBgAASGXMNAMAAAAmCM0AAACACUIzAAAAYILQDAAAAJggNAMAAAAmCM0AAACACUIzAAAAYILQDAAAAJggNAMAAAAmCM0AAACACUIzAAAAYILQDAAAAJggNAMAAAAmCM0AAACACUIzAAAAYILQDAAAAJggNAMAAAAmnOxdAJCeFA9bJwcXd3uXAQBIA6LGNbB3CXgKzDQDAAAAJgjNAAAAgAlCMwAAAGCC0AwAAACYIDQDAAAAJgjNAAAAgAlCMwAAAGCC0AwAAACYIDQDAAAAJgjNAAAAgAlCMwAAAGCC0AwAAACYIDQDAAAAJgjNAAAAgAlCMwAAAGCC0AwAAACYIDQDAAAAJgjNAAAAgAlCMwAAAGCC0AwAAACYIDQDAAAAJgjNAAAAgAlCMwAAAGCC0AwAAACYIDQDAAAAJgjNAAAAgAlCMwAAAGCC0AwAAACYIDQDAAAAJgjNz2Dr1q2yWCy6du2avUsBAADAv+iFDM2hoaGyWCyyWCzKkCGD/Pz8VLt2bc2ePVvx8fH2Ls+qUqVKunDhgjJmzPivHqdatWrq1avXv3oMAAAAPN4LGZolqW7durpw4YKioqK0Zs0aVa9eXe+//74aNmyoBw8e2Ls8SZKzs7P8/f1lsVjsXYoMw3hu1yUuLu5f++Xl/v37/0q/z+LevXv2LgEAANjZCxuaXVxc5O/vrxw5cqhMmTL66KOP9MMPP2jNmjWaO3eutd3169fVpUsXZcuWTd7e3qpRo4Z++eUXm75WrFihcuXKydXVVVmzZlWzZs2s++7du6d+/fopR44c8vDwUIUKFbR161br/jNnzqhRo0bKlCmTPDw8VKxYMa1evVpS0sszli1bpmLFisnFxUVBQUGaPHmyTS1BQUEaM2aMOnbsKC8vL+XKlUv/93//99jrEBoaqm3btumTTz6xzr5HRUVZj71u3TqVK1dOLi4u2r59uwzD0IQJE5Q3b165ubmpVKlSWrp0qU2fR44cUf369eXp6Sk/Pz+99dZb+uuvvx5bw9y5c+Xj46OVK1eqaNGicnFx0ZkzZ0yvnSTNnDlTgYGBcnd3V9OmTTVlyhT5+PhY9w8bNkzBwcGaPXu28ubNKxcXFxmGYTquv/zyi6pXry4vLy95e3urbNmy2rdvn+mYSdK2bdtUvnx5ubi4KCAgQAMGDLD5haNatWrq3r27+vTpo6xZs6p27dqPvTYAAOC/4YUNzUmpUaOGSpUqpe+//17Sw9nVBg0aKCYmRqtXr9b+/ftVpkwZ1axZU1euXJEkrVq1Ss2aNVODBg108OBBbdq0SeXKlbP22aFDB+3cuVOLFy/Wr7/+qjfeeEN169bV8ePHJUndunVTbGysfvrpJx06dEjjx4+Xp6dnkvXt379fLVq0UKtWrXTo0CENGzZMQ4YMsQn5kjR58mSVK1dOBw8e1Hvvvad3331Xv//+e5J9fvLJJ6pYsaI6d+6sCxcu6MKFCwoMDLTu79evn8aOHavIyEiVLFlSgwcP1pw5czRjxgwdPnxYvXv31ptvvqlt27ZJki5cuKCQkBAFBwdr3759Wrt2rf7880+1aNHiidf+77//1tixY/XVV1/p8OHDypYtm+m127lzp7p27ar3339fERERql27tkaPHp2o7xMnTmjJkiVatmyZIiIiJMl0XNu2baucOXNq79692r9/vwYMGKAMGTKYjtkff/yh+vXr66WXXtIvv/yiGTNmaNasWRo1apRNTfPmzZOTk5N27typL7/8MlHNsbGxunHjhs0LAACkXxbDMAx7F/Go0NBQXbt2TcuXL0+0r1WrVvr111915MgRbd68WU2bNtXFixfl4uJibZM/f37169dPXbp0UaVKlZQ3b14tWLAgUV8nT55UgQIFdO7cOWXPnt26vVatWipfvrzGjBmjkiVLqnnz5goLC0v0+a1bt6p69eq6evWqfHx81LZtW126dEnr16+3tunXr59WrVqlw4cPS3o401y1alXNnz9f0sPg7+/vr+HDh6tr165JXo9q1aopODhYU6dOTXTs5cuXq3HjxpKk27dvK2vWrNq8ebMqVqxobdupUyf9/fff+uabbzR06FDt3r1b69ats+4/d+6cAgMDdfToURUsWDDR8efOnasOHTooIiJCpUqVSva1a9WqlW7duqWVK1da97/55ptauXKldXZ+2LBhGjNmjP744w/5+vpKUrLG1dvbW9OmTVP79u0T1fukMRs0aJCWLVumyMhI67Kazz//XP3799f169fl4OCgatWq6fr16zp48GCS45FQ9/DhwxNtD+y1RA4u7o/9HAAACaLGNbB3Cf95N27cUMaMGXX9+nV5e3s/sa3Tc6op1RiGYQ07+/fv161bt5QlSxabNnfu3NHJkyclSREREercuXOSfR04cECGYSQKirGxsdY+e/bsqXfffVfr169XrVq11Lx5c5UsWTLJ/iIjI60BNkHlypU1depUxcXFydHRUZJsPm+xWOTv76+LFy8m9xLY+Oes+ZEjR3T37t1Eywnu3bun0qVLS3p4zbZs2ZLkbPnJkyeTDM3Sw/Xb/6w7Odfu6NGjatq0qc3+8uXL24RoScqdO7c1MCfUaDauffr0UadOnTR//nzVqlVLb7zxhvLlyyfpyWMWGRmpihUr2qxDr1y5sm7duqVz584pV65ckmyva1IGDhyoPn36WN/fuHHD5l8AAABA+pLmQnNkZKTy5MkjSYqPj1dAQECidbSSrOtm3dzcHttXfHy8HB0dtX//fmugTZAQKjt16qQ6depo1apVWr9+vcaOHavJkyerR48eifr7Z6D/57ZHJSwjSGCxWFJ8Y52Hh4fN+UgPl6TkyJHDpl3CjG18fLwaNWqk8ePHJ+orICDgscdxc3OzObfkXLvkXo9/nkNC32bjOmzYMLVp00arVq3SmjVrFBYWpsWLF6tp06ZPHLMn1fTP7Y/W9CgXFxebWXAAAJC+panQvHnzZh06dEi9e/eWJJUpU0YxMTFycnJSUFBQkp8pWbKkNm3apA4dOiTaV7p0acXFxenixYuqWrXqY48bGBiorl27qmvXrho4cKBmzpyZZGguWrSoduzYYbMtPDxcBQsWTBQsn4azs7Pi4uJM2yXcpBcdHa2QkJAk25QpU0bLli1TUFCQnJxSPvzJuXaFCxfWnj17bLYl3Kz3JMkZV0kqWLCgChYsqN69e6t169aaM2eOdWb7cWNWtGhRLVu2zCY8h4eHy8vLK9EvGgAAAAle2BsBY2NjFRMToz/++EMHDhzQmDFj1LhxYzVs2FDt2rWT9HD9bMWKFdWkSROtW7dOUVFRCg8P1+DBg63hLCwsTIsWLVJYWJgiIyN16NAhTZgwQdLD0NW2bVu1a9dO33//vU6fPq29e/dq/Pjx1qct9OrVS+vWrdPp06d14MABbd68WUWKFEmy5g8++ECbNm3SyJEjdezYMc2bN0/Tp09X3759n+laBAUFaffu3YqKitJff/312FlpLy8v9e3bV71799a8efN08uRJHTx4UJ999pnmzZsn6eFNcleuXFHr1q21Z88enTp1SuvXr1fHjh2TFcwTJOfa9ejRQ6tXr9aUKVN0/Phxffnll1qzZo3pI/rMxvXOnTvq3r27tm7dqjNnzmjnzp3au3evdVyeNGbvvfeezp49qx49euj333/XDz/8oLCwMPXp00cODi/sHwcAAGBnL2xKWLt2rQICAhQUFKS6detqy5Yt+vTTT/XDDz9YZ20tFotWr16tV155RR07dlTBggXVqlUrRUVFyc/PT9LDm+i+++47rVixQsHBwapRo4Z2795tPc6cOXPUrl07ffDBBypUqJBee+017d6927o+NS4uTt26dVORIkVUt25dFSpUSJ9//nmSNZcpU0ZLlizR4sWLVbx4cQ0dOlQjRoxQaGjoM12Lvn37ytHRUUWLFpWvr6+io6Mf23bkyJEaOnSoxo4dqyJFiqhOnTr68ccfrUtasmfPrp07dyouLk516tRR8eLF9f777ytjxoxPHRrNrl3lypX1xRdfaMqUKSpVqpTWrl2r3r17y9XV9Yn9mo2ro6OjLl++rHbt2qlgwYJq0aKF6tWrZ70x70ljliNHDq1evVp79uxRqVKl1LVrV7399tsaPHjwU507AAD4b3khn56B9Ktz5876/ffftX37dnuXkqoS7r7l6RkAgOTi6Rn2l66fnoG0ZdKkSapdu7Y8PDy0Zs0azZs377Ez9QAAAC8qQjP+VXv27NGECRN08+ZN5c2bV59++qk6depk77IAAACeCqEZ/6olS5bYuwQAAIBn9sLeCAgAAAC8KAjNAAAAgAlCMwAAAGCC0AwAAACYIDQDAAAAJgjNAAAAgAlCMwAAAGCC0AwAAACYIDQDAAAAJgjNAAAAgAlCMwAAAGCC0AwAAACYIDQDAAAAJlIUmg8cOKBDhw5Z3//www9q0qSJPvroI927dy/VigMAAABeBCkKze+8846OHTsmSTp16pRatWold3d3fffdd+rXr1+qFggAAADYW4pC87FjxxQcHCxJ+u677/TKK6/om2++0dy5c7Vs2bLUrA8AAACwuxSFZsMwFB8fL0nauHGj6tevL0kKDAzUX3/9lXrVAQAAAC+AFIXmcuXKadSoUZo/f762bdumBg0aSJJOnz4tPz+/VC0QAAAAsLcUheapU6fqwIED6t69uwYNGqT8+fNLkpYuXapKlSqlaoEAAACAvTml5EMlS5a0eXpGgokTJ8rR0fGZiwIAAABeJCkKzY/j6uqamt0BAAAAL4Rkh+ZMmTLJYrEkq+2VK1dSXBAAAADwokl2aJ46deq/WAYAAADw4kp2aG7fvv2/WQcAAADwwkrR0zMk6eTJkxo8eLBat26tixcvSpLWrl2rw4cPp1pxAAAAwIvAYhiG8bQf2rZtm+rVq6fKlSvrp59+UmRkpPLmzasJEyZoz549Wrp06b9RK/DCunHjhjJmzKjr16/L29vb3uUAAIBkeJq/v1M00zxgwACNGjVKGzZskLOzs3V79erVtWvXrpR0CQAAALywUhSaDx06pKZNmyba7uvrq8uXLz9zUQAAAMCLJEWh2cfHRxcuXEi0/eDBg8qRI8czFwUAAAC8SFIUmtu0aaP+/fsrJiZGFotF8fHx2rlzp/r27at27dqldo0AAACAXaUoNI8ePVq5cuVSjhw5dOvWLRUtWlSvvPKKKlWqpMGDB6d2jQAAAIBdpejpGQlOnjypgwcPKj4+XqVLl1aBAgVSszYgzeDpGQAApD1P8/d3sr/cJCn58uVTvnz5nqULAAAA4IWX7NDcp0+fZHc6ZcqUFBUDAAAAvIiSHZoPHjxo837//v2Ki4tToUKFJEnHjh2To6OjypYtm7oVAgAAAHaW7NC8ZcsW6/+fMmWKvLy8NG/ePGXKlEmSdPXqVXXo0EFVq1ZN/SoBAAAAO0rRjYA5cuTQ+vXrVaxYMZvtv/32m1599VWdP38+1QoE0gJuBAQAIO35179G+8aNG/rzzz8Tbb948aJu3ryZki4BAACAF1aKQnPTpk3VoUMHLV26VOfOndO5c+e0dOlSvf3222rWrFlq1wgAAADYVYoeOffFF1+ob9++evPNN3X//v2HHTk56e2339bEiRNTtUAAAADA3p7py01u376tkydPyjAM5c+fXx4eHqlZG5BmsKYZAIC057l9uYmHh4cyZ84si8VCYAYAAEC6laI1zfHx8RoxYoQyZsyo3LlzK1euXPLx8dHIkSMVHx+f2jUCAAAAdpWimeZBgwZp1qxZGjdunCpXrizDMLRz504NGzZMd+/e1ejRo1O7TiBNKB62Tg4u7vYuAwDwAooa18DeJeAZpCg0z5s3T1999ZVee+0167ZSpUopR44ceu+99wjNAAAASFdStDzjypUrKly4cKLthQsX1pUrV565KAAAAOBFkqLQXKpUKU2fPj3R9unTp6tUqVLPXBQAAADwIknR8owJEyaoQYMG2rhxoypWrCiLxaLw8HBFR0drzZo1qV0jAAAAYFcpmmkOCQnR0aNH1axZM127dk1XrlxRs2bNdOzYMVWtWjW1awQAAADsKsXPac6SJYtee+01vfzyy9bHzO3bt0+SbG4QBAAAANK6FIXmtWvXql27drp8+bIe/UJBi8WiuLi4VCkOAAAAeBGkaHlG9+7d9cYbb+j8+fOKj4+3eRGYAQAAkN6kKDRfvHhRffr0kZ+fX2rXAwAAALxwUhSaX3/9dW3dujWVSwEAAABeTCla0zx9+nS98cYb2r59u0qUKKEMGTLY7O/Zs2eqFAcAAAC8CFIUmr/55hutW7dObm5u2rp1qywWi3WfxWIhNAMAACBdSVFoHjx4sEaMGKEBAwbIwSFFKzwAAACANCNFiffevXtq2bIlgRkAAAD/CSlKve3bt9e3336b2rUAAAAAL6QULc+Ii4vThAkTtG7dOpUsWTLRjYBTpkxJleIAAACAF0GKQvOhQ4dUunRpSdJvv/1ms++fNwUCAAAA6UGKQvOWLVtSuw4AAADghcWdfAAAAIAJQjMAAABggtAMAAAAmCA0AwAAACYIzQAAAIAJQjMAAABggtAMAAAAmCA0AwAAACYIzQAAAIAJQjMAAABggtAMAAAAmCA0AwAAACYIzQAAAIAJQvMLLDQ0VE2aNLHZtnTpUrm6umrChAmSpGHDhslisahr16427SIiImSxWBQVFSVJioqKksViUbZs2XTz5k2btsHBwRo2bNi/dRoAAABpHqE5Dfnqq6/Utm1bTZ8+Xf369bNud3V11axZs3Ts2DHTPm7evKlJkyY9Ux33799/ps8/yb179/61vlPqRawJAAA8X4TmNGLChAnq3r27vvnmG3Xq1MlmX6FChVS9enUNHjzYtJ8ePXpoypQpunjxYrKPPWzYMAUHB2v27NnKmzevXFxcZBiGrl+/ri5duihbtmzy9vZWjRo19Msvv9h8dtSoUcqWLZu8vLzUqVMnDRgwQMHBwdb9CbPpY8eOVfbs2VWwYEFJ0h9//KGWLVsqU6ZMypIlixo3bmydNZekrVu3qnz58vLw8JCPj48qV66sM2fOSJJ++eUXVa9eXV5eXvL29lbZsmW1b98+62eXLVumYsWKycXFRUFBQZo8ebJNzUFBQRo1apRCQ0OVMWNGde7cOdE1iY2N1Y0bN2xeAAAg/SI0pwEDBgzQyJEjtXLlSjVv3jzJNuPGjdOyZcu0d+/eJ/bVunVr5c+fXyNGjHiqGk6cOKElS5Zo2bJlioiIkCQ1aNBAMTExWr16tfbv368yZcqoZs2aunLliiRp4cKFGj16tMaPH6/9+/crV65cmjFjRqK+N23apMjISG3YsEErV67U33//rerVq8vT01M//fSTduzYIU9PT9WtW1f37t3TgwcP1KRJE4WEhOjXX3/Vrl271KVLF1ksFklS27ZtlTNnTu3du1f79+/XgAEDlCFDBknS/v371aJFC7Vq1UqHDh3SsGHDNGTIEM2dO9empokTJ6p48eLav3+/hgwZkqjmsWPHKmPGjNZXYGDgU11PAACQtjjZuwA82Zo1a/TDDz9o06ZNqlGjxmPblSlTRi1atNCAAQO0adOmx7azWCwaN26cGjVqpN69eytfvnzJquPevXuaP3++fH19JUmbN2/WoUOHdPHiRbm4uEiSJk2apOXLl2vp0qXq0qWLpk2bprffflsdOnSQJA0dOlTr16/XrVu3bPr28PDQV199JWdnZ0nS7Nmz5eDgoK+++soahOfMmSMfHx9t3bpV5cqV0/Xr19WwYUNr/UWKFLH2Fx0drQ8//FCFCxeWJBUoUMC6b8qUKapZs6Y1CBcsWFBHjhzRxIkTFRoaam1Xo0YN9e3b97HXY+DAgerTp4/1/Y0bNwjOAACkY8w0v+BKliypoKAgDR06NNENfI8aNWqUtm/frvXr1z+xXZ06dVSlSpUkZ1AfJ3fu3NbALD2csb1165ayZMkiT09P6+v06dM6efKkJOno0aMqX768TT+PvpekEiVKWANzQt8nTpyQl5eXtd/MmTPr7t27OnnypDJnzqzQ0FDVqVNHjRo10ieffKILFy5YP9+nTx916tRJtWrV0rhx46z1SFJkZKQqV65sc/zKlSvr+PHjiouLs24rV67cE6+Hi4uLvL29bV4AACD9IjS/4HLkyKFt27bpwoULqlu37hODc758+dS5c2cNGDBAhmE8sd9x48bp22+/1cGDB5NVh4eHh837+Ph4BQQEKCIiwuZ19OhRffjhh9Z2CTPFCZKqK6m+y5Ytm6jvY8eOqU2bNpIezjzv2rVLlSpV0rfffquCBQvq559/lvRwDfbhw4fVoEEDbd68WUWLFtX//vc/6/FTUhMAAPhvIzSnAbly5dK2bdt08eJFvfrqq0+86Wzo0KE6duyYFi9e/MQ+y5cvr2bNmmnAgAEpqqlMmTKKiYmRk5OT8ufPb/PKmjWrpIc3KO7Zs8fmc/+8Ie9JfR8/flzZsmVL1HfGjBmt7UqXLq2BAwcqPDxcxYsX1zfffGPdV7BgQfXu3Vvr169Xs2bNNGfOHElS0aJFtWPHDpvjhYeHq2DBgnJ0dEzRtQAAAOkfoTmNyJkzp7Zu3arLly/r1Vdf1fXr15Ns5+fnpz59+ujTTz817XP06NHavHmzjh49+tT11KpVSxUrVlSTJk20bt06RUVFKTw8XIMHD7YG4x49emjWrFmaN2+ejh8/rlGjRunXX39NNNP7qLZt2ypr1qxq3Lixtm/frtOnT2vbtm16//33de7cOZ0+fVoDBw7Url27dObMGa1fv17Hjh1TkSJFdOfOHXXv3l1bt27VmTNntHPnTu3du9e65vmDDz7Qpk2bNHLkSB07dkzz5s3T9OnTn7h+GQAAgNCchiQs1bh27Zpq166ta9euJdnuww8/lKenp2l/BQsWVMeOHXX37t2nrsVisWj16tV65ZVX1LFjRxUsWFCtWrVSVFSU/Pz8JD0MvwMHDlTfvn1VpkwZnT59WqGhoXJ1dX1i3+7u7vrpp5+UK1cuNWvWTEWKFFHHjh11584deXt7y93dXb///ruaN2+uggULqkuXLurevbveeecdOTo66vLly2rXrp0KFiyoFi1aqF69eho+fLikh7PYS5Ys0eLFi1W8eHENHTpUI0aMsLkJEAAA4FEWw2zxK5CKateuLX9/f82fP9/epaSqGzduPHz0XK8lcnBxt3c5AIAXUNS4BvYuAY9I+Pv7+vXrpjf188g5/Gv+/vtvffHFF6pTp44cHR21aNEibdy4URs2bLB3aQAAAE+F0Ix/TcISjlGjRik2NlaFChXSsmXLVKtWLXuXBgAA8FQIzfjXuLm5aePGjfYuAwAA4JlxIyAAAABggtAMAAAAmCA0AwAAACYIzQAAAIAJQjMAAABggtAMAAAAmCA0AwAAACYIzQAAAIAJQjMAAABggtAMAAAAmCA0AwAAACYIzQAAAIAJQjMAAABggtAMAAAAmCA0AwAAACYIzQAAAIAJQjMAAABggtAMAAAAmCA0AwAAACYIzQAAAIAJQjMAAABggtAMAAAAmCA0AwAAACYIzQAAAIAJQjMAAABgwsneBQDpyW/D68jb29veZQAAgFTGTDMAAABggtAMAAAAmCA0AwAAACYIzQAAAIAJQjMAAABggtAMAAAAmCA0AwAAACYIzQAAAIAJQjMAAABggtAMAAAAmCA0AwAAACYIzQAAAIAJQjMAAABggtAMAAAAmCA0AwAAACYIzQAAAIAJJ3sXAKQnxcPWycHF3d5lAAD+I6LGNbB3Cf8ZzDQDAAAAJgjNAAAAgAlCMwAAAGCC0AwAAACYIDQDAAAAJgjNAAAAgAlCMwAAAGCC0AwAAACYIDQDAAAAJgjNAAAAgAlCMwAAAGCC0AwAAACYIDQDAAAAJgjNAAAAgAlCMwAAAGCC0AwAAACYIDQDAAAAJgjNAAAAgAlCMwAAAGCC0AwAAACYIDQDAAAAJgjNAAAAgAlCMwAAAGCC0AwAAACYIDQDAAAAJgjNAAAAgAlCMwAAAGCC0AwAAACYIDQDAAAAJgjNAAAAgAlC83NksVi0fPlye5fxn8C1BgAAqcnJ3gWkJ6Ghobp27dpjw9qFCxeUKVOm51vUfxTXGgAApCZC83Pk7+9v7xJkGIbi4uLk5GQ+9Pfv31eGDBnsWkNKvQjXGgAApB8sz3iO/rlkICoqShaLRd9//72qV68ud3d3lSpVSrt27bL5THh4uF555RW5ubkpMDBQPXv21O3bt637FyxYoHLlysnLy0v+/v5q06aNLl68aN2/detWWSwWrVu3TuXKlZOLi4u2b9+eqLaEepYsWaJq1arJ1dVVCxYskCTNmTNHRYoUkaurqwoXLqzPP/88UY3BwcFydXVVuXLltHz5clksFkVERDyxBsMwNGHCBOXNm1dubm4qVaqUli5dau336tWratu2rXx9feXm5qYCBQpozpw5kqR79+6pe/fuCggIkKurq4KCgjR27Ngkr7UkHTp0SDVq1JCbm5uyZMmiLl266NatW9b9oaGhatKkiSZNmqSAgABlyZJF3bp10/3795MztAAAIJ1jptnOBg0apEmTJqlAgQIaNGiQWrdurRMnTsjJyUmHDh1SnTp1NHLkSM2aNUuXLl1S9+7d1b17d5vwOHLkSBUqVEgXL15U7969FRoaqtWrV9scp1+/fpo0aZLy5s0rHx+fx9bTv39/TZ48WXPmzJGLi4tmzpypsLAwTZ8+XaVLl9bBgwfVuXNneXh4qH379rp586YaNWqk+vXr65tvvtGZM2fUq1evJPt+tIbBgwfr+++/14wZM1SgQAH99NNPevPNN+Xr66uQkBANGTJER44c0Zo1a5Q1a1adOHFCd+7ckSR9+umnWrFihZYsWaJcuXLp7NmzOnv2bJLH/fvvv1W3bl29/PLL2rt3ry5evKhOnTqpe/fumjt3rrXdli1bFBAQoC1btujEiRNq2bKlgoOD1blz50R9xsbGKjY21vr+xo0bj72mAAAg7SM021nfvn3VoEEDSdLw4cNVrFgxnThxQoULF9bEiRPVpk0bawgtUKCAPv30U4WEhGjGjBlydXVVx44drX3lzZtXn376qcqXL69bt27J09PTum/EiBGqXbu2aT29evVSs2bNrO9HjhypyZMnW7flyZNHR44c0Zdffqn27dtr4cKFslgsmjlzplxdXVW0aFH98ccfSQbNf9Zw+/ZtTZkyRZs3b1bFihWt9e/YsUNffvmlQkJCFB0drdKlS6tcuXKSpKCgIGtf0dHRKlCggKpUqSKLxaLcuXM/9pwWLlyoO3fu6Ouvv5aHh4ckafr06WrUqJHGjx8vPz8/SVKmTJk0ffp0OTo6qnDhwmrQoIE2bdqU5LmMHTtWw4cPN72eAAAgfWB5hp2VLFnS+v8DAgIkybq8Yv/+/Zo7d648PT2trzp16ig+Pl6nT5+WJB08eFCNGzdW7ty55eXlpWrVqkl6GCr/KSF4mvlnu0uXLuns2bN6++23bWoYNWqUTp48KUk6evSoSpYsKVdXV+vnypcvb9r3kSNHdPfuXdWuXdum76+//tra97vvvqvFixcrODhY/fr1U3h4uPXzoaGhioiIUKFChdSzZ0+tX7/+secUGRmpUqVKWQOzJFWuXFnx8fE6evSodVuxYsXk6OhofR8QEGCz1OWfBg4cqOvXr1tfj5vlBgAA6QMzzXb2zxvtLBaLJCk+Pt76v++884569uyZ6HO5cuXS7du39eqrr+rVV1/VggUL5Ovrq+joaNWpU0f37t2zaf/PwPgk/2yXUMfMmTNVoUIFm3YJ4dIwDGvdCQzDSHbfq1atUo4cOWzaubi4SJLq1aunM2fOaNWqVdq4caNq1qypbt26adKkSSpTpoxOnz6tNWvWaOPGjWrRooVq1aplsyb6n/U8WmOCf25/9KZHi8VirfNRLi4u1joBAED6R2h+gZUpU0aHDx9W/vz5k9x/6NAh/fXXXxo3bpwCAwMlSfv27Uu14/v5+SlHjhw6deqU2rZtm2SbwoULa+HChYqNjbWGyOTUULRoUbm4uCg6OlohISGPbefr66vQ0FCFhoaqatWq+vDDDzVp0iRJkre3t1q2bKmWLVvq9ddfV926dXXlyhVlzpw50bHmzZun27dvW4P7zp075eDgoIIFCybrWgAAgP82QnMqu379uvWpEQkyZ86sXLlyPXVf/fv318svv6xu3bpZb76LjIzUhg0bNG3aNOXKlUvOzs6aNm2aunbtqt9++00jR45MpTN5aNiwYerZs6e8vb1Vr149xcbGat++fbp69ar69OmjNm3aaNCgQerSpYsGDBig6Ohoa6h93OyuJHl5ealv377q3bu34uPjVaVKFd24cUPh4eHy9PRU+/btNXToUJUtW1bFihVTbGysVq5cqSJFikiSPv74YwUEBCg4OFgODg767rvv5O/vn+RNjm3btlVYWJjat2+vYcOG6dKlS+rRo4feeust63pmAACAJyE0p7KtW7eqdOnSNtvat29v85SG5CpZsqS2bdumQYMGqWrVqjIMQ/ny5VPLli0lPZyFnTt3rj766CN9+umnKlOmjCZNmqTXXnstNU5FktSpUye5u7tr4sSJ6tevnzw8PFSiRAnrzYne3t768ccf9e677yo4OFglSpTQ0KFD1aZNG5t1zkkZOXKksmXLprFjx+rUqVPy8fFRmTJl9NFHH0mSnJ2dNXDgQEVFRcnNzU1Vq1bV4sWLJUmenp4aP368jh8/LkdHR7300ktavXq1HBwSL9N3d3fXunXr9P777+ull16Su7u7mjdvrilTpqTadQIAAOmbxXjcAlQghRYuXKgOHTro+vXrcnNzs3c5z8WNGzeUMWNGBfZaIgcXd3uXAwD4j4ga18DeJaRpCX9/X79+Xd7e3k9sy0wzntnXX3+tvHnzKkeOHPrll1/Uv39/tWjR4j8TmAEAQPpHaMYzi4mJ0dChQxUTE6OAgAC98cYbGj16tL3LAgAASDWEZjyzfv36qV+/fvYuAwAA4F/Dl5sAAAAAJgjNAAAAgAlCMwAAAGCC0AwAAACYIDQDAAAAJgjNAAAAgAlCMwAAAGCC0AwAAACYIDQDAAAAJgjNAAAAgAlCMwAAAGCC0AwAAACYIDQDAAAAJgjNAAAAgAlCMwAAAGCC0AwAAACYIDQDAAAAJgjNAAAAgAlCMwAAAGCC0AwAAACYIDQDAAAAJgjNAAAAgAlCMwAAAGCC0AwAAACYIDQDAAAAJpzsXQCQnvw2vI68vb3tXQYAAEhlzDQDAAAAJgjNAAAAgAlCMwAAAGCC0AwAAACYIDQDAAAAJgjNAAAAgAlCMwAAAGCC0AwAAACYIDQDAAAAJgjNAAAAgAlCMwAAAGCC0AwAAACYIDQDAAAAJgjNAAAAgAlCMwAAAGDCyd4FAOmBYRiSpBs3bti5EgAAkFwJf28n/D3+JIRmIBVcvnxZkhQYGGjnSgAAwNO6efOmMmbM+MQ2hGYgFWTOnFmSFB0dbfqHLq26ceOGAgMDdfbsWXl7e9u7nFSX3s9PSv/nyPmlfen9HNP7+Ulp7xwNw9DNmzeVPXt207aEZiAVODg8vD0gY8aMaeKHxLPw9vZO1+eY3s9PSv/nyPmlfen9HNP7+Ulp6xyTO9nFjYAAAACACUIzAAAAYILQDKQCFxcXhYWFycXFxd6l/GvS+zmm9/OT0v85cn5pX3o/x/R+flL6PkeLkZxnbAAAAAD/Ycw0AwAAACYIzQAAAIAJQjMAAABggtAMAAAAmCA0AwAAACYIzQAAAIAJvkYbSIFz585pxowZCg8PV0xMjCwWi/z8/FSpUiV17dpVgYGB9i4RJm7fvq1vvvkm0RhWrlxZrVu3loeHh71LhAnGMO1jDNO+/9IY8pxm4Cnt2LFD9erVU2BgoF599VX5+fnJMAxdvHhRGzZs0NmzZ7VmzRpVrlzZ3qU+k/T8g/DIkSOqXbu2/v77b4WEhNiM4bZt2+Th4aH169eraNGi9i71mTCGaXsM0/P4SYwhY5j2EJqBp/TSSy+pSpUq+vjjj5Pc37t3b+3YsUN79+59zpWlnvT+g7B69ery9/fXvHnz5OzsbLPv3r17Cg0N1YULF7RlyxY7VfjsGMO0PYbpffwkxpAxTHsIzcBTcnNzU0REhAoVKpTk/t9//12lS5fWnTt3nnNlqSe9/yB0d3fXvn37HvuX1W+//aby5cvr77//fs6VpR7GMG2PYXofP4kxZAzTHtY0A08pICBA4eHhjw3Nu3btUkBAwHOuKnXt3r1b+/btS/SDXpKcnZ310UcfqXz58naoLHVkypRJx48ff+wP+hMnTihTpkzPuarUxRim7TFM7+MnMYaMYdpDaAaeUt++fdW1a1ft379ftWvXlp+fnywWi2JiYrRhwwZ99dVXmjp1qr3LfCbp/Qdh586d1b59ew0ePDjJMRwzZox69epl7zKfCWOYtscwvY+fxBgyhmmQAeCpLV682KhQoYLh5ORkWCwWw2KxGE5OTkaFChWMb7/91t7lPbOwsDAjY8aMxsSJE42IiAjjwoULRkxMjBEREWFMnDjRyJQpkzF8+HB7l/lMxo0bZwQEBBgWi8VwcHAwHBwcDIvFYgQEBBjjx4+3d3nPjDFM22P4Xxg/w2AMGcO0hTXNwDO4f/++/vrrL0lS1qxZlSFDBjtXlHrGjx+vTz75xHrHtyQZhiF/f3/16tVL/fr1s3OFqeP06dOKiYmRJPn7+ytPnjx2rij1/BfH0M/PT3nz5rVzRanjvzJ+Uvr9c8gYpi+EZgBP9F/4QZje/ZfG0NnZWb/88ouKFCli71JSzX9p/NIrxjB9IDQDeGpnz55VWFiYZs+ebe9SUuzOnTvav3+/MmfOnGjN4d27d7VkyRK1a9fOTtWljsjISP3888+qVKmSChUqpN9//12ffPKJYmNj9eabb6pGjRr2LjHF+vTpk+T2Tz75RG+++aayZMkiSZoyZcrzLOtfc/XqVc2bN0/Hjx9X9uzZ1a5duzT/JUoHDx6Uj4+PNUAuWLBAM2bMUHR0tHLnzq3u3burVatWdq4y5Xr06KEWLVqoatWq9i7lXzVt2jTt27dPDRo0UIsWLTR//nyNHTtW8fHxatasmUaMGCEnp3RyC5291oUASLsiIiIMBwcHe5eRYkePHjVy585tXYMXEhJinD9/3ro/JiYmTZ+fYRjGmjVrDGdnZyNz5syGq6ursWbNGsPX19eoVauWUbNmTcPJycnYtGmTvctMMYvFYgQHBxvVqlWzeVksFuOll14yqlWrZlSvXt3eZaZYQECA8ddffxmGYRinTp0yAgICDH9/f6N27dpGzpw5jYwZMxqRkZF2rvLZlC5d2ti8ebNhGIYxc+ZMw83NzejZs6cxY8YMo1evXoanp6cxa9YsO1eZcgk/XwoUKGCMGzfOuHDhgr1LSnUjRowwvLy8jObNmxv+/v7GuHHjjCxZshijRo0yxowZY/j6+hpDhw61d5mphtAMIJEffvjhia+PP/44TYfKJk2aGA0bNjQuXbpkHD9+3GjUqJGRJ08e48yZM4ZhpI/QXLFiRWPQoEGGYRjGokWLjEyZMhkfffSRdf9HH31k1K5d217lPbMxY8YYefLkSRT8nZycjMOHD9upqtRjsViMP//80zAMw2jVqpVRrVo14/bt24ZhGMbdu3eNhg0bGq+//ro9S3xm7u7u1j9zpUuXNr788kub/QsXLjSKFi1qj9JShcViMTZu3Gi8//77RtasWY0MGTIYr732mvHjjz8acXFx9i4vVeTNm9dYtmyZYRgPJ1McHR2NBQsWWPd///33Rv78+e1VXqojNANIJGGGJOHJIEm90nKozJYtm/Hrr7/abHvvvfeMXLlyGSdPnkwXodnb29s4fvy4YRiGERcXZzg5ORn79++37j906JDh5+dnr/JSxZ49e4yCBQsaH3zwgXHv3j3DMNJnaE7ql4Off/7ZyJkzpz1KSzVZsmQx9u3bZxjGwz+TERERNvtPnDhhuLm52aO0VPHPMbx3757x7bffGnXq1DEcHR2N7NmzGx999JH1z2ha5ebmZv3FxzAMI0OGDMZvv/1mfR8VFWW4u7vbo7R/hYO9l4cAePEEBARo2bJlio+PT/J14MABe5f4TO7cuZNojd1nn32m1157TSEhITp27JidKvt3ODg4yNXVVT4+PtZtXl5eun79uv2KSgUvvfSS9u/fr0uXLqls2bI6dOiQ9QkF6UHCucTGxsrPz89mn5+fny5dumSPslJNvXr1NGPGDElSSEiIli5darN/yZIlyp8/vz1KS3UZMmRQixYttHbtWp06dUqdO3fWwoULH/slWWmFv7+/jhw5Ikk6fvy44uLirO8l6fDhw8qWLZu9ykt16WRlNoDUVLZsWR04cEBNmjRJcr/FYpGRhu8hLly4sPbt25foCQvTpk2TYRh67bXX7FRZ6gkKCtKJEyesoWPXrl3KlSuXdf/Zs2fT/DdXSpKnp6fmzZunxYsXq3bt2oqLi7N3SammZs2acnJy0o0bN3Ts2DEVK1bMui86OlpZs2a1Y3XPbvz48apcubJCQkJUrlw5TZ48WVu3blWRIkV09OhR/fzzz/rf//5n7zJTXa5cuTRs2DCFhYVp48aN9i7nmbRp00bt2rVT48aNtWnTJvXv3199+/bV5cuXZbFYNHr0aL3++uv2LjPVEJoBJPLhhx/q9u3bj92fP39+bdmy5TlWlLqaNm2qRYsW6a233kq0b/r06YqPj9cXX3xhh8pSz7vvvmsTIIsXL26zf82aNWn66RmPatWqlapUqaL9+/crd+7c9i7nmYWFhdm8d3d3t3n/448/pvmnMmTPnl0HDx7UuHHj9OOPP8owDO3Zs0dnz55V5cqVtXPnTpUrV87eZaZY7ty55ejo+Nj9FotFtWvXfo4Vpb7hw4fLzc1NP//8s9555x31799fJUuWVL9+/fT333+rUaNGGjlypL3LTDU8cg4AAAAwwZpmAAAAwAShGQAAADBBaAYAAABMEJoBAAAAE4RmAACek6ioKFksFkVERNi7FABPiadnAADwnMTFxenSpUvKmjVroi/YAfBiIzQDAJAM9+/fV4YMGexdBgA7YXkGAOCFtHbtWlWpUkU+Pj7KkiWLGjZsqJMnT1r3nzt3Tq1atVLmzJnl4eGhcuXKaffu3db9K1asULly5eTq6qqsWbOqWbNm1n0Wi0XLly+3OZ6Pj4/mzp0r6f8vo1iyZImqVasmV1dXLViwQJcvX1br1q2VM2dOubu7q0SJElq0aJFNP/Hx8Ro/frzy588vFxcX5cqVS6NHj7bp95/LM44cOaL69evL09NTfn5+euutt/TXX39Z9y9dulQlSpSQm5ubsmTJolq1aj3xy4cA/DsIzQCAF9Lt27fVp08f7d27V5s2bZKDg4OaNm2q+Ph43bp1SyEhITp//rxWrFihX375Rf369VN8fLwkadWqVWrWrJkaNGiggwcPatOmTSn6drn+/furZ8+eioyMVJ06dXT37l2VLVtWK1eu1G+//aYuXbrorbfesgnrAwcO1Pjx4zVkyBAdOXJE33zzjfz8/JLs/8KFCwoJCVFwcLD27duntWvX6s8//1SLFi2s+1u3bq2OHTsqMjJSW7duVbNmzdL019gDaRXLMwAAacKlS5eULVs2HTp0SOHh4erbt6+ioqKUOXPmRG0rVaqkvHnzasGCBUn2ZbFY9L///U9NmjSxbvPx8dHUqVMVGhqqqKgo5cmTR1OnTtX777//xLoaNGigIkWKaNKkSbp586Z8fX01ffp0derUKVHbhH4PHjyo4OBgDR06VLt379a6deusbc6dO6fAwEAdPXpUt27dUtmyZRUVFZUuvh4cSMuYaQYAvJBOnjypNm3aKG/evPL29laePHkkSdHR0YqIiFDp0qWTDMySFBERoZo1az5zDY/OTsfFxWn06NEqWbKksmTJIk9PT61fv17R0dGSpMjISMXGxib72Pv379eWLVvk6elpfRUuXFjSw/MvVaqUatasqRIlSuiNN97QzJkzdfXq1Wc+LwBPj1t3AQAvpEaNGikwMFAzZ85U9uzZFR8fr+LFi+vevXtyc3N74mfN9lsslkRLHO7fv5+onYeHh837yZMn6+OPP9bUqVNVokQJeXh4qFevXrp3716yjvuo+Ph4NWrUSOPHj0+0LyAgQI6OjtqwYYPCw8O1fv16TZs2TYMGDdLu3butv0QAeD6YaQYAvHAuX76syMhIDR48WDVr1lSRIkVsZlhLliypiIgIXblyJcnPlyxZUps2bXps/76+vrpw4YL1/fHjx/X333+b1rV9+3Y1btxYb775pkqVKqW8efPq+PHj1v0FChSQm5vbE4/9T2XKlNHhw4cVFBSk/Pnz27wSArvFYlHlypU1fPhwHTx4UM7Ozvrf//6XrP4BpB5CMwDghZMpUyZlyZJF//d//6cTJ05o8+bN6tOnj3V/69at5e/vryZNmmjnzp06deqUli1bpl27dkmSwsLCtGjRIoWFhSkyMlKHDh3ShAkTrJ+vUaOGpk+frgMHDmjfvn3q2rVrsh4nlz9/fuvMb2RkpN555x3FxMRY97u6uqp///7q16+fvv76a508eVI///yzZs2alWR/3bp105UrV9S6dWvt2bNHp06d0vr169WxY0fFxcVp9+7dGjNmjPbt26fo6Gh9//33unTpkooUKZLSSwsghQjNAIAXjoODgxYvXqz9+/erePHi6t27tyZOnGjd7+zsrPXr1ytbtmyqX7++SpQooXHjxsnR0VGSVK1aNX333XdasWKFgoODVaNGDZsnXEyePFmBgYF65ZVX1KZNG/Xt21fu7u6mdQ0ZMkRlypRRnTp1VK1aNWtwf7TNBx98oKFDh6pIkSJq2bKlLl68mGR/2bNn186dOxUXF6c6deqoePHiev/995UxY0Y5ODjI29tbP/30k+rXr6+CBQtq8ODBmjx5surVq5eCqwrgWfD0DAAAAMAEM80AAACACUIzAAAAYILQDAAAAJggNAMAAAAmCM0AAACACUIzAAAAYILQDAAAAJggNAMAAAAmCM0AAACACUIzAAAAYILQDAAAAJj4f18ZWRJfDfw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png;base64,iVBORw0KGgoAAAANSUhEUgAAAs0AAAHICAYAAAC1atevAAAAOXRFWHRTb2Z0d2FyZQBNYXRwbG90bGliIHZlcnNpb24zLjUuMiwgaHR0cHM6Ly9tYXRwbG90bGliLm9yZy8qNh9FAAAACXBIWXMAAA9hAAAPYQGoP6dpAABV40lEQVR4nO3deXhNV//+8fskkTkRQyRBiHkmhlJTY6y5ptbYEopqDUXVUEPMM9XSar9qKkqVPqrmWRE1p1VSc4SSUjMlSPbvD1fOr0fCjkgdSd+v6zrX85y911n7s/equLOsvY/FMAxDAAAAAB7Lwd4FAAAAAC86QjMAAABggtAMAAAAmCA0AwAAACYIzQAAAIAJQjMAAABggtAMAAAAmCA0AwAAACYIzQAAAIAJQjMAPGeHDh2SxWJRhgwZdOHCBXuX89xZLBYNGzbM3mUoKipKFotFc+fOtW4bNmyYLBaLTbt79+6pa9euCggIkKOjo4KDgyVJV65cUatWrZQtWzZZLBY1adLk+RX/lFavXv1CXPPkmjt3riwWi6Kiop76s0mNIZAanOxdAAD813z11VeSpAcPHujrr79W//797VzR87Vr1y7lzJnT3mUkqVOnTqpbt67NthkzZujLL7/UtGnTVLZsWXl6ekqSRo4cqf/973+aPXu28uXLp8yZM9uj5GRZvXq1PvvsszQVnIEXDaEZAJ6j2NhYLVy4UKVKldJff/2l2bNnv7Ch+c6dO3J1dU31WbuXX345VftLTTlz5kwU6H/77Te5ubmpe/fuibbny5dPbdu2TbXj37lzR25ubqnWH4DUw/IMAHiOli9frsuXL6tTp05q3769jh07ph07diRqFxsbqxEjRqhIkSJydXVVlixZVL16dYWHh1vbxMfHa9q0aQoODpabm5t8fHz08ssva8WKFdY2j1sKERQUpNDQUOv7hH8OX79+vTp27ChfX1+5u7srNjZWJ06cUIcOHVSgQAG5u7srR44catSokQ4dOpSo32vXrumDDz5Q3rx55eLiomzZsql+/fr6/fffn1hTTEyM3nnnHeXMmVPOzs7KkyePhg8frgcPHti0mzFjhkqVKiVPT095eXmpcOHC+uijj8wuu86fP68WLVrIy8tLGTNmVMuWLRUTE5Oo3aP/tG+xWPTVV1/pzp07slgs1uUcFotFGzduVGRkpHX71q1bJT1czjFq1CgVLlxYLi4u8vX1VYcOHXTp0qVEY9CwYUN9//33Kl26tFxdXTV8+PBkX4+E5SWTJk3SlClTlCdPHnl6eqpixYr6+eefre1CQ0P12WefWc8n4fWkpQ/VqlVT8eLFtWvXLlWqVElubm4KCgrSnDlzJEmrVq1SmTJl5O7urhIlSmjt2rWJ+tixY4dq1qwpLy8vubu7q1KlSlq1alWidj///LMqV64sV1dXZc+eXQMHDtT9+/eTrOvbb79VxYoV5eHhIU9PT9WpU0cHDx587Hkk2Lx5s6pVq6YsWbLIzc1NuXLlUvPmzfX333+bfhZIwEwzADxHs2bNkouLi9q2basrV65o7NixmjVrlqpUqWJt8+DBA9WrV0/bt29Xr169VKNGDT148EA///yzoqOjValSJUkPw9CCBQv09ttva8SIEXJ2dtaBAwdStA40QceOHdWgQQPNnz9ft2/fVoYMGXT+/HllyZJF48aNk6+vr65cuaJ58+apQoUKOnjwoAoVKiRJunnzpqpUqaKoqCj1799fFSpU0K1bt/TTTz/pwoULKly4cJLHjImJUfny5eXg4KChQ4cqX7582rVrl0aNGqWoqChrUFu8eLHee+899ejRQ5MmTZKDg4NOnDihI0eOPPGc7ty5o1q1aun8+fMaO3asChYsqFWrVqlly5am12PXrl0aOXKktmzZos2bN0uS8uTJo127dum9997T9evXtXDhQklS0aJFFR8fr8aNG2v79u3q16+fKlWqpDNnzigsLEzVqlXTvn37bGaSDxw4oMjISA0ePFh58uSRh4dHsq9Hgs8++0yFCxfW1KlTJUlDhgxR/fr1dfr0aWXMmFFDhgzR7du3tXTpUu3atcv6uYCAgCeee0xMjDp06KB+/fopZ86cmjZtmjp27KizZ89q6dKl+uijj5QxY0aNGDFCTZo00alTp5Q9e3ZJ0rZt21S7dm2VLFnS+t/8559/rkaNGmnRokXWa3/kyBHVrFlTQUFBmjt3rtzd3fX555/rm2++SVTPmDFjNHjwYHXo0EGDBw/WvXv3NHHiRFWtWlV79uxR0aJFkzyPqKgoNWjQQFWrVtXs2bPl4+OjP/74Q2vXrtW9e/fk7u7+xOsAWBkAgOciKirKcHBwMFq1amXdFhISYnh4eBg3btywbvv6668NScbMmTMf29dPP/1kSDIGDRr0xGNKMsLCwhJtz507t9G+fXvr+zlz5hiSjHbt2pmex4MHD4x79+4ZBQoUMHr37m3dPmLECEOSsWHDhqeq6Z133jE8PT2NM2fO2LSbNGmSIck4fPiwYRiG0b17d8PHx8e0vkfNmDHDkGT88MMPNts7d+5sSDLmzJlj3RYWFmY8+ldj+/btDQ8Pj0T9hoSEGMWKFbPZtmjRIkOSsWzZMpvte/fuNSQZn3/+uXVb7ty5DUdHR+Po0aM2bZN7PU6fPm1IMkqUKGE8ePDA2m7Pnj2GJGPRokXWbd26dUt0Xk8SEhJiSDL27dtn3Xb58mXD0dHRcHNzM/744w/r9oiICEOS8emnn1q3vfzyy0a2bNmMmzdvWrc9ePDAKF68uJEzZ04jPj7eMAzDaNmypeHm5mbExMTYtCtcuLAhyTh9+rRhGIYRHR1tODk5GT169LCp8+bNm4a/v7/RokUL67ZHx3Dp0qWGJCMiIiLZ5w8kheUZAPCczJkzR/Hx8erYsaN1W8eOHXX79m19++231m1r1qyRq6urTbtHrVmzRpLUrVu3VK2xefPmibY9ePBAY8aMUdGiReXs7CwnJyc5Ozvr+PHjioyMtKmpYMGCqlWr1lMdc+XKlapevbqyZ8+uBw8eWF/16tWT9HDWUpLKly+va9euqXXr1vrhhx/0119/Jav/LVu2yMvLS6+99prN9jZt2jxVncmxcuVK+fj4qFGjRjbnEhwcLH9/f+sSjgQlS5ZUwYIFE/WRnOuRoEGDBnJ0dLTpU5LOnDnzTOcSEBCgsmXLWt9nzpxZ2bJlU3BwsHVGWZKKFClic7zbt29r9+7dev311603TUqSo6Oj3nrrLZ07d05Hjx6V9HBsatasKT8/P5t2j/4rwLp16/TgwQO1a9fO5pq4uroqJCQk0XX9p+DgYDk7O6tLly6aN2+eTp06lfKLgv80QjMAPAfx8fGaO3eusmfPrrJly+ratWu6du2aatWqJQ8PD82aNcva9tKlS8qePbscHB7/I/rSpUtydHSUv79/qtaZ1D/Z9+nTR0OGDFGTJk30448/avfu3dq7d69KlSqlO3fu2NSUkqdi/Pnnn/rxxx+VIUMGm1exYsUkyRqO33rrLc2ePVtnzpxR8+bNlS1bNlWoUEEbNmx4Yv+XL1+2CWUJUvvaJZzLtWvX5OzsnOh8YmJiEgX9pK53cq9HgixZsti8d3FxkSSbsUmJpJ4G4uzsnGi7s7OzJOnu3buSpKtXr8owjCTPLSFsX7582fq/SY3Do9v+/PNPSdJLL72U6Lp8++23T/wFKl++fNq4caOyZcumbt26KV++fMqXL58++eSTx34GSAprmgHgOdi4caN1Ju7RkCM9vBnqyJEjKlq0qHx9fbVjxw7Fx8c/Njj7+voqLi5OMTExT1yb6uLiotjY2ETbE0LLo5J6UsaCBQvUrl07jRkzxmb7X3/9JR8fH5uazp0799haHidr1qwqWbKkRo8eneT+f85qdujQQR06dNDt27f1008/KSwsTA0bNtSxY8eUO3fuJD+fJUsW7dmzJ9H2pG4EfFZZs2ZVlixZkrwxTpK8vLxs3id1vZ/meryIMmXKJAcHhySfQX7+/HlJD89Rejg2SY3Do9sS2i9duvSx4/wkVatWVdWqVRUXF6d9+/Zp2rRp6tWrl/z8/NSqVaun7g//Tcw0A8BzMGvWLDk4OGj58uXasmWLzWv+/PmSpNmzZ0uS6tWrp7t379p86cajEv6pfsaMGU88blBQkH799VebbZs3b9atW7eSXbvFYrHOXiZYtWqV/vjjj0Q1HTt2zHrDXHI1bNjQ+vi2cuXKJXolFRI9PDxUr149DRo0SPfu3dPhw4cf23/16tV18+ZNm6eKSEryZrNn1bBhQ12+fFlxcXFJnkvCTZNmfTzt9TCTWrPPyeHh4aEKFSro+++/tzlefHy8FixYoJw5c1qXpFSvXl2bNm2yziRLUlxcnM1yJUmqU6eOnJycdPLkySSvSbly5ZJVm6OjoypUqGB9msiBAwee9XTxH8JMMwD8yy5fvqwffvhBderUUePGjZNs8/HHH+vrr7/W2LFj1bp1a82ZM0ddu3bV0aNHVb16dcXHx2v37t0qUqSIWrVqpapVq+qtt97SqFGj9Oeff6phw4ZycXHRwYMH5e7urh49ekh6uKRhyJAhGjp0qEJCQnTkyBFNnz5dGTNmTHb9DRs21Ny5c1W4cGGVLFlS+/fv18SJExMtxejVq5e+/fZbNW7cWAMGDFD58uV1584dbdu2TQ0bNlT16tWT7H/EiBHasGGDKlWqpJ49e6pQoUK6e/euoqKitHr1an3xxRfKmTOnOnfuLDc3N1WuXFkBAQGKiYnR2LFjlTFjRr300kuPrb9du3b6+OOP1a5dO40ePVoFChTQ6tWrtW7dumRfg+Rq1aqVFi5cqPr16+v9999X+fLllSFDBp07d05btmxR48aN1bRp0yf2kdzr8TRKlCghSRo/frzq1asnR0dHlSxZ0rq0IrWNHTtWtWvXVvXq1dW3b185Ozvr888/12+//aZFixZZZ9gHDx6sFStWqEaNGho6dKjc3d312Wef6fbt2zb9BQUFacSIERo0aJBOnTqlunXrKlOmTPrzzz+1Z88eeXh4WB/X96gvvvhCmzdvVoMGDZQrVy7dvXvX+gvq066/x3+cve9EBID0burUqYYkY/ny5Y9t88UXX9g8deHOnTvG0KFDjQIFChjOzs5GlixZjBo1ahjh4eHWz8TFxRkff/yxUbx4ccPZ2dnImDGjUbFiRePHH3+0tomNjTX69etnBAYGGm5ubkZISIgRERHx2Kdn7N27N1FtV69eNd5++20jW7Zshru7u1GlShVj+/btRkhIiBESEpKo7fvvv2/kypXLyJAhg5EtWzajQYMGxu+//25toySe6HHp0iWjZ8+eRp48eYwMGTIYmTNnNsqWLWsMGjTIuHXrlmEYhjFv3jyjevXqhp+fn+Hs7Gxkz57daNGihfHrr7+ajsG5c+eM5s2bG56enoaXl5fRvHlzIzw8PNWfnmEYhnH//n1j0qRJRqlSpQxXV1fD09PTKFy4sPHOO+8Yx48ft7bLnTu30aBBgyTrTc71SHh6xsSJExN9/tFrHBsba3Tq1Mnw9fU1LBaLzZMpkvK4c3tczZKMbt262Wzbvn27UaNGDcPDw8Nwc3MzXn75ZZv/NhPs3LnTePnllw0XFxfD39/f+PDDD43/+7//S7LG5cuXG9WrVze8vb0NFxcXI3fu3Mbrr79ubNy40drm0THctWuX0bRpUyN37tyGi4uLkSVLFiMkJMRYsWLFY88fSIrFMAzDPnEdAAAASBtY0wwAAACYIDQDAAAAJgjNAAAAgAlCMwAAAGCC0AwAAACY4DnNQCqIj4/X+fPn5eXlleQ3fAEAgBePYRi6efOmsmfP/thvYE1AaAZSwfnz5xUYGGjvMgAAQAqcPXvW9EuDCM1AKvDy8pL08A+dt7e3nasBAADJcePGDQUGBlr/Hn8SQjOQChKWZHh7exOaAQBIY5KztJIbAQEAAAAThGYAAADABKEZAAAAMEFoBgAAAEwQmgEAAAAThGYAAADABKEZAAAAMEFoBgAAAEwQmgEAAAAThGYAAADABKEZAAAAMEFoBgAAAEwQmgEAAAAThGYAAADAhJO9CwDSk+Jh6+Tg4m7vMgAASFeixjWwdwnMNAMAAABmCM0AAACACUIzAAAAYILQDAAAAJggNAMAAAAmCM0AAACACUIzAAAAYILQDAAAAJggNAMAAAAmCM0AAACACUIzAAAAYILQDAAAAJggNAMAAAAmCM0AAACACUIzAAAAYILQDAAAAJggNAMAAAAmCM0AAACACUIzAAAAYILQDAAAAJggNAMAAAAmCM0AAACACUIzAAAAYILQDAAAAJggNAMAAAAmCM0AAACACUIzAAAAYILQDAAAAJggNAMAAAAmCM0AAACAif90aA4KCtLUqVPtcuxhw4bJz89PFotFy5cvt0sNAAAASB67hubQ0FBZLBZZLBY5OTkpV65cevfdd3X16lV7lvWvi4yM1PDhw/Xll1/qwoULqlevnt1qIbQDAACYc7J3AXXr1tWcOXP04MEDHTlyRB07dtS1a9e0aNEie5f2rzl58qQkqXHjxrJYLCnu5/79+8qQIUNqlfVCHNswDMXFxcnJye7/aVrZ8zoDAIAXg92XZ7i4uMjf3185c+bUq6++qpYtW2r9+vXW/XFxcXr77beVJ08eubm5qVChQvrkk09s+ggNDVWTJk00adIkBQQEKEuWLOrWrZvu379vbXPx4kU1atRIbm5uypMnjxYuXJiolujoaDVu3Fienp7y9vZWixYt9Oeff1r3Dxs2TMHBwZo9e7Zy5colT09Pvfvuu4qLi9OECRPk7++vbNmyafTo0Y8932HDhqlRo0aSJAcHB2tojo+P14gRI5QzZ065uLgoODhYa9eutX4uKipKFotFS5YsUbVq1eTq6qoFCxZIkubMmaMiRYrI1dVVhQsX1ueff2793L1799S9e3cFBATI1dVVQUFBGjt2rKSHy1MkqWnTprJYLNb3j0rpsSUpPDxcwcHBcnV1Vbly5bR8+XJZLBZFRERIkrZu3SqLxaJ169apXLlycnFx0fbt22UYhiZMmKC8efPKzc1NpUqV0tKlS639Xr16VW3btpWvr6/c3NxUoEABzZkzx/Scn3ac8+bNKxcXFxmG8dgxBQAA6d+LM50n6dSpU1q7dq3NrF58fLxy5sypJUuWKGvWrAoPD1eXLl0UEBCgFi1aWNtt2bJFAQEB2rJli06cOKGWLVsqODhYnTt3lvQwWJ89e1abN2+Ws7OzevbsqYsXL1o/bxiGmjRpIg8PD23btk0PHjzQe++9p5YtW2rr1q3WdidPntSaNWu0du1anTx5Uq+//rpOnz6tggULatu2bQoPD1fHjh1Vs2ZNvfzyy4nOsW/fvgoKClKHDh104cIF6/ZPPvlEkydP1pdffqnSpUtr9uzZeu2113T48GEVKFDA2q5///6aPHmy5syZIxcXF82cOVNhYWGaPn26SpcurYMHD6pz587y8PBQ+/bt9emnn2rFihVasmSJcuXKpbNnz+rs2bOSpL179ypbtmyaM2eO6tatK0dHxyeOz9Me++bNm2rUqJHq16+vb775RmfOnFGvXr2S7Ltfv36aNGmS8ubNKx8fHw0ePFjff/+9ZsyYoQIFCuinn37Sm2++KV9fX4WEhGjIkCE6cuSI1qxZo6xZs+rEiRO6c+eOJD3xnJM7zidOnNCSJUu0bNmyJK9LbGysYmNjre9v3LjxxGsHAADSNruH5pUrV8rT01NxcXG6e/euJGnKlCnW/RkyZNDw4cOt7/PkyaPw8HAtWbLEJjRnypRJ06dPl6OjowoXLqwGDRpo06ZN6ty5s44dO6Y1a9bo559/VoUKFSRJs2bNUpEiRayf37hxo3799VedPn1agYGBkqT58+erWLFi2rt3r1566SVJD0P87Nmz5eXlpaJFi6p69eo6evSoVq9eLQcHBxUqVEjjx4/X1q1bkwzNnp6e8vHxkST5+/tbt0+aNEn9+/dXq1atJEnjx4/Xli1bNHXqVH322WfWdr169VKzZs2s70eOHKnJkydbt+XJk0dHjhzRl19+qfbt2ys6OloFChRQlSpVZLFYlDt3butnfX19JUk+Pj42tTzO0x574cKFslgsmjlzplxdXVW0aFH98ccf1l9k/mnEiBGqXbu2JOn27duaMmWKNm/erIoVK0qS8ubNqx07dujLL79USEiIoqOjVbp0aZUrV06SbGbJn3TOyR3ne/fuaf78+dZr9KixY8fa/HcJAADSN7svz6hevboiIiK0e/du9ejRQ3Xq1FGPHj1s2nzxxRcqV66cfH195enpqZkzZyo6OtqmTbFixWxmBAMCAqwzyZGRkXJycrIGLEkqXLiwNbwmtAkMDLQGKUkqWrSofHx8FBkZad0WFBQkLy8v63s/Pz8VLVpUDg4ONtv+OYtt5saNGzp//rwqV65ss71y5co2x5Zkcw6XLl3S2bNn9fbbb8vT09P6GjVqlHXddGhoqCIiIlSoUCH17NnTZunL03raYx89elQlS5aUq6ur9XPly5c37fvIkSO6e/euateubdP3119/be373Xff1eLFixUcHKx+/fopPDzc+vknnXNyxzl37tyPDcySNHDgQF2/ft36SpjJBgAA6ZPdZ5o9PDyUP39+SQ//Wb169eoaPny4Ro4cKUlasmSJevfurcmTJ6tixYry8vLSxIkTtXv3bpt+Hr1Ry2KxKD4+XpKs61GfdNOdYRhJ7n90e1LHedKxn8ajx0+qJg8PD+v/TzjGzJkzrTPoCRJ+gShTpoxOnz6tNWvWaOPGjWrRooVq1aplsz44uZ722EnV/7i1wUn1vWrVKuXIkcOmnYuLiySpXr16OnPmjFatWqWNGzeqZs2a6tatmyZNmvTEc07uOP+znqS4uLhYawEAAOmf3UPzo8LCwlSvXj29++67yp49u7Zv365KlSrpvffes7ZJmG1MriJFiujBgwfat2+fdabz6NGjunbtmrVN0aJFFR0drbNnz1pnIY8cOaLr16/bLOP4N3h7eyt79uzasWOHXnnlFev28PDwx87MSg9ntHPkyKFTp06pbdu2T+y/ZcuWatmypV5//XXVrVtXV65cUebMmZUhQwbFxcU9dc3JOXbhwoW1cOFCxcbGWgPmvn37TPsuWrSoXFxcFB0drZCQkMe28/X1VWhoqEJDQ1W1alV9+OGHmjRp0hPP2Z7jDAAA0q4XLjRXq1ZNxYoV05gxYzR9+nTlz59fX3/9tdatW6c8efJo/vz52rt3r/LkyZPsPgsVKqS6deuqc+fO+r//+z85OTmpV69ecnNzs7apVauWSpYsqbZt22rq1KnWG8RCQkJslg78Wz788EOFhYUpX758Cg4O1pw5cxQREZHkUz7+adiwYerZs6e8vb1Vr149xcbGat++fbp69ar69Omjjz/+WAEBAQoODpaDg4O+++47+fv7W5emBAUFadOmTapcubJcXFyUKVOmZNdsduw2bdpo0KBB6tKliwYMGKDo6GhrqH3SrL+Xl5f69u2r3r17Kz4+XlWqVNGNGzcUHh4uT09PtW/fXkOHDlXZsmVVrFgxxcbGauXKldbQ+6Rztvc4AwCAtMnua5qT0qdPH82cOVNnz55V165d1axZM7Vs2VIVKlTQ5cuXbWadk2vOnDkKDAxUSEiImjVrpi5duihbtmzW/Qlf8pEpUya98sorqlWrlvLmzatvv/02NU/tsXr27KkPPvhAH3zwgUqUKKG1a9dqxYoVNk/OSEqnTp301Vdfae7cuSpRooRCQkI0d+5c6y8Vnp6eGj9+vMqVK6eXXnpJUVFR1psWJWny5MnasGGDAgMDVbp06aeq2ezY3t7e+vHHHxUREaHg4GANGjRIQ4cOlSSbdc5JGTlypIYOHaqxY8eqSJEiqlOnjn788Udr387Ozho4cKBKliypV155RY6Ojlq8eLHpOdt7nAEAQNpkMXgALZ6jhQsXqkOHDrp+/brNTH9ad+PGDWXMmFGBvZbIwcXd3uUAAJCuRI1r8K/0m/D39/Xr1+Xt7f3Eti/c8gykL19//bXy5s2rHDly6JdfflH//v3VokWLdBWYAQBA+kdoxr8qJiZGQ4cOVUxMjAICAvTGG2888RsTAQAAXkSEZvyr+vXrp379+tm7DAAAgGfyQt4ICAAAALxICM0AAACACUIzAAAAYILQDAAAAJggNAMAAAAmCM0AAACACUIzAAAAYILQDAAAAJggNAMAAAAmCM0AAACACUIzAAAAYILQDAAAAJggNAMAAAAmCM0AAACACUIzAAAAYILQDAAAAJggNAMAAAAmCM0AAACACUIzAAAAYILQDAAAAJggNAMAAAAmCM0AAACACUIzAAAAYILQDAAAAJggNAMAAAAmnOxdAJCe/Da8jry9ve1dBgAASGXMNAMAAAAmCM0AAACACUIzAAAAYILQDAAAAJggNAMAAAAmCM0AAACACUIzAAAAYILQDAAAAJggNAMAAAAmCM0AAACACUIzAAAAYILQDAAAAJggNAMAAAAmCM0AAACACUIzAAAAYILQDAAAAJggNAMAAAAmnOxdAJCeFA9bJwcXd3uXAQBIA6LGNbB3CXgKzDQDAAAAJgjNAAAAgAlCMwAAAGCC0AwAAACYIDQDAAAAJgjNAAAAgAlCMwAAAGCC0AwAAACYIDQDAAAAJgjNAAAAgAlCMwAAAGCC0AwAAACYIDQDAAAAJgjNAAAAgAlCMwAAAGCC0AwAAACYIDQDAAAAJgjNAAAAgAlCMwAAAGCC0AwAAACYIDQDAAAAJgjNAAAAgAlCMwAAAGCC0AwAAACYIDQDAAAAJgjNAAAAgAlCMwAAAGCC0AwAAACYIDQDAAAAJgjNz2Dr1q2yWCy6du2avUsBAADAv+iFDM2hoaGyWCyyWCzKkCGD/Pz8VLt2bc2ePVvx8fH2Ls+qUqVKunDhgjJmzPivHqdatWrq1avXv3oMAAAAPN4LGZolqW7durpw4YKioqK0Zs0aVa9eXe+//74aNmyoBw8e2Ls8SZKzs7P8/f1lsVjsXYoMw3hu1yUuLu5f++Xl/v37/0q/z+LevXv2LgEAANjZCxuaXVxc5O/vrxw5cqhMmTL66KOP9MMPP2jNmjWaO3eutd3169fVpUsXZcuWTd7e3qpRo4Z++eUXm75WrFihcuXKydXVVVmzZlWzZs2s++7du6d+/fopR44c8vDwUIUKFbR161br/jNnzqhRo0bKlCmTPDw8VKxYMa1evVpS0sszli1bpmLFisnFxUVBQUGaPHmyTS1BQUEaM2aMOnbsKC8vL+XKlUv/93//99jrEBoaqm3btumTTz6xzr5HRUVZj71u3TqVK1dOLi4u2r59uwzD0IQJE5Q3b165ubmpVKlSWrp0qU2fR44cUf369eXp6Sk/Pz+99dZb+uuvvx5bw9y5c+Xj46OVK1eqaNGicnFx0ZkzZ0yvnSTNnDlTgYGBcnd3V9OmTTVlyhT5+PhY9w8bNkzBwcGaPXu28ubNKxcXFxmGYTquv/zyi6pXry4vLy95e3urbNmy2rdvn+mYSdK2bdtUvnx5ubi4KCAgQAMGDLD5haNatWrq3r27+vTpo6xZs6p27dqPvTYAAOC/4YUNzUmpUaOGSpUqpe+//17Sw9nVBg0aKCYmRqtXr9b+/ftVpkwZ1axZU1euXJEkrVq1Ss2aNVODBg108OBBbdq0SeXKlbP22aFDB+3cuVOLFy/Wr7/+qjfeeEN169bV8ePHJUndunVTbGysfvrpJx06dEjjx4+Xp6dnkvXt379fLVq0UKtWrXTo0CENGzZMQ4YMsQn5kjR58mSVK1dOBw8e1Hvvvad3331Xv//+e5J9fvLJJ6pYsaI6d+6sCxcu6MKFCwoMDLTu79evn8aOHavIyEiVLFlSgwcP1pw5czRjxgwdPnxYvXv31ptvvqlt27ZJki5cuKCQkBAFBwdr3759Wrt2rf7880+1aNHiidf+77//1tixY/XVV1/p8OHDypYtm+m127lzp7p27ar3339fERERql27tkaPHp2o7xMnTmjJkiVatmyZIiIiJMl0XNu2baucOXNq79692r9/vwYMGKAMGTKYjtkff/yh+vXr66WXXtIvv/yiGTNmaNasWRo1apRNTfPmzZOTk5N27typL7/8MlHNsbGxunHjhs0LAACkXxbDMAx7F/Go0NBQXbt2TcuXL0+0r1WrVvr111915MgRbd68WU2bNtXFixfl4uJibZM/f37169dPXbp0UaVKlZQ3b14tWLAgUV8nT55UgQIFdO7cOWXPnt26vVatWipfvrzGjBmjkiVLqnnz5goLC0v0+a1bt6p69eq6evWqfHx81LZtW126dEnr16+3tunXr59WrVqlw4cPS3o401y1alXNnz9f0sPg7+/vr+HDh6tr165JXo9q1aopODhYU6dOTXTs5cuXq3HjxpKk27dvK2vWrNq8ebMqVqxobdupUyf9/fff+uabbzR06FDt3r1b69ats+4/d+6cAgMDdfToURUsWDDR8efOnasOHTooIiJCpUqVSva1a9WqlW7duqWVK1da97/55ptauXKldXZ+2LBhGjNmjP744w/5+vpKUrLG1dvbW9OmTVP79u0T1fukMRs0aJCWLVumyMhI67Kazz//XP3799f169fl4OCgatWq6fr16zp48GCS45FQ9/DhwxNtD+y1RA4u7o/9HAAACaLGNbB3Cf95N27cUMaMGXX9+nV5e3s/sa3Tc6op1RiGYQ07+/fv161bt5QlSxabNnfu3NHJkyclSREREercuXOSfR04cECGYSQKirGxsdY+e/bsqXfffVfr169XrVq11Lx5c5UsWTLJ/iIjI60BNkHlypU1depUxcXFydHRUZJsPm+xWOTv76+LFy8m9xLY+Oes+ZEjR3T37t1Eywnu3bun0qVLS3p4zbZs2ZLkbPnJkyeTDM3Sw/Xb/6w7Odfu6NGjatq0qc3+8uXL24RoScqdO7c1MCfUaDauffr0UadOnTR//nzVqlVLb7zxhvLlyyfpyWMWGRmpihUr2qxDr1y5sm7duqVz584pV65ckmyva1IGDhyoPn36WN/fuHHD5l8AAABA+pLmQnNkZKTy5MkjSYqPj1dAQECidbSSrOtm3dzcHttXfHy8HB0dtX//fmugTZAQKjt16qQ6depo1apVWr9+vcaOHavJkyerR48eifr7Z6D/57ZHJSwjSGCxWFJ8Y52Hh4fN+UgPl6TkyJHDpl3CjG18fLwaNWqk8ePHJ+orICDgscdxc3OzObfkXLvkXo9/nkNC32bjOmzYMLVp00arVq3SmjVrFBYWpsWLF6tp06ZPHLMn1fTP7Y/W9CgXFxebWXAAAJC+panQvHnzZh06dEi9e/eWJJUpU0YxMTFycnJSUFBQkp8pWbKkNm3apA4dOiTaV7p0acXFxenixYuqWrXqY48bGBiorl27qmvXrho4cKBmzpyZZGguWrSoduzYYbMtPDxcBQsWTBQsn4azs7Pi4uJM2yXcpBcdHa2QkJAk25QpU0bLli1TUFCQnJxSPvzJuXaFCxfWnj17bLYl3Kz3JMkZV0kqWLCgChYsqN69e6t169aaM2eOdWb7cWNWtGhRLVu2zCY8h4eHy8vLK9EvGgAAAAle2BsBY2NjFRMToz/++EMHDhzQmDFj1LhxYzVs2FDt2rWT9HD9bMWKFdWkSROtW7dOUVFRCg8P1+DBg63hLCwsTIsWLVJYWJgiIyN16NAhTZgwQdLD0NW2bVu1a9dO33//vU6fPq29e/dq/Pjx1qct9OrVS+vWrdPp06d14MABbd68WUWKFEmy5g8++ECbNm3SyJEjdezYMc2bN0/Tp09X3759n+laBAUFaffu3YqKitJff/312FlpLy8v9e3bV71799a8efN08uRJHTx4UJ999pnmzZsn6eFNcleuXFHr1q21Z88enTp1SuvXr1fHjh2TFcwTJOfa9ejRQ6tXr9aUKVN0/Phxffnll1qzZo3pI/rMxvXOnTvq3r27tm7dqjNnzmjnzp3au3evdVyeNGbvvfeezp49qx49euj333/XDz/8oLCwMPXp00cODi/sHwcAAGBnL2xKWLt2rQICAhQUFKS6detqy5Yt+vTTT/XDDz9YZ20tFotWr16tV155RR07dlTBggXVqlUrRUVFyc/PT9LDm+i+++47rVixQsHBwapRo4Z2795tPc6cOXPUrl07ffDBBypUqJBee+017d6927o+NS4uTt26dVORIkVUt25dFSpUSJ9//nmSNZcpU0ZLlizR4sWLVbx4cQ0dOlQjRoxQaGjoM12Lvn37ytHRUUWLFpWvr6+io6Mf23bkyJEaOnSoxo4dqyJFiqhOnTr68ccfrUtasmfPrp07dyouLk516tRR8eLF9f777ytjxoxPHRrNrl3lypX1xRdfaMqUKSpVqpTWrl2r3r17y9XV9Yn9mo2ro6OjLl++rHbt2qlgwYJq0aKF6tWrZ70x70ljliNHDq1evVp79uxRqVKl1LVrV7399tsaPHjwU507AAD4b3khn56B9Ktz5876/ffftX37dnuXkqoS7r7l6RkAgOTi6Rn2l66fnoG0ZdKkSapdu7Y8PDy0Zs0azZs377Ez9QAAAC8qQjP+VXv27NGECRN08+ZN5c2bV59++qk6depk77IAAACeCqEZ/6olS5bYuwQAAIBn9sLeCAgAAAC8KAjNAAAAgAlCMwAAAGCC0AwAAACYIDQDAAAAJgjNAAAAgAlCMwAAAGCC0AwAAACYIDQDAAAAJgjNAAAAgAlCMwAAAGCC0AwAAACYIDQDAAAAJlIUmg8cOKBDhw5Z3//www9q0qSJPvroI927dy/VigMAAABeBCkKze+8846OHTsmSTp16pRatWold3d3fffdd+rXr1+qFggAAADYW4pC87FjxxQcHCxJ+u677/TKK6/om2++0dy5c7Vs2bLUrA8AAACwuxSFZsMwFB8fL0nauHGj6tevL0kKDAzUX3/9lXrVAQAAAC+AFIXmcuXKadSoUZo/f762bdumBg0aSJJOnz4tPz+/VC0QAAAAsLcUheapU6fqwIED6t69uwYNGqT8+fNLkpYuXapKlSqlaoEAAACAvTml5EMlS5a0eXpGgokTJ8rR0fGZiwIAAABeJCkKzY/j6uqamt0BAAAAL4Rkh+ZMmTLJYrEkq+2VK1dSXBAAAADwokl2aJ46deq/WAYAAADw4kp2aG7fvv2/WQcAAADwwkrR0zMk6eTJkxo8eLBat26tixcvSpLWrl2rw4cPp1pxAAAAwIvAYhiG8bQf2rZtm+rVq6fKlSvrp59+UmRkpPLmzasJEyZoz549Wrp06b9RK/DCunHjhjJmzKjr16/L29vb3uUAAIBkeJq/v1M00zxgwACNGjVKGzZskLOzs3V79erVtWvXrpR0CQAAALywUhSaDx06pKZNmyba7uvrq8uXLz9zUQAAAMCLJEWh2cfHRxcuXEi0/eDBg8qRI8czFwUAAAC8SFIUmtu0aaP+/fsrJiZGFotF8fHx2rlzp/r27at27dqldo0AAACAXaUoNI8ePVq5cuVSjhw5dOvWLRUtWlSvvPKKKlWqpMGDB6d2jQAAAIBdpejpGQlOnjypgwcPKj4+XqVLl1aBAgVSszYgzeDpGQAApD1P8/d3sr/cJCn58uVTvnz5nqULAAAA4IWX7NDcp0+fZHc6ZcqUFBUDAAAAvIiSHZoPHjxo837//v2Ki4tToUKFJEnHjh2To6OjypYtm7oVAgAAAHaW7NC8ZcsW6/+fMmWKvLy8NG/ePGXKlEmSdPXqVXXo0EFVq1ZN/SoBAAAAO0rRjYA5cuTQ+vXrVaxYMZvtv/32m1599VWdP38+1QoE0gJuBAQAIO35179G+8aNG/rzzz8Tbb948aJu3ryZki4BAACAF1aKQnPTpk3VoUMHLV26VOfOndO5c+e0dOlSvf3222rWrFlq1wgAAADYVYoeOffFF1+ob9++evPNN3X//v2HHTk56e2339bEiRNTtUAAAADA3p7py01u376tkydPyjAM5c+fXx4eHqlZG5BmsKYZAIC057l9uYmHh4cyZ84si8VCYAYAAEC6laI1zfHx8RoxYoQyZsyo3LlzK1euXPLx8dHIkSMVHx+f2jUCAAAAdpWimeZBgwZp1qxZGjdunCpXrizDMLRz504NGzZMd+/e1ejRo1O7TiBNKB62Tg4u7vYuAwDwAooa18DeJeAZpCg0z5s3T1999ZVee+0167ZSpUopR44ceu+99wjNAAAASFdStDzjypUrKly4cKLthQsX1pUrV565KAAAAOBFkqLQXKpUKU2fPj3R9unTp6tUqVLPXBQAAADwIknR8owJEyaoQYMG2rhxoypWrCiLxaLw8HBFR0drzZo1qV0jAAAAYFcpmmkOCQnR0aNH1axZM127dk1XrlxRs2bNdOzYMVWtWjW1awQAAADsKsXPac6SJYtee+01vfzyy9bHzO3bt0+SbG4QBAAAANK6FIXmtWvXql27drp8+bIe/UJBi8WiuLi4VCkOAAAAeBGkaHlG9+7d9cYbb+j8+fOKj4+3eRGYAQAAkN6kKDRfvHhRffr0kZ+fX2rXAwAAALxwUhSaX3/9dW3dujWVSwEAAABeTCla0zx9+nS98cYb2r59u0qUKKEMGTLY7O/Zs2eqFAcAAAC8CFIUmr/55hutW7dObm5u2rp1qywWi3WfxWIhNAMAACBdSVFoHjx4sEaMGKEBAwbIwSFFKzwAAACANCNFiffevXtq2bIlgRkAAAD/CSlKve3bt9e3336b2rUAAAAAL6QULc+Ii4vThAkTtG7dOpUsWTLRjYBTpkxJleIAAACAF0GKQvOhQ4dUunRpSdJvv/1ms++fNwUCAAAA6UGKQvOWLVtSuw4AAADghcWdfAAAAIAJQjMAAABggtAMAAAAmCA0AwAAACYIzQAAAIAJQjMAAABggtAMAAAAmCA0AwAAACYIzQAAAIAJQjMAAABggtAMAAAAmCA0AwAAACYIzQAAAIAJQvMLLDQ0VE2aNLHZtnTpUrm6umrChAmSpGHDhslisahr16427SIiImSxWBQVFSVJioqKksViUbZs2XTz5k2btsHBwRo2bNi/dRoAAABpHqE5Dfnqq6/Utm1bTZ8+Xf369bNud3V11axZs3Ts2DHTPm7evKlJkyY9Ux33799/ps8/yb179/61vlPqRawJAAA8X4TmNGLChAnq3r27vvnmG3Xq1MlmX6FChVS9enUNHjzYtJ8ePXpoypQpunjxYrKPPWzYMAUHB2v27NnKmzevXFxcZBiGrl+/ri5duihbtmzy9vZWjRo19Msvv9h8dtSoUcqWLZu8vLzUqVMnDRgwQMHBwdb9CbPpY8eOVfbs2VWwYEFJ0h9//KGWLVsqU6ZMypIlixo3bmydNZekrVu3qnz58vLw8JCPj48qV66sM2fOSJJ++eUXVa9eXV5eXvL29lbZsmW1b98+62eXLVumYsWKycXFRUFBQZo8ebJNzUFBQRo1apRCQ0OVMWNGde7cOdE1iY2N1Y0bN2xeAAAg/SI0pwEDBgzQyJEjtXLlSjVv3jzJNuPGjdOyZcu0d+/eJ/bVunVr5c+fXyNGjHiqGk6cOKElS5Zo2bJlioiIkCQ1aNBAMTExWr16tfbv368yZcqoZs2aunLliiRp4cKFGj16tMaPH6/9+/crV65cmjFjRqK+N23apMjISG3YsEErV67U33//rerVq8vT01M//fSTduzYIU9PT9WtW1f37t3TgwcP1KRJE4WEhOjXX3/Vrl271KVLF1ksFklS27ZtlTNnTu3du1f79+/XgAEDlCFDBknS/v371aJFC7Vq1UqHDh3SsGHDNGTIEM2dO9empokTJ6p48eLav3+/hgwZkqjmsWPHKmPGjNZXYGDgU11PAACQtjjZuwA82Zo1a/TDDz9o06ZNqlGjxmPblSlTRi1atNCAAQO0adOmx7azWCwaN26cGjVqpN69eytfvnzJquPevXuaP3++fH19JUmbN2/WoUOHdPHiRbm4uEiSJk2apOXLl2vp0qXq0qWLpk2bprffflsdOnSQJA0dOlTr16/XrVu3bPr28PDQV199JWdnZ0nS7Nmz5eDgoK+++soahOfMmSMfHx9t3bpV5cqV0/Xr19WwYUNr/UWKFLH2Fx0drQ8//FCFCxeWJBUoUMC6b8qUKapZs6Y1CBcsWFBHjhzRxIkTFRoaam1Xo0YN9e3b97HXY+DAgerTp4/1/Y0bNwjOAACkY8w0v+BKliypoKAgDR06NNENfI8aNWqUtm/frvXr1z+xXZ06dVSlSpUkZ1AfJ3fu3NbALD2csb1165ayZMkiT09P6+v06dM6efKkJOno0aMqX768TT+PvpekEiVKWANzQt8nTpyQl5eXtd/MmTPr7t27OnnypDJnzqzQ0FDVqVNHjRo10ieffKILFy5YP9+nTx916tRJtWrV0rhx46z1SFJkZKQqV65sc/zKlSvr+PHjiouLs24rV67cE6+Hi4uLvL29bV4AACD9IjS/4HLkyKFt27bpwoULqlu37hODc758+dS5c2cNGDBAhmE8sd9x48bp22+/1cGDB5NVh4eHh837+Ph4BQQEKCIiwuZ19OhRffjhh9Z2CTPFCZKqK6m+y5Ytm6jvY8eOqU2bNpIezjzv2rVLlSpV0rfffquCBQvq559/lvRwDfbhw4fVoEEDbd68WUWLFtX//vc/6/FTUhMAAPhvIzSnAbly5dK2bdt08eJFvfrqq0+86Wzo0KE6duyYFi9e/MQ+y5cvr2bNmmnAgAEpqqlMmTKKiYmRk5OT8ufPb/PKmjWrpIc3KO7Zs8fmc/+8Ie9JfR8/flzZsmVL1HfGjBmt7UqXLq2BAwcqPDxcxYsX1zfffGPdV7BgQfXu3Vvr169Xs2bNNGfOHElS0aJFtWPHDpvjhYeHq2DBgnJ0dEzRtQAAAOkfoTmNyJkzp7Zu3arLly/r1Vdf1fXr15Ns5+fnpz59+ujTTz817XP06NHavHmzjh49+tT11KpVSxUrVlSTJk20bt06RUVFKTw8XIMHD7YG4x49emjWrFmaN2+ejh8/rlGjRunXX39NNNP7qLZt2ypr1qxq3Lixtm/frtOnT2vbtm16//33de7cOZ0+fVoDBw7Url27dObMGa1fv17Hjh1TkSJFdOfOHXXv3l1bt27VmTNntHPnTu3du9e65vmDDz7Qpk2bNHLkSB07dkzz5s3T9OnTn7h+GQAAgNCchiQs1bh27Zpq166ta9euJdnuww8/lKenp2l/BQsWVMeOHXX37t2nrsVisWj16tV65ZVX1LFjRxUsWFCtWrVSVFSU/Pz8JD0MvwMHDlTfvn1VpkwZnT59WqGhoXJ1dX1i3+7u7vrpp5+UK1cuNWvWTEWKFFHHjh11584deXt7y93dXb///ruaN2+uggULqkuXLurevbveeecdOTo66vLly2rXrp0KFiyoFi1aqF69eho+fLikh7PYS5Ys0eLFi1W8eHENHTpUI0aMsLkJEAAA4FEWw2zxK5CKateuLX9/f82fP9/epaSqGzduPHz0XK8lcnBxt3c5AIAXUNS4BvYuAY9I+Pv7+vXrpjf188g5/Gv+/vtvffHFF6pTp44cHR21aNEibdy4URs2bLB3aQAAAE+F0Ix/TcISjlGjRik2NlaFChXSsmXLVKtWLXuXBgAA8FQIzfjXuLm5aePGjfYuAwAA4JlxIyAAAABggtAMAAAAmCA0AwAAACYIzQAAAIAJQjMAAABggtAMAAAAmCA0AwAAACYIzQAAAIAJQjMAAABggtAMAAAAmCA0AwAAACYIzQAAAIAJQjMAAABggtAMAAAAmCA0AwAAACYIzQAAAIAJQjMAAABggtAMAAAAmCA0AwAAACYIzQAAAIAJQjMAAABggtAMAAAAmCA0AwAAACYIzQAAAIAJQjMAAABgwsneBQDpyW/D68jb29veZQAAgFTGTDMAAABggtAMAAAAmCA0AwAAACYIzQAAAIAJQjMAAABggtAMAAAAmCA0AwAAACYIzQAAAIAJQjMAAABggtAMAAAAmCA0AwAAACYIzQAAAIAJQjMAAABggtAMAAAAmCA0AwAAACYIzQAAAIAJJ3sXAKQnxcPWycHF3d5lAAD+I6LGNbB3Cf8ZzDQDAAAAJgjNAAAAgAlCMwAAAGCC0AwAAACYIDQDAAAAJgjNAAAAgAlCMwAAAGCC0AwAAACYIDQDAAAAJgjNAAAAgAlCMwAAAGCC0AwAAACYIDQDAAAAJgjNAAAAgAlCMwAAAGCC0AwAAACYIDQDAAAAJgjNAAAAgAlCMwAAAGCC0AwAAACYIDQDAAAAJgjNAAAAgAlCMwAAAGCC0AwAAACYIDQDAAAAJgjNAAAAgAlCMwAAAGCC0AwAAACYIDQDAAAAJgjNAAAAgAlC83NksVi0fPlye5fxn8C1BgAAqcnJ3gWkJ6Ghobp27dpjw9qFCxeUKVOm51vUfxTXGgAApCZC83Pk7+9v7xJkGIbi4uLk5GQ+9Pfv31eGDBnsWkNKvQjXGgAApB8sz3iO/rlkICoqShaLRd9//72qV68ud3d3lSpVSrt27bL5THh4uF555RW5ubkpMDBQPXv21O3bt637FyxYoHLlysnLy0v+/v5q06aNLl68aN2/detWWSwWrVu3TuXKlZOLi4u2b9+eqLaEepYsWaJq1arJ1dVVCxYskCTNmTNHRYoUkaurqwoXLqzPP/88UY3BwcFydXVVuXLltHz5clksFkVERDyxBsMwNGHCBOXNm1dubm4qVaqUli5dau336tWratu2rXx9feXm5qYCBQpozpw5kqR79+6pe/fuCggIkKurq4KCgjR27Ngkr7UkHTp0SDVq1JCbm5uyZMmiLl266NatW9b9oaGhatKkiSZNmqSAgABlyZJF3bp10/3795MztAAAIJ1jptnOBg0apEmTJqlAgQIaNGiQWrdurRMnTsjJyUmHDh1SnTp1NHLkSM2aNUuXLl1S9+7d1b17d5vwOHLkSBUqVEgXL15U7969FRoaqtWrV9scp1+/fpo0aZLy5s0rHx+fx9bTv39/TZ48WXPmzJGLi4tmzpypsLAwTZ8+XaVLl9bBgwfVuXNneXh4qH379rp586YaNWqk+vXr65tvvtGZM2fUq1evJPt+tIbBgwfr+++/14wZM1SgQAH99NNPevPNN+Xr66uQkBANGTJER44c0Zo1a5Q1a1adOHFCd+7ckSR9+umnWrFihZYsWaJcuXLp7NmzOnv2bJLH/fvvv1W3bl29/PLL2rt3ry5evKhOnTqpe/fumjt3rrXdli1bFBAQoC1btujEiRNq2bKlgoOD1blz50R9xsbGKjY21vr+xo0bj72mAAAg7SM021nfvn3VoEEDSdLw4cNVrFgxnThxQoULF9bEiRPVpk0bawgtUKCAPv30U4WEhGjGjBlydXVVx44drX3lzZtXn376qcqXL69bt27J09PTum/EiBGqXbu2aT29evVSs2bNrO9HjhypyZMnW7flyZNHR44c0Zdffqn27dtr4cKFslgsmjlzplxdXVW0aFH98ccfSQbNf9Zw+/ZtTZkyRZs3b1bFihWt9e/YsUNffvmlQkJCFB0drdKlS6tcuXKSpKCgIGtf0dHRKlCggKpUqSKLxaLcuXM/9pwWLlyoO3fu6Ouvv5aHh4ckafr06WrUqJHGjx8vPz8/SVKmTJk0ffp0OTo6qnDhwmrQoIE2bdqU5LmMHTtWw4cPN72eAAAgfWB5hp2VLFnS+v8DAgIkybq8Yv/+/Zo7d648PT2trzp16ig+Pl6nT5+WJB08eFCNGzdW7ty55eXlpWrVqkl6GCr/KSF4mvlnu0uXLuns2bN6++23bWoYNWqUTp48KUk6evSoSpYsKVdXV+vnypcvb9r3kSNHdPfuXdWuXdum76+//tra97vvvqvFixcrODhY/fr1U3h4uPXzoaGhioiIUKFChdSzZ0+tX7/+secUGRmpUqVKWQOzJFWuXFnx8fE6evSodVuxYsXk6OhofR8QEGCz1OWfBg4cqOvXr1tfj5vlBgAA6QMzzXb2zxvtLBaLJCk+Pt76v++884569uyZ6HO5cuXS7du39eqrr+rVV1/VggUL5Ovrq+joaNWpU0f37t2zaf/PwPgk/2yXUMfMmTNVoUIFm3YJ4dIwDGvdCQzDSHbfq1atUo4cOWzaubi4SJLq1aunM2fOaNWqVdq4caNq1qypbt26adKkSSpTpoxOnz6tNWvWaOPGjWrRooVq1aplsyb6n/U8WmOCf25/9KZHi8VirfNRLi4u1joBAED6R2h+gZUpU0aHDx9W/vz5k9x/6NAh/fXXXxo3bpwCAwMlSfv27Uu14/v5+SlHjhw6deqU2rZtm2SbwoULa+HChYqNjbWGyOTUULRoUbm4uCg6OlohISGPbefr66vQ0FCFhoaqatWq+vDDDzVp0iRJkre3t1q2bKmWLVvq9ddfV926dXXlyhVlzpw50bHmzZun27dvW4P7zp075eDgoIIFCybrWgAAgP82QnMqu379uvWpEQkyZ86sXLlyPXVf/fv318svv6xu3bpZb76LjIzUhg0bNG3aNOXKlUvOzs6aNm2aunbtqt9++00jR45MpTN5aNiwYerZs6e8vb1Vr149xcbGat++fbp69ar69OmjNm3aaNCgQerSpYsGDBig6Ohoa6h93OyuJHl5ealv377q3bu34uPjVaVKFd24cUPh4eHy9PRU+/btNXToUJUtW1bFihVTbGysVq5cqSJFikiSPv74YwUEBCg4OFgODg767rvv5O/vn+RNjm3btlVYWJjat2+vYcOG6dKlS+rRo4feeust63pmAACAJyE0p7KtW7eqdOnSNtvat29v85SG5CpZsqS2bdumQYMGqWrVqjIMQ/ny5VPLli0lPZyFnTt3rj766CN9+umnKlOmjCZNmqTXXnstNU5FktSpUye5u7tr4sSJ6tevnzw8PFSiRAnrzYne3t768ccf9e677yo4OFglSpTQ0KFD1aZNG5t1zkkZOXKksmXLprFjx+rUqVPy8fFRmTJl9NFHH0mSnJ2dNXDgQEVFRcnNzU1Vq1bV4sWLJUmenp4aP368jh8/LkdHR7300ktavXq1HBwSL9N3d3fXunXr9P777+ull16Su7u7mjdvrilTpqTadQIAAOmbxXjcAlQghRYuXKgOHTro+vXrcnNzs3c5z8WNGzeUMWNGBfZaIgcXd3uXAwD4j4ga18DeJaRpCX9/X79+Xd7e3k9sy0wzntnXX3+tvHnzKkeOHPrll1/Uv39/tWjR4j8TmAEAQPpHaMYzi4mJ0dChQxUTE6OAgAC98cYbGj16tL3LAgAASDWEZjyzfv36qV+/fvYuAwAA4F/Dl5sAAAAAJgjNAAAAgAlCMwAAAGCC0AwAAACYIDQDAAAAJgjNAAAAgAlCMwAAAGCC0AwAAACYIDQDAAAAJgjNAAAAgAlCMwAAAGCC0AwAAACYIDQDAAAAJgjNAAAAgAlCMwAAAGCC0AwAAACYIDQDAAAAJgjNAAAAgAlCMwAAAGCC0AwAAACYIDQDAAAAJgjNAAAAgAlCMwAAAGCC0AwAAACYIDQDAAAAJpzsXQCQnvw2vI68vb3tXQYAAEhlzDQDAAAAJgjNAAAAgAlCMwAAAGCC0AwAAACYIDQDAAAAJgjNAAAAgAlCMwAAAGCC0AwAAACYIDQDAAAAJgjNAAAAgAlCMwAAAGCC0AwAAACYIDQDAAAAJgjNAAAAgAlCMwAAAGDCyd4FAOmBYRiSpBs3bti5EgAAkFwJf28n/D3+JIRmIBVcvnxZkhQYGGjnSgAAwNO6efOmMmbM+MQ2hGYgFWTOnFmSFB0dbfqHLq26ceOGAgMDdfbsWXl7e9u7nFSX3s9PSv/nyPmlfen9HNP7+Ulp7xwNw9DNmzeVPXt207aEZiAVODg8vD0gY8aMaeKHxLPw9vZO1+eY3s9PSv/nyPmlfen9HNP7+Ulp6xyTO9nFjYAAAACACUIzAAAAYILQDKQCFxcXhYWFycXFxd6l/GvS+zmm9/OT0v85cn5pX3o/x/R+flL6PkeLkZxnbAAAAAD/Ycw0AwAAACYIzQAAAIAJQjMAAABggtAMAAAAmCA0AwAAACYIzQAAAIAJvkYbSIFz585pxowZCg8PV0xMjCwWi/z8/FSpUiV17dpVgYGB9i4RJm7fvq1vvvkm0RhWrlxZrVu3loeHh71LhAnGMO1jDNO+/9IY8pxm4Cnt2LFD9erVU2BgoF599VX5+fnJMAxdvHhRGzZs0NmzZ7VmzRpVrlzZ3qU+k/T8g/DIkSOqXbu2/v77b4WEhNiM4bZt2+Th4aH169eraNGi9i71mTCGaXsM0/P4SYwhY5j2EJqBp/TSSy+pSpUq+vjjj5Pc37t3b+3YsUN79+59zpWlnvT+g7B69ery9/fXvHnz5OzsbLPv3r17Cg0N1YULF7RlyxY7VfjsGMO0PYbpffwkxpAxTHsIzcBTcnNzU0REhAoVKpTk/t9//12lS5fWnTt3nnNlqSe9/yB0d3fXvn37HvuX1W+//aby5cvr77//fs6VpR7GMG2PYXofP4kxZAzTHtY0A08pICBA4eHhjw3Nu3btUkBAwHOuKnXt3r1b+/btS/SDXpKcnZ310UcfqXz58naoLHVkypRJx48ff+wP+hMnTihTpkzPuarUxRim7TFM7+MnMYaMYdpDaAaeUt++fdW1a1ft379ftWvXlp+fnywWi2JiYrRhwwZ99dVXmjp1qr3LfCbp/Qdh586d1b59ew0ePDjJMRwzZox69epl7zKfCWOYtscwvY+fxBgyhmmQAeCpLV682KhQoYLh5ORkWCwWw2KxGE5OTkaFChWMb7/91t7lPbOwsDAjY8aMxsSJE42IiAjjwoULRkxMjBEREWFMnDjRyJQpkzF8+HB7l/lMxo0bZwQEBBgWi8VwcHAwHBwcDIvFYgQEBBjjx4+3d3nPjDFM22P4Xxg/w2AMGcO0hTXNwDO4f/++/vrrL0lS1qxZlSFDBjtXlHrGjx+vTz75xHrHtyQZhiF/f3/16tVL/fr1s3OFqeP06dOKiYmRJPn7+ytPnjx2rij1/BfH0M/PT3nz5rVzRanjvzJ+Uvr9c8gYpi+EZgBP9F/4QZje/ZfG0NnZWb/88ouKFCli71JSzX9p/NIrxjB9IDQDeGpnz55VWFiYZs+ebe9SUuzOnTvav3+/MmfOnGjN4d27d7VkyRK1a9fOTtWljsjISP3888+qVKmSChUqpN9//12ffPKJYmNj9eabb6pGjRr2LjHF+vTpk+T2Tz75RG+++aayZMkiSZoyZcrzLOtfc/XqVc2bN0/Hjx9X9uzZ1a5duzT/JUoHDx6Uj4+PNUAuWLBAM2bMUHR0tHLnzq3u3burVatWdq4y5Xr06KEWLVqoatWq9i7lXzVt2jTt27dPDRo0UIsWLTR//nyNHTtW8fHxatasmUaMGCEnp3RyC5291oUASLsiIiIMBwcHe5eRYkePHjVy585tXYMXEhJinD9/3ro/JiYmTZ+fYRjGmjVrDGdnZyNz5syGq6ursWbNGsPX19eoVauWUbNmTcPJycnYtGmTvctMMYvFYgQHBxvVqlWzeVksFuOll14yqlWrZlSvXt3eZaZYQECA8ddffxmGYRinTp0yAgICDH9/f6N27dpGzpw5jYwZMxqRkZF2rvLZlC5d2ti8ebNhGIYxc+ZMw83NzejZs6cxY8YMo1evXoanp6cxa9YsO1eZcgk/XwoUKGCMGzfOuHDhgr1LSnUjRowwvLy8jObNmxv+/v7GuHHjjCxZshijRo0yxowZY/j6+hpDhw61d5mphtAMIJEffvjhia+PP/44TYfKJk2aGA0bNjQuXbpkHD9+3GjUqJGRJ08e48yZM4ZhpI/QXLFiRWPQoEGGYRjGokWLjEyZMhkfffSRdf9HH31k1K5d217lPbMxY8YYefLkSRT8nZycjMOHD9upqtRjsViMP//80zAMw2jVqpVRrVo14/bt24ZhGMbdu3eNhg0bGq+//ro9S3xm7u7u1j9zpUuXNr788kub/QsXLjSKFi1qj9JShcViMTZu3Gi8//77RtasWY0MGTIYr732mvHjjz8acXFx9i4vVeTNm9dYtmyZYRgPJ1McHR2NBQsWWPd///33Rv78+e1VXqojNANIJGGGJOHJIEm90nKozJYtm/Hrr7/abHvvvfeMXLlyGSdPnkwXodnb29s4fvy4YRiGERcXZzg5ORn79++37j906JDh5+dnr/JSxZ49e4yCBQsaH3zwgXHv3j3DMNJnaE7ql4Off/7ZyJkzpz1KSzVZsmQx9u3bZxjGwz+TERERNvtPnDhhuLm52aO0VPHPMbx3757x7bffGnXq1DEcHR2N7NmzGx999JH1z2ha5ebmZv3FxzAMI0OGDMZvv/1mfR8VFWW4u7vbo7R/hYO9l4cAePEEBARo2bJlio+PT/J14MABe5f4TO7cuZNojd1nn32m1157TSEhITp27JidKvt3ODg4yNXVVT4+PtZtXl5eun79uv2KSgUvvfSS9u/fr0uXLqls2bI6dOiQ9QkF6UHCucTGxsrPz89mn5+fny5dumSPslJNvXr1NGPGDElSSEiIli5darN/yZIlyp8/vz1KS3UZMmRQixYttHbtWp06dUqdO3fWwoULH/slWWmFv7+/jhw5Ikk6fvy44uLirO8l6fDhw8qWLZu9ykt16WRlNoDUVLZsWR04cEBNmjRJcr/FYpGRhu8hLly4sPbt25foCQvTpk2TYRh67bXX7FRZ6gkKCtKJEyesoWPXrl3KlSuXdf/Zs2fT/DdXSpKnp6fmzZunxYsXq3bt2oqLi7N3SammZs2acnJy0o0bN3Ts2DEVK1bMui86OlpZs2a1Y3XPbvz48apcubJCQkJUrlw5TZ48WVu3blWRIkV09OhR/fzzz/rf//5n7zJTXa5cuTRs2DCFhYVp48aN9i7nmbRp00bt2rVT48aNtWnTJvXv3199+/bV5cuXZbFYNHr0aL3++uv2LjPVEJoBJPLhhx/q9u3bj92fP39+bdmy5TlWlLqaNm2qRYsW6a233kq0b/r06YqPj9cXX3xhh8pSz7vvvmsTIIsXL26zf82aNWn66RmPatWqlapUqaL9+/crd+7c9i7nmYWFhdm8d3d3t3n/448/pvmnMmTPnl0HDx7UuHHj9OOPP8owDO3Zs0dnz55V5cqVtXPnTpUrV87eZaZY7ty55ejo+Nj9FotFtWvXfo4Vpb7hw4fLzc1NP//8s9555x31799fJUuWVL9+/fT333+rUaNGGjlypL3LTDU8cg4AAAAwwZpmAAAAwAShGQAAADBBaAYAAABMEJoBAAAAE4RmAACek6ioKFksFkVERNi7FABPiadnAADwnMTFxenSpUvKmjVroi/YAfBiIzQDAJAM9+/fV4YMGexdBgA7YXkGAOCFtHbtWlWpUkU+Pj7KkiWLGjZsqJMnT1r3nzt3Tq1atVLmzJnl4eGhcuXKaffu3db9K1asULly5eTq6qqsWbOqWbNm1n0Wi0XLly+3OZ6Pj4/mzp0r6f8vo1iyZImqVasmV1dXLViwQJcvX1br1q2VM2dOubu7q0SJElq0aJFNP/Hx8Ro/frzy588vFxcX5cqVS6NHj7bp95/LM44cOaL69evL09NTfn5+euutt/TXX39Z9y9dulQlSpSQm5ubsmTJolq1aj3xy4cA/DsIzQCAF9Lt27fVp08f7d27V5s2bZKDg4OaNm2q+Ph43bp1SyEhITp//rxWrFihX375Rf369VN8fLwkadWqVWrWrJkaNGiggwcPatOmTSn6drn+/furZ8+eioyMVJ06dXT37l2VLVtWK1eu1G+//aYuXbrorbfesgnrAwcO1Pjx4zVkyBAdOXJE33zzjfz8/JLs/8KFCwoJCVFwcLD27duntWvX6s8//1SLFi2s+1u3bq2OHTsqMjJSW7duVbNmzdL019gDaRXLMwAAacKlS5eULVs2HTp0SOHh4erbt6+ioqKUOXPmRG0rVaqkvHnzasGCBUn2ZbFY9L///U9NmjSxbvPx8dHUqVMVGhqqqKgo5cmTR1OnTtX777//xLoaNGigIkWKaNKkSbp586Z8fX01ffp0derUKVHbhH4PHjyo4OBgDR06VLt379a6deusbc6dO6fAwEAdPXpUt27dUtmyZRUVFZUuvh4cSMuYaQYAvJBOnjypNm3aKG/evPL29laePHkkSdHR0YqIiFDp0qWTDMySFBERoZo1az5zDY/OTsfFxWn06NEqWbKksmTJIk9PT61fv17R0dGSpMjISMXGxib72Pv379eWLVvk6elpfRUuXFjSw/MvVaqUatasqRIlSuiNN97QzJkzdfXq1Wc+LwBPj1t3AQAvpEaNGikwMFAzZ85U9uzZFR8fr+LFi+vevXtyc3N74mfN9lsslkRLHO7fv5+onYeHh837yZMn6+OPP9bUqVNVokQJeXh4qFevXrp3716yjvuo+Ph4NWrUSOPHj0+0LyAgQI6OjtqwYYPCw8O1fv16TZs2TYMGDdLu3butv0QAeD6YaQYAvHAuX76syMhIDR48WDVr1lSRIkVsZlhLliypiIgIXblyJcnPlyxZUps2bXps/76+vrpw4YL1/fHjx/X333+b1rV9+3Y1btxYb775pkqVKqW8efPq+PHj1v0FChSQm5vbE4/9T2XKlNHhw4cVFBSk/Pnz27wSArvFYlHlypU1fPhwHTx4UM7Ozvrf//6XrP4BpB5CMwDghZMpUyZlyZJF//d//6cTJ05o8+bN6tOnj3V/69at5e/vryZNmmjnzp06deqUli1bpl27dkmSwsLCtGjRIoWFhSkyMlKHDh3ShAkTrJ+vUaOGpk+frgMHDmjfvn3q2rVrsh4nlz9/fuvMb2RkpN555x3FxMRY97u6uqp///7q16+fvv76a508eVI///yzZs2alWR/3bp105UrV9S6dWvt2bNHp06d0vr169WxY0fFxcVp9+7dGjNmjPbt26fo6Gh9//33unTpkooUKZLSSwsghQjNAIAXjoODgxYvXqz9+/erePHi6t27tyZOnGjd7+zsrPXr1ytbtmyqX7++SpQooXHjxsnR0VGSVK1aNX333XdasWKFgoODVaNGDZsnXEyePFmBgYF65ZVX1KZNG/Xt21fu7u6mdQ0ZMkRlypRRnTp1VK1aNWtwf7TNBx98oKFDh6pIkSJq2bKlLl68mGR/2bNn186dOxUXF6c6deqoePHiev/995UxY0Y5ODjI29tbP/30k+rXr6+CBQtq8ODBmjx5surVq5eCqwrgWfD0DAAAAMAEM80AAACACUIzAAAAYILQDAAAAJggNAMAAAAmCM0AAACACUIzAAAAYILQDAAAAJggNAMAAAAmCM0AAACACUIzAAAAYILQDAAAAJj4f18ZWRJfDfw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46" y="1619794"/>
            <a:ext cx="6676525" cy="444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4" y="429539"/>
            <a:ext cx="1165649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3200" dirty="0" smtClean="0">
                <a:solidFill>
                  <a:srgbClr val="FF0000"/>
                </a:solidFill>
                <a:latin typeface="Lato Black"/>
                <a:ea typeface="Calibri"/>
                <a:cs typeface="Calibri"/>
                <a:sym typeface="Lato Black"/>
              </a:rPr>
              <a:t>Agenda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16641" y="1171074"/>
            <a:ext cx="8494222" cy="5430252"/>
          </a:xfrm>
        </p:spPr>
        <p:txBody>
          <a:bodyPr>
            <a:noAutofit/>
          </a:bodyPr>
          <a:lstStyle/>
          <a:p>
            <a:pPr marL="0" lvl="0" indent="0">
              <a:buClr>
                <a:srgbClr val="FF0000"/>
              </a:buClr>
              <a:buSzPct val="100000"/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Overview of EDA Insights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buClr>
                <a:srgbClr val="FF0000"/>
              </a:buClr>
              <a:buSzPct val="100000"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Machine Learning Model :-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 ML Framework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</a:rPr>
              <a:t>1. Identifying the inputs (X) and output (y).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</a:rPr>
              <a:t>2. Split  the data into train and test.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</a:rPr>
              <a:t>3. Preprocess the Training data.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</a:rPr>
              <a:t>4. Build a ML model.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</a:rPr>
              <a:t>5. Preprocess the Test Data.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</a:rPr>
              <a:t>6. Prediction on Test Data.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</a:rPr>
              <a:t>7. Evaluation </a:t>
            </a:r>
          </a:p>
          <a:p>
            <a:pPr lvl="0" indent="-457200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smtClean="0"/>
              <a:t>Conclusion  </a:t>
            </a:r>
            <a:endParaRPr lang="en-US" sz="2000" dirty="0"/>
          </a:p>
          <a:p>
            <a:endParaRPr lang="en-IN" sz="2000" dirty="0"/>
          </a:p>
        </p:txBody>
      </p:sp>
      <p:sp>
        <p:nvSpPr>
          <p:cNvPr id="9" name="Rectangle 8"/>
          <p:cNvSpPr/>
          <p:nvPr/>
        </p:nvSpPr>
        <p:spPr>
          <a:xfrm>
            <a:off x="216640" y="211015"/>
            <a:ext cx="11825304" cy="829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21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Insights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415046"/>
            <a:ext cx="10515600" cy="4533901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The values of Age feature are uniformly distributed mostly they are from same age group.</a:t>
            </a:r>
          </a:p>
          <a:p>
            <a:r>
              <a:rPr lang="en-US" sz="1800" dirty="0" smtClean="0"/>
              <a:t>Charges column have outliers as we know it is an target variable so we can’t remove data.</a:t>
            </a:r>
          </a:p>
          <a:p>
            <a:r>
              <a:rPr lang="en-US" sz="1800" dirty="0" smtClean="0"/>
              <a:t>Compare to Non smokers, smokers are less.</a:t>
            </a:r>
          </a:p>
          <a:p>
            <a:r>
              <a:rPr lang="en-US" sz="1800" dirty="0" smtClean="0"/>
              <a:t>South – East People are more in number compare to other regions.  </a:t>
            </a:r>
          </a:p>
          <a:p>
            <a:r>
              <a:rPr lang="en-US" sz="1800" dirty="0" smtClean="0"/>
              <a:t>The female charges are less compare to males.</a:t>
            </a:r>
          </a:p>
          <a:p>
            <a:r>
              <a:rPr lang="en-US" sz="1800" dirty="0" smtClean="0"/>
              <a:t>Average charges of both male and female are almost equal.</a:t>
            </a:r>
          </a:p>
          <a:p>
            <a:r>
              <a:rPr lang="en-US" sz="1800" dirty="0"/>
              <a:t>A</a:t>
            </a:r>
            <a:r>
              <a:rPr lang="en-US" sz="1800" dirty="0" smtClean="0"/>
              <a:t>ge and charges features having highly positive correlation in the data.</a:t>
            </a:r>
          </a:p>
          <a:p>
            <a:r>
              <a:rPr lang="en-US" sz="1800" dirty="0" smtClean="0"/>
              <a:t>The smokers are more in males when compared to females.</a:t>
            </a:r>
          </a:p>
          <a:p>
            <a:r>
              <a:rPr lang="en-US" sz="1800" dirty="0" smtClean="0"/>
              <a:t>The Non-smokers charges are less to compare with smokers charges.</a:t>
            </a:r>
          </a:p>
          <a:p>
            <a:r>
              <a:rPr lang="en-US" sz="1800" dirty="0"/>
              <a:t>As Per EDA we can conclude that " Age " and " Smoker " are the columns which will have adverse Effects on "Charges" </a:t>
            </a:r>
            <a:r>
              <a:rPr lang="en-US" sz="1800" dirty="0" smtClean="0"/>
              <a:t>column.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39800" y="426915"/>
            <a:ext cx="10375900" cy="829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22" y="182249"/>
            <a:ext cx="11507372" cy="816560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CRISP </a:t>
            </a:r>
            <a:r>
              <a:rPr lang="en-IN" sz="32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</a:t>
            </a:r>
            <a:r>
              <a:rPr lang="en-IN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422" y="182248"/>
            <a:ext cx="11507372" cy="816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1308100"/>
            <a:ext cx="9537699" cy="475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109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22" y="1293830"/>
            <a:ext cx="10869431" cy="5132370"/>
          </a:xfrm>
        </p:spPr>
        <p:txBody>
          <a:bodyPr>
            <a:normAutofit/>
          </a:bodyPr>
          <a:lstStyle/>
          <a:p>
            <a:pPr lvl="0" indent="-365125">
              <a:lnSpc>
                <a:spcPct val="115000"/>
              </a:lnSpc>
              <a:spcBef>
                <a:spcPts val="1100"/>
              </a:spcBef>
              <a:buSzPts val="2150"/>
              <a:buChar char="●"/>
            </a:pP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dentify the input variables and the target or output </a:t>
            </a:r>
            <a:r>
              <a:rPr lang="en-US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variable.</a:t>
            </a:r>
          </a:p>
          <a:p>
            <a:pPr lvl="0" indent="-365125">
              <a:lnSpc>
                <a:spcPct val="115000"/>
              </a:lnSpc>
              <a:spcBef>
                <a:spcPts val="1100"/>
              </a:spcBef>
              <a:buSzPts val="2150"/>
              <a:buNone/>
            </a:pPr>
            <a:endParaRPr lang="en-US"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65125">
              <a:lnSpc>
                <a:spcPct val="115000"/>
              </a:lnSpc>
              <a:spcBef>
                <a:spcPts val="0"/>
              </a:spcBef>
              <a:buSzPts val="2150"/>
              <a:buFont typeface="Times New Roman"/>
              <a:buChar char="●"/>
            </a:pP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plit </a:t>
            </a: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 into train and test</a:t>
            </a:r>
            <a:r>
              <a:rPr lang="en-US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indent="-365125">
              <a:lnSpc>
                <a:spcPct val="115000"/>
              </a:lnSpc>
              <a:spcBef>
                <a:spcPts val="0"/>
              </a:spcBef>
              <a:buSzPts val="2150"/>
              <a:buNone/>
            </a:pPr>
            <a:endParaRPr lang="en-US"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65125">
              <a:lnSpc>
                <a:spcPct val="115000"/>
              </a:lnSpc>
              <a:spcBef>
                <a:spcPts val="0"/>
              </a:spcBef>
              <a:buSzPts val="2150"/>
              <a:buFont typeface="Times New Roman"/>
              <a:buChar char="●"/>
            </a:pP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ata </a:t>
            </a: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preparation on </a:t>
            </a:r>
            <a:r>
              <a:rPr lang="en-US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  Train (</a:t>
            </a: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Transform)</a:t>
            </a:r>
          </a:p>
          <a:p>
            <a:pPr lvl="0" indent="-365125">
              <a:lnSpc>
                <a:spcPct val="115000"/>
              </a:lnSpc>
              <a:spcBef>
                <a:spcPts val="0"/>
              </a:spcBef>
              <a:buSzPts val="2150"/>
              <a:buNone/>
            </a:pPr>
            <a:endParaRPr lang="en-US"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65125">
              <a:lnSpc>
                <a:spcPct val="115000"/>
              </a:lnSpc>
              <a:spcBef>
                <a:spcPts val="0"/>
              </a:spcBef>
              <a:buSzPts val="2150"/>
              <a:buFont typeface="Times New Roman"/>
              <a:buChar char="●"/>
            </a:pP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Building the model</a:t>
            </a:r>
            <a:r>
              <a:rPr lang="en-US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indent="-365125">
              <a:lnSpc>
                <a:spcPct val="115000"/>
              </a:lnSpc>
              <a:spcBef>
                <a:spcPts val="0"/>
              </a:spcBef>
              <a:buSzPts val="2150"/>
              <a:buNone/>
            </a:pPr>
            <a:endParaRPr lang="en-US"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65125">
              <a:lnSpc>
                <a:spcPct val="115000"/>
              </a:lnSpc>
              <a:spcBef>
                <a:spcPts val="0"/>
              </a:spcBef>
              <a:buSzPts val="2150"/>
              <a:buFont typeface="Times New Roman"/>
              <a:buChar char="●"/>
            </a:pP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ata </a:t>
            </a: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preparation on </a:t>
            </a:r>
            <a:r>
              <a:rPr lang="en-US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 Test (Transformation)</a:t>
            </a:r>
          </a:p>
          <a:p>
            <a:pPr lvl="0" indent="-365125">
              <a:lnSpc>
                <a:spcPct val="115000"/>
              </a:lnSpc>
              <a:spcBef>
                <a:spcPts val="0"/>
              </a:spcBef>
              <a:buSzPts val="2150"/>
              <a:buNone/>
            </a:pPr>
            <a:endParaRPr lang="en-US"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65125">
              <a:lnSpc>
                <a:spcPct val="115000"/>
              </a:lnSpc>
              <a:spcBef>
                <a:spcPts val="0"/>
              </a:spcBef>
              <a:buSzPts val="2150"/>
              <a:buFont typeface="Times New Roman"/>
              <a:buChar char="●"/>
            </a:pP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Prediction on test data</a:t>
            </a:r>
            <a:r>
              <a:rPr lang="en-US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indent="-365125">
              <a:lnSpc>
                <a:spcPct val="115000"/>
              </a:lnSpc>
              <a:spcBef>
                <a:spcPts val="0"/>
              </a:spcBef>
              <a:buSzPts val="2150"/>
              <a:buNone/>
            </a:pPr>
            <a:endParaRPr lang="en-US"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65125">
              <a:lnSpc>
                <a:spcPct val="115000"/>
              </a:lnSpc>
              <a:spcBef>
                <a:spcPts val="0"/>
              </a:spcBef>
              <a:buSzPts val="2150"/>
              <a:buFont typeface="Times New Roman"/>
              <a:buChar char="●"/>
            </a:pP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Evaluation of model.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022" y="77274"/>
            <a:ext cx="11616744" cy="770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1828" y="-272044"/>
            <a:ext cx="11844997" cy="144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INVOLVED IN MACHINE LEARNING FRAMEWORK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374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83" y="94669"/>
            <a:ext cx="11500834" cy="74021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THE INPUT AND OUTPUT VARIABLES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5583" y="94669"/>
            <a:ext cx="11395843" cy="740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utoShape 2" descr="What is Web Scraping? | Practical Uses &amp; Metho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What is Web Scraping? | Practical Uses &amp; Method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83" y="1001521"/>
            <a:ext cx="11068374" cy="25117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Input Variables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Age, Bmi, Children, Smoke, Sex, Region.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1100"/>
              <a:buNone/>
            </a:pP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Target Variable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Charges.</a:t>
            </a:r>
          </a:p>
          <a:p>
            <a:pPr marL="0" lvl="0" indent="0">
              <a:buSzPts val="1100"/>
              <a:buNone/>
            </a:pPr>
            <a:r>
              <a:rPr lang="en-I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Type of Algorithm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: Supervised Learning Algorithms.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Task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: Regression 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since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Charges 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feature contains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real-values.</a:t>
            </a:r>
          </a:p>
          <a:p>
            <a:pPr marL="0" lvl="0" indent="0">
              <a:buNone/>
            </a:pPr>
            <a:r>
              <a:rPr lang="en-I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Metric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Mean 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bsolute Error, r2 Score.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21701438"/>
              </p:ext>
            </p:extLst>
          </p:nvPr>
        </p:nvGraphicFramePr>
        <p:xfrm>
          <a:off x="5291009" y="965915"/>
          <a:ext cx="6450417" cy="5460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345583" y="3668335"/>
            <a:ext cx="11500834" cy="74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SzPts val="990"/>
            </a:pP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THE DATA INTO TRAIN TEST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7483" y="3733922"/>
            <a:ext cx="11307651" cy="609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36083" y="4825946"/>
            <a:ext cx="11192859" cy="1245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238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taking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75%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points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our training data and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25%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test data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lvl="0" indent="-3238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500"/>
              <a:buFont typeface="Times New Roman"/>
              <a:buChar char="•"/>
            </a:pP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>
              <a:lnSpc>
                <a:spcPct val="90000"/>
              </a:lnSpc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of 1338 data points 996 are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data points and 333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points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28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59" y="154546"/>
            <a:ext cx="11410682" cy="935641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 on train Input features 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0659" y="154546"/>
            <a:ext cx="11410682" cy="837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5" y="1317705"/>
            <a:ext cx="10748209" cy="475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7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63" y="115910"/>
            <a:ext cx="11178862" cy="940157"/>
          </a:xfrm>
        </p:spPr>
        <p:txBody>
          <a:bodyPr>
            <a:normAutofit/>
          </a:bodyPr>
          <a:lstStyle/>
          <a:p>
            <a:pPr lvl="0" algn="ctr"/>
            <a:r>
              <a:rPr lang="en-IN" sz="28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IN" sz="28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 </a:t>
            </a:r>
            <a:r>
              <a:rPr lang="en-IN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transformation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2163" y="231820"/>
            <a:ext cx="11366248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7600" y="1130301"/>
            <a:ext cx="70104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31520" y="3474720"/>
            <a:ext cx="1116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Standardization : </a:t>
            </a:r>
            <a:r>
              <a:rPr lang="en-US" sz="1800" dirty="0" smtClean="0"/>
              <a:t>The standardization is the techinique to rescaled the numeric data to single scale</a:t>
            </a:r>
          </a:p>
          <a:p>
            <a:r>
              <a:rPr lang="en-US" sz="1800" dirty="0" smtClean="0"/>
              <a:t>                              The mean becomes approximately 0 and standard deviation 1. The standardization also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known as  Z-score transformation.</a:t>
            </a:r>
            <a:r>
              <a:rPr lang="en-US" sz="1800" dirty="0"/>
              <a:t> </a:t>
            </a:r>
            <a:r>
              <a:rPr lang="en-US" sz="1800" dirty="0" smtClean="0"/>
              <a:t>Standardization is not bounded by range.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4583" y="5120640"/>
            <a:ext cx="1064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Onehotencoding : </a:t>
            </a:r>
            <a:r>
              <a:rPr lang="en-US" sz="1800" dirty="0" smtClean="0"/>
              <a:t>One hot encoding is a transformation techinique to convert categorical data to</a:t>
            </a:r>
          </a:p>
          <a:p>
            <a:r>
              <a:rPr lang="en-US" sz="1800" b="1" dirty="0" smtClean="0"/>
              <a:t>                                </a:t>
            </a:r>
            <a:r>
              <a:rPr lang="en-US" sz="1800" dirty="0" smtClean="0"/>
              <a:t>numeric representation because categorical columns are nominal values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953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847" y="1062400"/>
            <a:ext cx="10845800" cy="202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99064" y="349031"/>
            <a:ext cx="6727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32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after  transformation</a:t>
            </a:r>
            <a:endParaRPr lang="en-IN" sz="32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848" y="3188150"/>
            <a:ext cx="11366248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00446" y="3291841"/>
            <a:ext cx="11273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32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Evalution metric</a:t>
            </a:r>
            <a:endParaRPr lang="en-IN" sz="32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4745" y="401407"/>
            <a:ext cx="11366248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70262" y="4167053"/>
            <a:ext cx="11181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Mean absolute error :- </a:t>
            </a:r>
          </a:p>
          <a:p>
            <a:r>
              <a:rPr lang="en-US" sz="1800" b="1" dirty="0" smtClean="0"/>
              <a:t>                                   </a:t>
            </a:r>
            <a:r>
              <a:rPr lang="en-US" sz="1800" dirty="0" smtClean="0"/>
              <a:t>It measures the average absolute difference between the predicted values and the </a:t>
            </a:r>
            <a:endParaRPr lang="en-US" sz="1800" dirty="0"/>
          </a:p>
          <a:p>
            <a:r>
              <a:rPr lang="en-US" sz="1800" dirty="0" smtClean="0"/>
              <a:t>                                   actual values. </a:t>
            </a:r>
          </a:p>
          <a:p>
            <a:endParaRPr lang="en-US" sz="1800" dirty="0" smtClean="0"/>
          </a:p>
          <a:p>
            <a:r>
              <a:rPr lang="en-US" sz="1800" b="1" dirty="0" smtClean="0"/>
              <a:t>R2-Score  :-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                  It represents the proportion of the variance in the target variable. R2 ranges from 0 </a:t>
            </a:r>
            <a:r>
              <a:rPr lang="en-US" sz="1800" smtClean="0"/>
              <a:t>to 1.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577</Words>
  <Application>Microsoft Office PowerPoint</Application>
  <PresentationFormat>Custom</PresentationFormat>
  <Paragraphs>83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Times New Roman</vt:lpstr>
      <vt:lpstr>Calibri</vt:lpstr>
      <vt:lpstr>Libre Baskerville</vt:lpstr>
      <vt:lpstr>Wingdings</vt:lpstr>
      <vt:lpstr>Lato Black</vt:lpstr>
      <vt:lpstr>Office Theme</vt:lpstr>
      <vt:lpstr>PowerPoint Presentation</vt:lpstr>
      <vt:lpstr>PowerPoint Presentation</vt:lpstr>
      <vt:lpstr>Insights</vt:lpstr>
      <vt:lpstr> CRISP ML FRAMEWORK</vt:lpstr>
      <vt:lpstr>PowerPoint Presentation</vt:lpstr>
      <vt:lpstr>IDENTIFYING THE INPUT AND OUTPUT VARIABLES</vt:lpstr>
      <vt:lpstr>Data Preparation on train Input features </vt:lpstr>
      <vt:lpstr> Data before transformation</vt:lpstr>
      <vt:lpstr>PowerPoint Presentation</vt:lpstr>
      <vt:lpstr>Models Performances</vt:lpstr>
      <vt:lpstr>Performance of different models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ADMIN</cp:lastModifiedBy>
  <cp:revision>176</cp:revision>
  <dcterms:created xsi:type="dcterms:W3CDTF">2021-02-16T05:19:01Z</dcterms:created>
  <dcterms:modified xsi:type="dcterms:W3CDTF">2023-08-17T17:20:48Z</dcterms:modified>
</cp:coreProperties>
</file>