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ebdc255d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3ebdc255d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ebdc255de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3ebdc255de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bdc255de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3ebdc255de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ebdc255de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3ebdc255de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bdc255de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3ebdc255de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ebdc255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3ebdc255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ebdc255d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3ebdc255d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ebdc255d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3ebdc255d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19607"/>
          </a:srgbClr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Austin Metro Bike Trips 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STA380 Introduction to Machine Learning – Project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&lt;Insert Names and EIDs in Alphabetical Order&gt;</a:t>
            </a:r>
            <a:endParaRPr/>
          </a:p>
        </p:txBody>
      </p:sp>
      <p:cxnSp>
        <p:nvCxnSpPr>
          <p:cNvPr id="91" name="Google Shape;91;p13"/>
          <p:cNvCxnSpPr/>
          <p:nvPr/>
        </p:nvCxnSpPr>
        <p:spPr>
          <a:xfrm>
            <a:off x="616688" y="3429000"/>
            <a:ext cx="1102596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09870" y="1127920"/>
            <a:ext cx="7747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Random Forests</a:t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 flipH="1" rot="10800000">
            <a:off x="109870" y="3428988"/>
            <a:ext cx="11958000" cy="73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007099"/>
            <a:ext cx="7414674" cy="17790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004028"/>
            <a:ext cx="7414674" cy="182857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010400"/>
            <a:ext cx="7414676" cy="18115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Random Forests </a:t>
            </a:r>
            <a:r>
              <a:rPr b="1" lang="en-US" sz="2400"/>
              <a:t>at (B = 50, B = 150, B = 300) and (M=7) yield different results</a:t>
            </a:r>
            <a:endParaRPr b="1"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932121" y="733646"/>
            <a:ext cx="10421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5"/>
          <p:cNvSpPr/>
          <p:nvPr/>
        </p:nvSpPr>
        <p:spPr>
          <a:xfrm>
            <a:off x="1932275" y="2372650"/>
            <a:ext cx="4000800" cy="4749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063875" y="5691575"/>
            <a:ext cx="411600" cy="4749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988975" y="4364500"/>
            <a:ext cx="4000800" cy="4749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993000" y="1741275"/>
            <a:ext cx="411600" cy="4749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932275" y="6311275"/>
            <a:ext cx="4000800" cy="4749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096650" y="3716425"/>
            <a:ext cx="411600" cy="4749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007099"/>
            <a:ext cx="7414674" cy="17790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004028"/>
            <a:ext cx="7414674" cy="182857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010400"/>
            <a:ext cx="7414676" cy="18115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838200" y="365125"/>
            <a:ext cx="10515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Random Forests at (B = 50, B = 150, B = 300) and (M=7) yield different results</a:t>
            </a:r>
            <a:endParaRPr b="1" sz="2400"/>
          </a:p>
        </p:txBody>
      </p:sp>
      <p:cxnSp>
        <p:nvCxnSpPr>
          <p:cNvPr id="121" name="Google Shape;121;p16"/>
          <p:cNvCxnSpPr/>
          <p:nvPr/>
        </p:nvCxnSpPr>
        <p:spPr>
          <a:xfrm>
            <a:off x="932121" y="733646"/>
            <a:ext cx="10421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6"/>
          <p:cNvSpPr/>
          <p:nvPr/>
        </p:nvSpPr>
        <p:spPr>
          <a:xfrm>
            <a:off x="1932275" y="2372650"/>
            <a:ext cx="4000800" cy="4749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5063875" y="5691575"/>
            <a:ext cx="411600" cy="4749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988975" y="4364500"/>
            <a:ext cx="4000800" cy="4749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993000" y="1741275"/>
            <a:ext cx="411600" cy="4749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932275" y="6311275"/>
            <a:ext cx="4000800" cy="4749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096650" y="3716425"/>
            <a:ext cx="411600" cy="4749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5274" y="1221720"/>
            <a:ext cx="3634327" cy="177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8507800" y="3254500"/>
            <a:ext cx="3388500" cy="16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unexpected behavior!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May require a larger M due to random sampling of variables having a strong effect.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8507800" y="5605600"/>
            <a:ext cx="3388500" cy="4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0067475" y="4992550"/>
            <a:ext cx="255300" cy="474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13" y="1469064"/>
            <a:ext cx="9128926" cy="46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type="title"/>
          </p:nvPr>
        </p:nvSpPr>
        <p:spPr>
          <a:xfrm>
            <a:off x="838200" y="365125"/>
            <a:ext cx="10515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Random Forests begin to diminish </a:t>
            </a:r>
            <a:r>
              <a:rPr b="1" lang="en-US" sz="2400"/>
              <a:t>returns a little over 100 trees</a:t>
            </a:r>
            <a:endParaRPr b="1" sz="2400"/>
          </a:p>
        </p:txBody>
      </p:sp>
      <p:cxnSp>
        <p:nvCxnSpPr>
          <p:cNvPr id="138" name="Google Shape;138;p17"/>
          <p:cNvCxnSpPr/>
          <p:nvPr/>
        </p:nvCxnSpPr>
        <p:spPr>
          <a:xfrm>
            <a:off x="932121" y="733646"/>
            <a:ext cx="10421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7"/>
          <p:cNvSpPr/>
          <p:nvPr/>
        </p:nvSpPr>
        <p:spPr>
          <a:xfrm>
            <a:off x="5101475" y="2326750"/>
            <a:ext cx="398700" cy="2742600"/>
          </a:xfrm>
          <a:prstGeom prst="rect">
            <a:avLst/>
          </a:prstGeom>
          <a:solidFill>
            <a:srgbClr val="FF0000">
              <a:alpha val="2381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886275" y="2326750"/>
            <a:ext cx="115200" cy="2742600"/>
          </a:xfrm>
          <a:prstGeom prst="rect">
            <a:avLst/>
          </a:prstGeom>
          <a:solidFill>
            <a:srgbClr val="FF0000">
              <a:alpha val="2381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932138" y="5991447"/>
            <a:ext cx="104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50 trees is not special! The randomness of the forest can create ….RANDOMNESS!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ctrTitle"/>
          </p:nvPr>
        </p:nvSpPr>
        <p:spPr>
          <a:xfrm>
            <a:off x="109870" y="1127920"/>
            <a:ext cx="7747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Bagging</a:t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 flipH="1" rot="10800000">
            <a:off x="109870" y="3428988"/>
            <a:ext cx="11958000" cy="73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838200" y="365125"/>
            <a:ext cx="10515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Bagging at (B = 20, B = 50, B = 200) yields different results</a:t>
            </a:r>
            <a:endParaRPr b="1" sz="2400"/>
          </a:p>
        </p:txBody>
      </p:sp>
      <p:cxnSp>
        <p:nvCxnSpPr>
          <p:cNvPr id="153" name="Google Shape;153;p19"/>
          <p:cNvCxnSpPr/>
          <p:nvPr/>
        </p:nvCxnSpPr>
        <p:spPr>
          <a:xfrm>
            <a:off x="932121" y="733646"/>
            <a:ext cx="10421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25" y="1315600"/>
            <a:ext cx="7320751" cy="1531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125" y="3076145"/>
            <a:ext cx="7320749" cy="14737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125" y="4778501"/>
            <a:ext cx="7320751" cy="14284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971" y="2606925"/>
            <a:ext cx="3443275" cy="16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1780750" y="2401849"/>
            <a:ext cx="3354900" cy="4749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780750" y="4069324"/>
            <a:ext cx="3354900" cy="4749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780750" y="5736799"/>
            <a:ext cx="3354900" cy="4749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229775" y="1859250"/>
            <a:ext cx="411600" cy="2301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4229775" y="3604950"/>
            <a:ext cx="411600" cy="2301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229775" y="5350650"/>
            <a:ext cx="411600" cy="2301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38200" y="365125"/>
            <a:ext cx="10515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Bagging begins to diminish returns close to (B = 150)</a:t>
            </a:r>
            <a:endParaRPr b="1" sz="2400"/>
          </a:p>
        </p:txBody>
      </p:sp>
      <p:cxnSp>
        <p:nvCxnSpPr>
          <p:cNvPr id="169" name="Google Shape;169;p20"/>
          <p:cNvCxnSpPr/>
          <p:nvPr/>
        </p:nvCxnSpPr>
        <p:spPr>
          <a:xfrm>
            <a:off x="932121" y="733646"/>
            <a:ext cx="10421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210" y="1315598"/>
            <a:ext cx="8541699" cy="521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0"/>
          <p:cNvCxnSpPr/>
          <p:nvPr/>
        </p:nvCxnSpPr>
        <p:spPr>
          <a:xfrm rot="10800000">
            <a:off x="7922832" y="2269385"/>
            <a:ext cx="0" cy="306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/>
          <p:nvPr/>
        </p:nvCxnSpPr>
        <p:spPr>
          <a:xfrm>
            <a:off x="2743425" y="5223825"/>
            <a:ext cx="7065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15600"/>
            <a:ext cx="9674416" cy="31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type="title"/>
          </p:nvPr>
        </p:nvSpPr>
        <p:spPr>
          <a:xfrm>
            <a:off x="838200" y="365125"/>
            <a:ext cx="10515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Cross-validating Bagging (B = 150) is strong!</a:t>
            </a:r>
            <a:endParaRPr b="1" sz="2400"/>
          </a:p>
        </p:txBody>
      </p:sp>
      <p:cxnSp>
        <p:nvCxnSpPr>
          <p:cNvPr id="179" name="Google Shape;179;p21"/>
          <p:cNvCxnSpPr/>
          <p:nvPr/>
        </p:nvCxnSpPr>
        <p:spPr>
          <a:xfrm>
            <a:off x="932121" y="733646"/>
            <a:ext cx="10421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21"/>
          <p:cNvSpPr txBox="1"/>
          <p:nvPr/>
        </p:nvSpPr>
        <p:spPr>
          <a:xfrm>
            <a:off x="7453426" y="3834975"/>
            <a:ext cx="2849700" cy="4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Validation RMSE = 29.50!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7033675" y="3955850"/>
            <a:ext cx="3510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1086300" y="5358975"/>
            <a:ext cx="10191300" cy="4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 RMSE with bagging signals that a large part of the variables should be important if not all.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