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us1.alteryxcloud.com/automl/asset.e26da145f2cfb88572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6172200"/>
            <a:ext cx="11247120" cy="0"/>
          </a:xfrm>
          <a:prstGeom prst="line">
            <a:avLst/>
          </a:prstGeom>
          <a:noFill/>
          <a:ln w="3175">
            <a:solidFill>
              <a:srgbClr val="FF4713"/>
            </a:solidFill>
            <a:prstDash val="solid"/>
          </a:ln>
        </p:spPr>
      </p:sp>
      <p:sp>
        <p:nvSpPr>
          <p:cNvPr id="4" name="Text 1"/>
          <p:cNvSpPr/>
          <p:nvPr>
            <p:ph idx="102" type="title" hasCustomPrompt="1"/>
          </p:nvPr>
        </p:nvSpPr>
        <p:spPr>
          <a:xfrm>
            <a:off x="457200" y="2514600"/>
            <a:ext cx="10058400" cy="6858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32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defRPr>
            </a:lvl1pPr>
          </a:lstStyle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Report Title</a:t>
            </a:r>
            <a:endParaRPr lang="en-US" sz="32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457200" y="3429000"/>
            <a:ext cx="10058400" cy="4572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1600" b="0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defRPr>
            </a:lvl1pPr>
          </a:lstStyle>
          <a:p>
            <a:pPr algn="l" indent="0" marL="0">
              <a:buNone/>
            </a:pPr>
            <a:r>
              <a:rPr lang="en-US" sz="1600" b="0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Project: [project name]</a:t>
            </a:r>
            <a:endParaRPr lang="en-US" sz="1600" dirty="0"/>
          </a:p>
        </p:txBody>
      </p:sp>
      <p:sp>
        <p:nvSpPr>
          <p:cNvPr id="6" name="Text 1"/>
          <p:cNvSpPr/>
          <p:nvPr>
            <p:ph idx="104" type="body" hasCustomPrompt="1"/>
          </p:nvPr>
        </p:nvSpPr>
        <p:spPr>
          <a:xfrm>
            <a:off x="457200" y="3886200"/>
            <a:ext cx="10058400" cy="4572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1600" b="0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defRPr>
            </a:lvl1pPr>
          </a:lstStyle>
          <a:p>
            <a:pPr algn="l" indent="0" marL="0">
              <a:buNone/>
            </a:pPr>
            <a:r>
              <a:rPr lang="en-US" sz="1600" b="0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Last Export: [date format: MM/DD/YYYY HH:MM]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us1.alteryxcloud.com/automl/asset.7b6b9203129d1578eea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6172200"/>
            <a:ext cx="11247120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solid"/>
          </a:ln>
        </p:spPr>
      </p:sp>
      <p:sp>
        <p:nvSpPr>
          <p:cNvPr id="4" name="Text 1"/>
          <p:cNvSpPr/>
          <p:nvPr>
            <p:ph idx="102" type="title" hasCustomPrompt="1"/>
          </p:nvPr>
        </p:nvSpPr>
        <p:spPr>
          <a:xfrm>
            <a:off x="457200" y="320040"/>
            <a:ext cx="10058400" cy="32004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defRPr>
            </a:lvl1pPr>
          </a:lstStyle>
          <a:p>
            <a:pPr algn="l" indent="0" marL="0">
              <a:buNone/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Slide Title</a:t>
            </a:r>
            <a:endParaRPr lang="en-US" sz="1600" dirty="0"/>
          </a:p>
        </p:txBody>
      </p:sp>
      <p:sp>
        <p:nvSpPr>
          <p:cNvPr id="5" name="Text 1"/>
          <p:cNvSpPr/>
          <p:nvPr>
            <p:ph idx="103" type="title" hasCustomPrompt="1"/>
          </p:nvPr>
        </p:nvSpPr>
        <p:spPr>
          <a:xfrm>
            <a:off x="457200" y="548640"/>
            <a:ext cx="10058400" cy="6858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3200" b="1" dirty="0">
                <a:solidFill>
                  <a:srgbClr val="4C170A"/>
                </a:solidFill>
                <a:latin typeface="Calibri" pitchFamily="34" charset="0"/>
                <a:ea typeface="Calibri" pitchFamily="34" charset="-122"/>
                <a:cs typeface="Calibri" pitchFamily="34" charset="-120"/>
              </a:defRPr>
            </a:lvl1pPr>
          </a:lstStyle>
          <a:p>
            <a:pPr algn="l" indent="0" marL="0">
              <a:buNone/>
            </a:pPr>
            <a:r>
              <a:rPr lang="en-US" sz="3200" b="1" dirty="0">
                <a:solidFill>
                  <a:srgbClr val="4C170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Slide Title</a:t>
            </a:r>
            <a:endParaRPr lang="en-US" sz="3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38560" y="6355080"/>
            <a:ext cx="4572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4713"/>
                </a:solidFill>
              </a:defRPr>
            </a:lvl1pPr>
          </a:lstStyle>
          <a:p>
            <a:pPr algn="r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38560" y="6355080"/>
            <a:ext cx="4572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4713"/>
                </a:solidFill>
              </a:defRPr>
            </a:lvl1pPr>
          </a:lstStyle>
          <a:p>
            <a:pPr algn="r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2" type="title" hasCustomPrompt="1"/>
          </p:nvPr>
        </p:nvSpPr>
        <p:spPr>
          <a:xfrm>
            <a:off x="457200" y="2514600"/>
            <a:ext cx="100584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Machine Learning Data Insights and Visualizations</a:t>
            </a:r>
            <a:endParaRPr lang="en-US" sz="3200" dirty="0"/>
          </a:p>
        </p:txBody>
      </p:sp>
      <p:sp>
        <p:nvSpPr>
          <p:cNvPr id="3" name="Text 1"/>
          <p:cNvSpPr/>
          <p:nvPr>
            <p:ph idx="103" type="body" hasCustomPrompt="1"/>
          </p:nvPr>
        </p:nvSpPr>
        <p:spPr>
          <a:xfrm>
            <a:off x="457200" y="3429000"/>
            <a:ext cx="10058400" cy="457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1600" b="0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Project: ChurnModel</a:t>
            </a:r>
            <a:endParaRPr lang="en-US" sz="1600" dirty="0"/>
          </a:p>
        </p:txBody>
      </p:sp>
      <p:sp>
        <p:nvSpPr>
          <p:cNvPr id="4" name="Text 1"/>
          <p:cNvSpPr/>
          <p:nvPr>
            <p:ph idx="104" type="body" hasCustomPrompt="1"/>
          </p:nvPr>
        </p:nvSpPr>
        <p:spPr>
          <a:xfrm>
            <a:off x="457200" y="3886200"/>
            <a:ext cx="10058400" cy="457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1600" b="0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Last export: 8/19/2024  7:15 PM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2" type="title" hasCustomPrompt="1"/>
          </p:nvPr>
        </p:nvSpPr>
        <p:spPr>
          <a:xfrm>
            <a:off x="457200" y="320040"/>
            <a:ext cx="10058400" cy="32004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Data Insights: Target</a:t>
            </a:r>
            <a:endParaRPr lang="en-US" sz="1600" dirty="0"/>
          </a:p>
        </p:txBody>
      </p:sp>
      <p:sp>
        <p:nvSpPr>
          <p:cNvPr id="3" name="Text 1"/>
          <p:cNvSpPr/>
          <p:nvPr>
            <p:ph idx="103" type="title" hasCustomPrompt="1"/>
          </p:nvPr>
        </p:nvSpPr>
        <p:spPr>
          <a:xfrm>
            <a:off x="457200" y="548640"/>
            <a:ext cx="100584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4C170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Variable Details: Churn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8229600" y="1143000"/>
            <a:ext cx="3520440" cy="4800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This histogram shows the distribution of the data in your target.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08760"/>
            <a:ext cx="7315200" cy="4180114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38560" y="6355080"/>
            <a:ext cx="4572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4713"/>
                </a:solidFill>
              </a:defRPr>
            </a:lvl1pPr>
          </a:lstStyle>
          <a:p>
            <a:pPr algn="r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2" type="title" hasCustomPrompt="1"/>
          </p:nvPr>
        </p:nvSpPr>
        <p:spPr>
          <a:xfrm>
            <a:off x="457200" y="320040"/>
            <a:ext cx="10058400" cy="32004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Evaluate Model: Performance</a:t>
            </a:r>
            <a:endParaRPr lang="en-US" sz="1600" dirty="0"/>
          </a:p>
        </p:txBody>
      </p:sp>
      <p:sp>
        <p:nvSpPr>
          <p:cNvPr id="3" name="Text 1"/>
          <p:cNvSpPr/>
          <p:nvPr>
            <p:ph idx="103" type="title" hasCustomPrompt="1"/>
          </p:nvPr>
        </p:nvSpPr>
        <p:spPr>
          <a:xfrm>
            <a:off x="457200" y="548640"/>
            <a:ext cx="100584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4C170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ROC Curve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8229600" y="1143000"/>
            <a:ext cx="3520440" cy="4800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</a:t>
            </a:r>
            <a:pPr algn="l">
              <a:lnSpc>
                <a:spcPts val="2400"/>
              </a:lnSpc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ROC curve</a:t>
            </a:r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plots the performance of your model. The better your model identifies </a:t>
            </a:r>
            <a:pPr algn="l">
              <a:lnSpc>
                <a:spcPts val="2400"/>
              </a:lnSpc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True Positives</a:t>
            </a:r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and rejects </a:t>
            </a:r>
            <a:pPr algn="l">
              <a:lnSpc>
                <a:spcPts val="2400"/>
              </a:lnSpc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False Positives</a:t>
            </a:r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, the more the line curves toward the upper-left corner.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08760"/>
            <a:ext cx="7315200" cy="4180114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38560" y="6355080"/>
            <a:ext cx="4572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4713"/>
                </a:solidFill>
              </a:defRPr>
            </a:lvl1pPr>
          </a:lstStyle>
          <a:p>
            <a:pPr algn="r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2" type="title" hasCustomPrompt="1"/>
          </p:nvPr>
        </p:nvSpPr>
        <p:spPr>
          <a:xfrm>
            <a:off x="457200" y="320040"/>
            <a:ext cx="10058400" cy="32004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Evaluate Model: Performance: Metrics</a:t>
            </a:r>
            <a:endParaRPr lang="en-US" sz="1600" dirty="0"/>
          </a:p>
        </p:txBody>
      </p:sp>
      <p:sp>
        <p:nvSpPr>
          <p:cNvPr id="3" name="Text 1"/>
          <p:cNvSpPr/>
          <p:nvPr>
            <p:ph idx="103" type="title" hasCustomPrompt="1"/>
          </p:nvPr>
        </p:nvSpPr>
        <p:spPr>
          <a:xfrm>
            <a:off x="457200" y="548640"/>
            <a:ext cx="100584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4C170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Confusion Matrix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8229600" y="1143000"/>
            <a:ext cx="3520440" cy="4800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</a:t>
            </a:r>
            <a:pPr algn="l">
              <a:lnSpc>
                <a:spcPts val="2400"/>
              </a:lnSpc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Confusion Matrix</a:t>
            </a:r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shows how well your model makes correct predictions. The matrix splits the prediction cases into 4 or more quadrants. </a:t>
            </a:r>
            <a:pPr algn="l">
              <a:lnSpc>
                <a:spcPts val="2400"/>
              </a:lnSpc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True Positives</a:t>
            </a:r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and </a:t>
            </a:r>
            <a:pPr algn="l">
              <a:lnSpc>
                <a:spcPts val="2400"/>
              </a:lnSpc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True Negatives</a:t>
            </a:r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indicate when your model agrees with the actual values. </a:t>
            </a:r>
            <a:pPr algn="l">
              <a:lnSpc>
                <a:spcPts val="2400"/>
              </a:lnSpc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False Positives</a:t>
            </a:r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and </a:t>
            </a:r>
            <a:pPr algn="l">
              <a:lnSpc>
                <a:spcPts val="2400"/>
              </a:lnSpc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False Negatives</a:t>
            </a:r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count your model's errors.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08760"/>
            <a:ext cx="6918350" cy="443484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38560" y="6355080"/>
            <a:ext cx="4572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4713"/>
                </a:solidFill>
              </a:defRPr>
            </a:lvl1pPr>
          </a:lstStyle>
          <a:p>
            <a:pPr algn="r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2" type="title" hasCustomPrompt="1"/>
          </p:nvPr>
        </p:nvSpPr>
        <p:spPr>
          <a:xfrm>
            <a:off x="457200" y="320040"/>
            <a:ext cx="10058400" cy="32004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Evaluate Model: Insights</a:t>
            </a:r>
            <a:endParaRPr lang="en-US" sz="1600" dirty="0"/>
          </a:p>
        </p:txBody>
      </p:sp>
      <p:sp>
        <p:nvSpPr>
          <p:cNvPr id="3" name="Text 1"/>
          <p:cNvSpPr/>
          <p:nvPr>
            <p:ph idx="103" type="title" hasCustomPrompt="1"/>
          </p:nvPr>
        </p:nvSpPr>
        <p:spPr>
          <a:xfrm>
            <a:off x="457200" y="548640"/>
            <a:ext cx="100584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4C170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Feature Importance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8229600" y="1143000"/>
            <a:ext cx="3520440" cy="4800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>
              <a:lnSpc>
                <a:spcPts val="2400"/>
              </a:lnSpc>
            </a:pPr>
            <a:r>
              <a:rPr lang="en-US" sz="1600" b="0" dirty="0">
                <a:solidFill>
                  <a:srgbClr val="7E7E7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Your model leveraged these features to drive predictions. Note, different model types might leverage different features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08760"/>
            <a:ext cx="7315200" cy="4180114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38560" y="6355080"/>
            <a:ext cx="4572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4713"/>
                </a:solidFill>
              </a:defRPr>
            </a:lvl1pPr>
          </a:lstStyle>
          <a:p>
            <a:pPr algn="r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2024-08-19T23:15:38Z</dcterms:created>
  <dcterms:modified xsi:type="dcterms:W3CDTF">2024-08-19T23:15:38Z</dcterms:modified>
</cp:coreProperties>
</file>