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96" r:id="rId3"/>
    <p:sldId id="297" r:id="rId4"/>
    <p:sldId id="257" r:id="rId5"/>
    <p:sldId id="259" r:id="rId6"/>
    <p:sldId id="261" r:id="rId7"/>
    <p:sldId id="298" r:id="rId8"/>
    <p:sldId id="260" r:id="rId9"/>
    <p:sldId id="262" r:id="rId10"/>
    <p:sldId id="258" r:id="rId11"/>
    <p:sldId id="263" r:id="rId12"/>
    <p:sldId id="264" r:id="rId13"/>
    <p:sldId id="265" r:id="rId14"/>
    <p:sldId id="266" r:id="rId15"/>
    <p:sldId id="299" r:id="rId16"/>
    <p:sldId id="300" r:id="rId17"/>
    <p:sldId id="301" r:id="rId18"/>
    <p:sldId id="267" r:id="rId19"/>
    <p:sldId id="268" r:id="rId20"/>
    <p:sldId id="269" r:id="rId21"/>
    <p:sldId id="270" r:id="rId22"/>
    <p:sldId id="271" r:id="rId23"/>
    <p:sldId id="272" r:id="rId24"/>
    <p:sldId id="273" r:id="rId25"/>
    <p:sldId id="274" r:id="rId26"/>
    <p:sldId id="278" r:id="rId27"/>
    <p:sldId id="275" r:id="rId28"/>
    <p:sldId id="276" r:id="rId29"/>
    <p:sldId id="277"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73" d="100"/>
          <a:sy n="73" d="100"/>
        </p:scale>
        <p:origin x="60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89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008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393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957943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0721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0364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0084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974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33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6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58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65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83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9/17/2023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64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9/17/2023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00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9/17/2023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22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87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9/17/2023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3925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The Field of Social Psychology</a:t>
            </a:r>
          </a:p>
        </p:txBody>
      </p:sp>
      <p:sp>
        <p:nvSpPr>
          <p:cNvPr id="3" name="Subtitle 2"/>
          <p:cNvSpPr>
            <a:spLocks noGrp="1"/>
          </p:cNvSpPr>
          <p:nvPr>
            <p:ph type="subTitle" idx="1"/>
          </p:nvPr>
        </p:nvSpPr>
        <p:spPr>
          <a:xfrm>
            <a:off x="810001" y="5280846"/>
            <a:ext cx="10572000" cy="1317177"/>
          </a:xfrm>
        </p:spPr>
        <p:txBody>
          <a:bodyPr>
            <a:normAutofit/>
          </a:bodyPr>
          <a:lstStyle/>
          <a:p>
            <a:r>
              <a:rPr lang="en-GB" dirty="0"/>
              <a:t>Lecture 1</a:t>
            </a:r>
          </a:p>
          <a:p>
            <a:r>
              <a:rPr lang="en-GB" dirty="0"/>
              <a:t>BS-2</a:t>
            </a:r>
          </a:p>
          <a:p>
            <a:r>
              <a:rPr lang="en-GB" dirty="0"/>
              <a:t>Ms. </a:t>
            </a:r>
            <a:r>
              <a:rPr lang="en-GB" dirty="0" err="1" smtClean="0"/>
              <a:t>Iqra</a:t>
            </a:r>
            <a:r>
              <a:rPr lang="en-GB" dirty="0" smtClean="0"/>
              <a:t> </a:t>
            </a:r>
            <a:r>
              <a:rPr lang="en-GB" dirty="0" err="1" smtClean="0"/>
              <a:t>Naz</a:t>
            </a:r>
            <a:endParaRPr lang="en-GB" dirty="0"/>
          </a:p>
        </p:txBody>
      </p:sp>
    </p:spTree>
    <p:extLst>
      <p:ext uri="{BB962C8B-B14F-4D97-AF65-F5344CB8AC3E}">
        <p14:creationId xmlns:p14="http://schemas.microsoft.com/office/powerpoint/2010/main" val="217331277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Historical Roots of Social Psychology</a:t>
            </a:r>
          </a:p>
        </p:txBody>
      </p:sp>
      <p:sp>
        <p:nvSpPr>
          <p:cNvPr id="3" name="Content Placeholder 2"/>
          <p:cNvSpPr>
            <a:spLocks noGrp="1"/>
          </p:cNvSpPr>
          <p:nvPr>
            <p:ph idx="1"/>
          </p:nvPr>
        </p:nvSpPr>
        <p:spPr>
          <a:xfrm>
            <a:off x="818712" y="2222287"/>
            <a:ext cx="10554574" cy="4097831"/>
          </a:xfrm>
        </p:spPr>
        <p:txBody>
          <a:bodyPr>
            <a:normAutofit/>
          </a:bodyPr>
          <a:lstStyle/>
          <a:p>
            <a:pPr algn="just"/>
            <a:r>
              <a:rPr lang="en-GB" sz="2400" dirty="0"/>
              <a:t>Three major theoretical perspectives:</a:t>
            </a:r>
          </a:p>
          <a:p>
            <a:pPr algn="just">
              <a:buAutoNum type="arabicParenR"/>
            </a:pPr>
            <a:r>
              <a:rPr lang="en-GB" sz="2400" dirty="0"/>
              <a:t>Psychoanalytic theory- Freud’s theory emphasizing unconscious motivation</a:t>
            </a:r>
          </a:p>
          <a:p>
            <a:pPr algn="just">
              <a:buAutoNum type="arabicParenR"/>
            </a:pPr>
            <a:r>
              <a:rPr lang="en-GB" sz="2400" dirty="0" err="1"/>
              <a:t>Behaviorism</a:t>
            </a:r>
            <a:r>
              <a:rPr lang="en-GB" sz="2400" dirty="0"/>
              <a:t>- Analysis of learning that focuses on observed </a:t>
            </a:r>
            <a:r>
              <a:rPr lang="en-GB" sz="2400" dirty="0" err="1"/>
              <a:t>behavior</a:t>
            </a:r>
            <a:endParaRPr lang="en-GB" sz="2400" dirty="0"/>
          </a:p>
          <a:p>
            <a:pPr algn="just">
              <a:buAutoNum type="arabicParenR"/>
            </a:pPr>
            <a:r>
              <a:rPr lang="en-GB" sz="2400" dirty="0"/>
              <a:t>Gestalt Psychology- Theory that people form coherent and meaningful perceptions based on the whole, not individual parts</a:t>
            </a:r>
          </a:p>
        </p:txBody>
      </p:sp>
    </p:spTree>
    <p:extLst>
      <p:ext uri="{BB962C8B-B14F-4D97-AF65-F5344CB8AC3E}">
        <p14:creationId xmlns:p14="http://schemas.microsoft.com/office/powerpoint/2010/main" val="73908279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Psychoanalytic Theory</a:t>
            </a:r>
          </a:p>
        </p:txBody>
      </p:sp>
      <p:sp>
        <p:nvSpPr>
          <p:cNvPr id="3" name="Content Placeholder 2"/>
          <p:cNvSpPr>
            <a:spLocks noGrp="1"/>
          </p:cNvSpPr>
          <p:nvPr>
            <p:ph idx="1"/>
          </p:nvPr>
        </p:nvSpPr>
        <p:spPr/>
        <p:txBody>
          <a:bodyPr>
            <a:normAutofit/>
          </a:bodyPr>
          <a:lstStyle/>
          <a:p>
            <a:pPr algn="just"/>
            <a:r>
              <a:rPr lang="en-GB" sz="2400" dirty="0"/>
              <a:t>Freud proposed that behaviour is motivated from within by powerful internal drives and impulses, such as sexuality and aggression</a:t>
            </a:r>
          </a:p>
          <a:p>
            <a:pPr algn="just"/>
            <a:r>
              <a:rPr lang="en-GB" sz="2400" dirty="0"/>
              <a:t>He also believed that adult behaviour is shaped by unresolved psychological conflicts that can be traced to childhood experiences in the family.</a:t>
            </a:r>
          </a:p>
          <a:p>
            <a:pPr algn="just"/>
            <a:r>
              <a:rPr lang="en-GB" sz="2400" dirty="0"/>
              <a:t>Psychoanalytic theorists seek to understand the inner forces, both conscious and unconscious, that energize and direct behaviour.</a:t>
            </a:r>
          </a:p>
        </p:txBody>
      </p:sp>
    </p:spTree>
    <p:extLst>
      <p:ext uri="{BB962C8B-B14F-4D97-AF65-F5344CB8AC3E}">
        <p14:creationId xmlns:p14="http://schemas.microsoft.com/office/powerpoint/2010/main" val="28914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Behaviorism</a:t>
            </a:r>
            <a:endParaRPr lang="en-GB" dirty="0"/>
          </a:p>
        </p:txBody>
      </p:sp>
      <p:sp>
        <p:nvSpPr>
          <p:cNvPr id="3" name="Content Placeholder 2"/>
          <p:cNvSpPr>
            <a:spLocks noGrp="1"/>
          </p:cNvSpPr>
          <p:nvPr>
            <p:ph idx="1"/>
          </p:nvPr>
        </p:nvSpPr>
        <p:spPr/>
        <p:txBody>
          <a:bodyPr>
            <a:normAutofit/>
          </a:bodyPr>
          <a:lstStyle/>
          <a:p>
            <a:pPr algn="just"/>
            <a:r>
              <a:rPr lang="en-GB" sz="2400" dirty="0"/>
              <a:t>Focuses on the observable behaviour of humans and other animals</a:t>
            </a:r>
          </a:p>
          <a:p>
            <a:pPr algn="just"/>
            <a:r>
              <a:rPr lang="en-GB" sz="2400" dirty="0" err="1"/>
              <a:t>Behaviorists</a:t>
            </a:r>
            <a:r>
              <a:rPr lang="en-GB" sz="2400" dirty="0"/>
              <a:t> preferred to study what they could observe and measure directly i.e. overt behaviour</a:t>
            </a:r>
          </a:p>
          <a:p>
            <a:pPr algn="just"/>
            <a:r>
              <a:rPr lang="en-GB" sz="2400" dirty="0"/>
              <a:t>They examined ways in which the environment shapes the behaviour of animals, and they proposed that current behaviour is the result of past learning</a:t>
            </a:r>
          </a:p>
        </p:txBody>
      </p:sp>
    </p:spTree>
    <p:extLst>
      <p:ext uri="{BB962C8B-B14F-4D97-AF65-F5344CB8AC3E}">
        <p14:creationId xmlns:p14="http://schemas.microsoft.com/office/powerpoint/2010/main" val="411202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Gestalt Psychology</a:t>
            </a:r>
          </a:p>
        </p:txBody>
      </p:sp>
      <p:sp>
        <p:nvSpPr>
          <p:cNvPr id="3" name="Content Placeholder 2"/>
          <p:cNvSpPr>
            <a:spLocks noGrp="1"/>
          </p:cNvSpPr>
          <p:nvPr>
            <p:ph idx="1"/>
          </p:nvPr>
        </p:nvSpPr>
        <p:spPr/>
        <p:txBody>
          <a:bodyPr>
            <a:normAutofit/>
          </a:bodyPr>
          <a:lstStyle/>
          <a:p>
            <a:pPr algn="just"/>
            <a:r>
              <a:rPr lang="en-GB" sz="2400" dirty="0"/>
              <a:t>Focuses on the way individuals perceive and understand objects, events, and people</a:t>
            </a:r>
          </a:p>
          <a:p>
            <a:pPr algn="just"/>
            <a:r>
              <a:rPr lang="en-GB" sz="2400" dirty="0"/>
              <a:t>In their view, people perceive situations or events not as made up of many discrete elements but rather as dynamic wholes</a:t>
            </a:r>
          </a:p>
        </p:txBody>
      </p:sp>
    </p:spTree>
    <p:extLst>
      <p:ext uri="{BB962C8B-B14F-4D97-AF65-F5344CB8AC3E}">
        <p14:creationId xmlns:p14="http://schemas.microsoft.com/office/powerpoint/2010/main" val="905179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sum up…</a:t>
            </a:r>
          </a:p>
        </p:txBody>
      </p:sp>
      <p:sp>
        <p:nvSpPr>
          <p:cNvPr id="3" name="Content Placeholder 2"/>
          <p:cNvSpPr>
            <a:spLocks noGrp="1"/>
          </p:cNvSpPr>
          <p:nvPr>
            <p:ph idx="1"/>
          </p:nvPr>
        </p:nvSpPr>
        <p:spPr/>
        <p:txBody>
          <a:bodyPr>
            <a:normAutofit/>
          </a:bodyPr>
          <a:lstStyle/>
          <a:p>
            <a:pPr algn="just"/>
            <a:r>
              <a:rPr lang="en-GB" sz="2400" dirty="0"/>
              <a:t>Psychoanalytic theory analyses motivation and emotion in social life. </a:t>
            </a:r>
            <a:r>
              <a:rPr lang="en-GB" sz="2400" dirty="0" err="1"/>
              <a:t>Behavior</a:t>
            </a:r>
            <a:r>
              <a:rPr lang="en-GB" sz="2400" dirty="0"/>
              <a:t> is influenced by personal motives and by the emotional reactions individuals have to situations and people.</a:t>
            </a:r>
          </a:p>
          <a:p>
            <a:pPr algn="just"/>
            <a:r>
              <a:rPr lang="en-GB" sz="2400" dirty="0" err="1"/>
              <a:t>Behaviorism</a:t>
            </a:r>
            <a:r>
              <a:rPr lang="en-GB" sz="2400" dirty="0"/>
              <a:t> concerns with how learning shapes social behaviour </a:t>
            </a:r>
          </a:p>
          <a:p>
            <a:pPr algn="just"/>
            <a:r>
              <a:rPr lang="en-GB" sz="2400" dirty="0"/>
              <a:t>Gestalt Psychology emphasises on social cognition, the study of how we perceive and understand our social world.</a:t>
            </a:r>
          </a:p>
        </p:txBody>
      </p:sp>
    </p:spTree>
    <p:extLst>
      <p:ext uri="{BB962C8B-B14F-4D97-AF65-F5344CB8AC3E}">
        <p14:creationId xmlns:p14="http://schemas.microsoft.com/office/powerpoint/2010/main" val="274862232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experiment in 1897</a:t>
            </a:r>
          </a:p>
        </p:txBody>
      </p:sp>
      <p:sp>
        <p:nvSpPr>
          <p:cNvPr id="3" name="Content Placeholder 2"/>
          <p:cNvSpPr>
            <a:spLocks noGrp="1"/>
          </p:cNvSpPr>
          <p:nvPr>
            <p:ph idx="1"/>
          </p:nvPr>
        </p:nvSpPr>
        <p:spPr>
          <a:xfrm>
            <a:off x="818711" y="1775012"/>
            <a:ext cx="10638183" cy="4948517"/>
          </a:xfrm>
        </p:spPr>
        <p:txBody>
          <a:bodyPr>
            <a:normAutofit lnSpcReduction="10000"/>
          </a:bodyPr>
          <a:lstStyle/>
          <a:p>
            <a:endParaRPr lang="en-GB" dirty="0"/>
          </a:p>
          <a:p>
            <a:endParaRPr lang="en-GB" dirty="0"/>
          </a:p>
          <a:p>
            <a:pPr algn="just"/>
            <a:r>
              <a:rPr lang="en-GB" sz="2400" dirty="0"/>
              <a:t>Perhaps the first social psychology laboratory experiment was undertaken in this area by </a:t>
            </a:r>
            <a:r>
              <a:rPr lang="en-GB" sz="2400" b="1" i="1" dirty="0"/>
              <a:t>Norman Triplett </a:t>
            </a:r>
            <a:r>
              <a:rPr lang="en-GB" sz="2400" dirty="0"/>
              <a:t>in 1897. In his research on the speed records of cyclists, he noticed that racing against each other rather than against the clock alone increased the cyclists' speeds. He attempted to duplicate this under laboratory conditions using children and fishing reels. There were two conditions: the child alone and children in pairs but working alone. Their task was to wind in a given amount of fishing line and Triplett reports that many children worked faster in the presence of a partner doing the same task. Triplett's experiments demonstrate the </a:t>
            </a:r>
            <a:r>
              <a:rPr lang="en-GB" sz="2400" b="1" dirty="0"/>
              <a:t>co-action effect</a:t>
            </a:r>
            <a:r>
              <a:rPr lang="en-GB" sz="2400" dirty="0"/>
              <a:t>, a phenomenon whereby increased task performance comes about by the mere presence of others doing the same task.</a:t>
            </a:r>
          </a:p>
          <a:p>
            <a:endParaRPr lang="en-GB" dirty="0"/>
          </a:p>
        </p:txBody>
      </p:sp>
    </p:spTree>
    <p:extLst>
      <p:ext uri="{BB962C8B-B14F-4D97-AF65-F5344CB8AC3E}">
        <p14:creationId xmlns:p14="http://schemas.microsoft.com/office/powerpoint/2010/main" val="261161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Prominent Figures</a:t>
            </a:r>
          </a:p>
        </p:txBody>
      </p:sp>
      <p:sp>
        <p:nvSpPr>
          <p:cNvPr id="3" name="Content Placeholder 2"/>
          <p:cNvSpPr>
            <a:spLocks noGrp="1"/>
          </p:cNvSpPr>
          <p:nvPr>
            <p:ph idx="1"/>
          </p:nvPr>
        </p:nvSpPr>
        <p:spPr>
          <a:xfrm>
            <a:off x="0" y="1675440"/>
            <a:ext cx="9305365" cy="5182560"/>
          </a:xfrm>
        </p:spPr>
        <p:txBody>
          <a:bodyPr>
            <a:normAutofit/>
          </a:bodyPr>
          <a:lstStyle/>
          <a:p>
            <a:endParaRPr lang="en-GB" dirty="0"/>
          </a:p>
          <a:p>
            <a:endParaRPr lang="en-GB" dirty="0"/>
          </a:p>
          <a:p>
            <a:pPr algn="just"/>
            <a:r>
              <a:rPr lang="en-GB" sz="2400" b="1" dirty="0"/>
              <a:t>Floyd </a:t>
            </a:r>
            <a:r>
              <a:rPr lang="en-GB" sz="2400" b="1" dirty="0" err="1"/>
              <a:t>Allport</a:t>
            </a:r>
            <a:r>
              <a:rPr lang="en-GB" sz="2400" dirty="0"/>
              <a:t>- is considered to be a founder of experimental social psychology, in part for his theoretical rigor and emphasis on measurement</a:t>
            </a:r>
          </a:p>
          <a:p>
            <a:pPr algn="just"/>
            <a:r>
              <a:rPr lang="en-GB" sz="2400" b="1" dirty="0"/>
              <a:t>Gordon </a:t>
            </a:r>
            <a:r>
              <a:rPr lang="en-GB" sz="2400" b="1" dirty="0" err="1"/>
              <a:t>Allport</a:t>
            </a:r>
            <a:r>
              <a:rPr lang="en-GB" sz="2400" dirty="0"/>
              <a:t>- younger brother of Floyd </a:t>
            </a:r>
            <a:r>
              <a:rPr lang="en-GB" sz="2400" dirty="0" err="1"/>
              <a:t>Allport</a:t>
            </a:r>
            <a:r>
              <a:rPr lang="en-GB" sz="2400" dirty="0"/>
              <a:t>, conducted pioneering research on attitudes, prejudice, religion among other topics. In addition to training prominent psychologists such as Stanley Milgram, Thomas Pettigrew, Jerome Bruner, and Anthony Greenwald, he helped establish the field of personality psychology.</a:t>
            </a:r>
          </a:p>
          <a:p>
            <a:endParaRPr lang="en-GB" dirty="0"/>
          </a:p>
        </p:txBody>
      </p:sp>
      <p:pic>
        <p:nvPicPr>
          <p:cNvPr id="4" name="Picture 3"/>
          <p:cNvPicPr>
            <a:picLocks noChangeAspect="1"/>
          </p:cNvPicPr>
          <p:nvPr/>
        </p:nvPicPr>
        <p:blipFill>
          <a:blip r:embed="rId2"/>
          <a:stretch>
            <a:fillRect/>
          </a:stretch>
        </p:blipFill>
        <p:spPr>
          <a:xfrm>
            <a:off x="9607552" y="1984917"/>
            <a:ext cx="1687977" cy="2403755"/>
          </a:xfrm>
          <a:prstGeom prst="rect">
            <a:avLst/>
          </a:prstGeom>
        </p:spPr>
      </p:pic>
      <p:pic>
        <p:nvPicPr>
          <p:cNvPr id="5" name="Picture 4"/>
          <p:cNvPicPr>
            <a:picLocks noChangeAspect="1"/>
          </p:cNvPicPr>
          <p:nvPr/>
        </p:nvPicPr>
        <p:blipFill>
          <a:blip r:embed="rId3"/>
          <a:stretch>
            <a:fillRect/>
          </a:stretch>
        </p:blipFill>
        <p:spPr>
          <a:xfrm>
            <a:off x="9471679" y="4388672"/>
            <a:ext cx="1823850" cy="2314949"/>
          </a:xfrm>
          <a:prstGeom prst="rect">
            <a:avLst/>
          </a:prstGeom>
        </p:spPr>
      </p:pic>
    </p:spTree>
    <p:extLst>
      <p:ext uri="{BB962C8B-B14F-4D97-AF65-F5344CB8AC3E}">
        <p14:creationId xmlns:p14="http://schemas.microsoft.com/office/powerpoint/2010/main" val="250469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8621123" cy="4286089"/>
          </a:xfrm>
        </p:spPr>
        <p:txBody>
          <a:bodyPr/>
          <a:lstStyle/>
          <a:p>
            <a:endParaRPr lang="en-GB" dirty="0"/>
          </a:p>
          <a:p>
            <a:endParaRPr lang="en-GB" dirty="0"/>
          </a:p>
          <a:p>
            <a:pPr algn="just"/>
            <a:r>
              <a:rPr lang="en-GB" sz="2400" b="1" i="1" dirty="0"/>
              <a:t>Solomon Asch</a:t>
            </a:r>
            <a:r>
              <a:rPr lang="en-GB" sz="2400" dirty="0"/>
              <a:t>- Conformity Study.</a:t>
            </a:r>
          </a:p>
          <a:p>
            <a:pPr marL="0" indent="0" algn="just">
              <a:buNone/>
            </a:pPr>
            <a:endParaRPr lang="en-GB" sz="2400" dirty="0"/>
          </a:p>
          <a:p>
            <a:pPr algn="just"/>
            <a:r>
              <a:rPr lang="en-GB" sz="2400" b="1" i="1" dirty="0"/>
              <a:t>Leon </a:t>
            </a:r>
            <a:r>
              <a:rPr lang="en-GB" sz="2400" b="1" i="1" dirty="0" err="1"/>
              <a:t>Festinger</a:t>
            </a:r>
            <a:r>
              <a:rPr lang="en-GB" sz="2400" b="1" i="1" dirty="0"/>
              <a:t>-</a:t>
            </a:r>
            <a:r>
              <a:rPr lang="en-GB" sz="2400" dirty="0"/>
              <a:t>Cognitive Dissonance Theory. Need to maintain internal consistency. Beliefs = Behavior. Change our beliefs / thinking to maintain consistency.</a:t>
            </a:r>
          </a:p>
          <a:p>
            <a:pPr marL="0" indent="0" algn="just">
              <a:buNone/>
            </a:pPr>
            <a:endParaRPr lang="en-GB" sz="2400" dirty="0"/>
          </a:p>
          <a:p>
            <a:pPr algn="just"/>
            <a:r>
              <a:rPr lang="en-GB" sz="2400" b="1" dirty="0"/>
              <a:t>Albert Bandura </a:t>
            </a:r>
            <a:r>
              <a:rPr lang="en-GB" sz="2400" dirty="0"/>
              <a:t>–Social Cognitive Learning Theory.</a:t>
            </a:r>
          </a:p>
          <a:p>
            <a:endParaRPr lang="en-GB" dirty="0"/>
          </a:p>
        </p:txBody>
      </p:sp>
      <p:pic>
        <p:nvPicPr>
          <p:cNvPr id="4" name="Picture 3"/>
          <p:cNvPicPr>
            <a:picLocks noChangeAspect="1"/>
          </p:cNvPicPr>
          <p:nvPr/>
        </p:nvPicPr>
        <p:blipFill>
          <a:blip r:embed="rId2"/>
          <a:stretch>
            <a:fillRect/>
          </a:stretch>
        </p:blipFill>
        <p:spPr>
          <a:xfrm>
            <a:off x="6479312" y="1897420"/>
            <a:ext cx="1444645" cy="1800687"/>
          </a:xfrm>
          <a:prstGeom prst="rect">
            <a:avLst/>
          </a:prstGeom>
        </p:spPr>
      </p:pic>
      <p:pic>
        <p:nvPicPr>
          <p:cNvPr id="5" name="Picture 4"/>
          <p:cNvPicPr>
            <a:picLocks noChangeAspect="1"/>
          </p:cNvPicPr>
          <p:nvPr/>
        </p:nvPicPr>
        <p:blipFill>
          <a:blip r:embed="rId3"/>
          <a:stretch>
            <a:fillRect/>
          </a:stretch>
        </p:blipFill>
        <p:spPr>
          <a:xfrm>
            <a:off x="9930395" y="3128162"/>
            <a:ext cx="1451603" cy="1775531"/>
          </a:xfrm>
          <a:prstGeom prst="rect">
            <a:avLst/>
          </a:prstGeom>
        </p:spPr>
      </p:pic>
      <p:pic>
        <p:nvPicPr>
          <p:cNvPr id="6" name="Picture 5"/>
          <p:cNvPicPr>
            <a:picLocks noChangeAspect="1"/>
          </p:cNvPicPr>
          <p:nvPr/>
        </p:nvPicPr>
        <p:blipFill>
          <a:blip r:embed="rId4"/>
          <a:stretch>
            <a:fillRect/>
          </a:stretch>
        </p:blipFill>
        <p:spPr>
          <a:xfrm>
            <a:off x="9955321" y="5114316"/>
            <a:ext cx="1426677" cy="1743684"/>
          </a:xfrm>
          <a:prstGeom prst="rect">
            <a:avLst/>
          </a:prstGeom>
        </p:spPr>
      </p:pic>
    </p:spTree>
    <p:extLst>
      <p:ext uri="{BB962C8B-B14F-4D97-AF65-F5344CB8AC3E}">
        <p14:creationId xmlns:p14="http://schemas.microsoft.com/office/powerpoint/2010/main" val="77103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Theories in Social Psychology</a:t>
            </a:r>
          </a:p>
        </p:txBody>
      </p:sp>
      <p:sp>
        <p:nvSpPr>
          <p:cNvPr id="3" name="Content Placeholder 2"/>
          <p:cNvSpPr>
            <a:spLocks noGrp="1"/>
          </p:cNvSpPr>
          <p:nvPr>
            <p:ph idx="1"/>
          </p:nvPr>
        </p:nvSpPr>
        <p:spPr>
          <a:xfrm>
            <a:off x="818712" y="2222287"/>
            <a:ext cx="10554574" cy="4393666"/>
          </a:xfrm>
        </p:spPr>
        <p:txBody>
          <a:bodyPr/>
          <a:lstStyle/>
          <a:p>
            <a:r>
              <a:rPr lang="en-GB" dirty="0"/>
              <a:t>Case:</a:t>
            </a:r>
          </a:p>
          <a:p>
            <a:pPr marL="0" indent="0" algn="just">
              <a:buNone/>
            </a:pPr>
            <a:r>
              <a:rPr lang="en-GB" sz="2000" dirty="0"/>
              <a:t>At 3 am, one morning, a police officer sees a high school dropout, Larry, coming out of the rear door of a liquor store with a bag full of money. The store, like everything else in the neighbourhood, has long been closed for the night. The officer yells at Larry to stop and put his hands up. Larry turns, pulls a pistol from his pocket, and shoots the officer, wounding him in then leg. Larry is later apprehended and ultimately sent to jail.</a:t>
            </a:r>
          </a:p>
          <a:p>
            <a:pPr marL="0" indent="0" algn="just">
              <a:buNone/>
            </a:pPr>
            <a:endParaRPr lang="en-GB" sz="2000" dirty="0"/>
          </a:p>
          <a:p>
            <a:pPr marL="0" indent="0" algn="just">
              <a:buNone/>
            </a:pPr>
            <a:r>
              <a:rPr lang="en-GB" sz="2000" dirty="0"/>
              <a:t>For this topic, we will refer to Larry to understand the major contemporary theories in social psychology.</a:t>
            </a:r>
          </a:p>
        </p:txBody>
      </p:sp>
    </p:spTree>
    <p:extLst>
      <p:ext uri="{BB962C8B-B14F-4D97-AF65-F5344CB8AC3E}">
        <p14:creationId xmlns:p14="http://schemas.microsoft.com/office/powerpoint/2010/main" val="37990197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buAutoNum type="arabicParenR"/>
            </a:pPr>
            <a:r>
              <a:rPr lang="en-GB" sz="2400" dirty="0"/>
              <a:t>Motivational Theories</a:t>
            </a:r>
          </a:p>
          <a:p>
            <a:pPr>
              <a:buAutoNum type="arabicParenR"/>
            </a:pPr>
            <a:r>
              <a:rPr lang="en-GB" sz="2400" dirty="0"/>
              <a:t>Learning Theories</a:t>
            </a:r>
          </a:p>
          <a:p>
            <a:pPr>
              <a:buAutoNum type="arabicParenR"/>
            </a:pPr>
            <a:r>
              <a:rPr lang="en-GB" sz="2400" dirty="0"/>
              <a:t>Cognitive Theories</a:t>
            </a:r>
          </a:p>
          <a:p>
            <a:pPr>
              <a:buAutoNum type="arabicParenR"/>
            </a:pPr>
            <a:r>
              <a:rPr lang="en-GB" sz="2400" dirty="0"/>
              <a:t>Decision-making Theories</a:t>
            </a:r>
          </a:p>
          <a:p>
            <a:pPr>
              <a:buAutoNum type="arabicParenR"/>
            </a:pPr>
            <a:r>
              <a:rPr lang="en-GB" sz="2400" dirty="0"/>
              <a:t>Interdependence Theories</a:t>
            </a:r>
          </a:p>
          <a:p>
            <a:pPr>
              <a:buAutoNum type="arabicParenR"/>
            </a:pPr>
            <a:r>
              <a:rPr lang="en-GB" sz="2400" dirty="0"/>
              <a:t>Sociocultural Theories</a:t>
            </a:r>
          </a:p>
        </p:txBody>
      </p:sp>
    </p:spTree>
    <p:extLst>
      <p:ext uri="{BB962C8B-B14F-4D97-AF65-F5344CB8AC3E}">
        <p14:creationId xmlns:p14="http://schemas.microsoft.com/office/powerpoint/2010/main" val="29480621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3514" y="1227551"/>
            <a:ext cx="11376212" cy="5247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a:p>
            <a:endParaRPr lang="en-GB" dirty="0"/>
          </a:p>
          <a:p>
            <a:pPr algn="just"/>
            <a:r>
              <a:rPr lang="en-GB" sz="2800" b="1" dirty="0"/>
              <a:t>Dr. </a:t>
            </a:r>
            <a:r>
              <a:rPr lang="en-GB" sz="2800" b="1" dirty="0" err="1" smtClean="0"/>
              <a:t>Elaf</a:t>
            </a:r>
            <a:r>
              <a:rPr lang="en-GB" sz="2800" b="1" dirty="0" smtClean="0"/>
              <a:t> </a:t>
            </a:r>
            <a:r>
              <a:rPr lang="en-GB" sz="2800" b="1" dirty="0"/>
              <a:t>has a patient </a:t>
            </a:r>
            <a:r>
              <a:rPr lang="en-GB" sz="2800" b="1" dirty="0" err="1" smtClean="0"/>
              <a:t>Anabia</a:t>
            </a:r>
            <a:r>
              <a:rPr lang="en-GB" sz="2800" b="1" dirty="0" smtClean="0"/>
              <a:t> </a:t>
            </a:r>
            <a:r>
              <a:rPr lang="en-GB" sz="2800" b="1" dirty="0"/>
              <a:t>who is a twelve-year-old girl having a severe heart disease. The only solution is heart transplant. Dr. </a:t>
            </a:r>
            <a:r>
              <a:rPr lang="en-GB" sz="2800" b="1" dirty="0" err="1" smtClean="0"/>
              <a:t>Elaf</a:t>
            </a:r>
            <a:r>
              <a:rPr lang="en-GB" sz="2800" b="1" dirty="0" smtClean="0"/>
              <a:t> </a:t>
            </a:r>
            <a:r>
              <a:rPr lang="en-GB" sz="2800" b="1" dirty="0"/>
              <a:t>has another patient </a:t>
            </a:r>
            <a:r>
              <a:rPr lang="en-GB" sz="2800" b="1" dirty="0" err="1" smtClean="0"/>
              <a:t>Aaira</a:t>
            </a:r>
            <a:r>
              <a:rPr lang="en-GB" sz="2800" b="1" dirty="0" smtClean="0"/>
              <a:t>, </a:t>
            </a:r>
            <a:r>
              <a:rPr lang="en-GB" sz="2800" b="1" dirty="0"/>
              <a:t>a fifty-year-old lady in coma. </a:t>
            </a:r>
            <a:r>
              <a:rPr lang="en-GB" sz="2800" b="1" dirty="0" err="1" smtClean="0"/>
              <a:t>Anabia</a:t>
            </a:r>
            <a:r>
              <a:rPr lang="en-GB" sz="2800" b="1" dirty="0" smtClean="0"/>
              <a:t> </a:t>
            </a:r>
            <a:r>
              <a:rPr lang="en-GB" sz="2800" b="1" dirty="0"/>
              <a:t>has been on a ventilator device for almost four years and she has no family because all of her family members died in the same car accident which put her on the ventilator device four years back. </a:t>
            </a:r>
            <a:r>
              <a:rPr lang="en-GB" sz="2800" b="1" dirty="0" err="1" smtClean="0"/>
              <a:t>Anabia’s</a:t>
            </a:r>
            <a:r>
              <a:rPr lang="en-GB" sz="2800" b="1" dirty="0" smtClean="0"/>
              <a:t> </a:t>
            </a:r>
            <a:r>
              <a:rPr lang="en-GB" sz="2800" b="1" dirty="0"/>
              <a:t>heart is the perfect match for the twelve-year-old </a:t>
            </a:r>
            <a:r>
              <a:rPr lang="en-GB" sz="2800" b="1" dirty="0" err="1" smtClean="0"/>
              <a:t>Aaira</a:t>
            </a:r>
            <a:r>
              <a:rPr lang="en-GB" sz="2800" b="1" dirty="0" smtClean="0"/>
              <a:t>. </a:t>
            </a:r>
            <a:endParaRPr lang="en-GB" sz="2800" b="1" dirty="0"/>
          </a:p>
          <a:p>
            <a:pPr algn="just"/>
            <a:r>
              <a:rPr lang="en-GB" sz="2800" b="1" dirty="0"/>
              <a:t>Should Dr. </a:t>
            </a:r>
            <a:r>
              <a:rPr lang="en-GB" sz="2800" b="1" dirty="0" err="1" smtClean="0"/>
              <a:t>Elaf</a:t>
            </a:r>
            <a:r>
              <a:rPr lang="en-GB" sz="2800" b="1" dirty="0" smtClean="0"/>
              <a:t> </a:t>
            </a:r>
            <a:r>
              <a:rPr lang="en-GB" sz="2800" b="1" dirty="0"/>
              <a:t>remove </a:t>
            </a:r>
            <a:r>
              <a:rPr lang="en-GB" sz="2800" b="1" dirty="0" err="1" smtClean="0"/>
              <a:t>Anabia</a:t>
            </a:r>
            <a:r>
              <a:rPr lang="en-GB" sz="2800" b="1" dirty="0" smtClean="0"/>
              <a:t> </a:t>
            </a:r>
            <a:r>
              <a:rPr lang="en-GB" sz="2800" b="1" dirty="0"/>
              <a:t>from ventilator device and transplant her heart into </a:t>
            </a:r>
            <a:r>
              <a:rPr lang="en-GB" sz="2800" b="1" dirty="0" err="1" smtClean="0"/>
              <a:t>Aaira</a:t>
            </a:r>
            <a:r>
              <a:rPr lang="en-GB" sz="2800" b="1" dirty="0" smtClean="0"/>
              <a:t>, </a:t>
            </a:r>
            <a:r>
              <a:rPr lang="en-GB" sz="2800" b="1" dirty="0"/>
              <a:t>who is in a desperate need? Why or why not? </a:t>
            </a:r>
          </a:p>
        </p:txBody>
      </p:sp>
    </p:spTree>
    <p:extLst>
      <p:ext uri="{BB962C8B-B14F-4D97-AF65-F5344CB8AC3E}">
        <p14:creationId xmlns:p14="http://schemas.microsoft.com/office/powerpoint/2010/main" val="2250877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Motivational Theories</a:t>
            </a:r>
          </a:p>
        </p:txBody>
      </p:sp>
      <p:sp>
        <p:nvSpPr>
          <p:cNvPr id="3" name="Content Placeholder 2"/>
          <p:cNvSpPr>
            <a:spLocks noGrp="1"/>
          </p:cNvSpPr>
          <p:nvPr>
            <p:ph idx="1"/>
          </p:nvPr>
        </p:nvSpPr>
        <p:spPr>
          <a:xfrm>
            <a:off x="818712" y="2222287"/>
            <a:ext cx="10554574" cy="4474348"/>
          </a:xfrm>
        </p:spPr>
        <p:txBody>
          <a:bodyPr>
            <a:normAutofit/>
          </a:bodyPr>
          <a:lstStyle/>
          <a:p>
            <a:r>
              <a:rPr lang="en-GB" sz="2400" dirty="0"/>
              <a:t>Focuses on individual’s own needs or motives</a:t>
            </a:r>
          </a:p>
          <a:p>
            <a:r>
              <a:rPr lang="en-GB" sz="2400" dirty="0"/>
              <a:t>Our needs influence our perceptions, attitudes, and behaviour</a:t>
            </a:r>
          </a:p>
          <a:p>
            <a:r>
              <a:rPr lang="en-GB" sz="2400" dirty="0"/>
              <a:t>Situations can create or arouse needs that, in turn, lead people to engage in </a:t>
            </a:r>
            <a:r>
              <a:rPr lang="en-GB" sz="2400" dirty="0" err="1"/>
              <a:t>behaviors</a:t>
            </a:r>
            <a:r>
              <a:rPr lang="en-GB" sz="2400" dirty="0"/>
              <a:t> to reduce those needs</a:t>
            </a:r>
          </a:p>
          <a:p>
            <a:endParaRPr lang="en-GB" sz="2400" dirty="0"/>
          </a:p>
          <a:p>
            <a:r>
              <a:rPr lang="en-GB" sz="2400" dirty="0"/>
              <a:t>Was Larry motivated by need for money? Was it a way to gain status in peer group? Did he shoot out of fear or anger?</a:t>
            </a:r>
          </a:p>
        </p:txBody>
      </p:sp>
    </p:spTree>
    <p:extLst>
      <p:ext uri="{BB962C8B-B14F-4D97-AF65-F5344CB8AC3E}">
        <p14:creationId xmlns:p14="http://schemas.microsoft.com/office/powerpoint/2010/main" val="528753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Theories</a:t>
            </a:r>
          </a:p>
        </p:txBody>
      </p:sp>
      <p:sp>
        <p:nvSpPr>
          <p:cNvPr id="3" name="Content Placeholder 2"/>
          <p:cNvSpPr>
            <a:spLocks noGrp="1"/>
          </p:cNvSpPr>
          <p:nvPr>
            <p:ph idx="1"/>
          </p:nvPr>
        </p:nvSpPr>
        <p:spPr>
          <a:xfrm>
            <a:off x="818712" y="2222287"/>
            <a:ext cx="10554574" cy="4456419"/>
          </a:xfrm>
        </p:spPr>
        <p:txBody>
          <a:bodyPr>
            <a:normAutofit/>
          </a:bodyPr>
          <a:lstStyle/>
          <a:p>
            <a:r>
              <a:rPr lang="en-GB" sz="2400" dirty="0"/>
              <a:t>Central idea- person’s current behaviour is determined by prior experience</a:t>
            </a:r>
          </a:p>
          <a:p>
            <a:r>
              <a:rPr lang="en-GB" sz="2400" dirty="0"/>
              <a:t>Person learns certain </a:t>
            </a:r>
            <a:r>
              <a:rPr lang="en-GB" sz="2400" dirty="0" err="1"/>
              <a:t>behaviors</a:t>
            </a:r>
            <a:r>
              <a:rPr lang="en-GB" sz="2400" dirty="0"/>
              <a:t> and overtime they become habit</a:t>
            </a:r>
          </a:p>
          <a:p>
            <a:r>
              <a:rPr lang="en-GB" sz="2400" dirty="0"/>
              <a:t>Social Learning Theory- Learning is based on reinforcement and modelling (proposed by Albert Bandura)</a:t>
            </a:r>
          </a:p>
          <a:p>
            <a:r>
              <a:rPr lang="en-GB" sz="2400" dirty="0"/>
              <a:t>Three general mechanisms by which learning occurs:</a:t>
            </a:r>
          </a:p>
          <a:p>
            <a:pPr>
              <a:buAutoNum type="arabicParenR"/>
            </a:pPr>
            <a:r>
              <a:rPr lang="en-GB" sz="2400" dirty="0"/>
              <a:t>Classical conditioning</a:t>
            </a:r>
          </a:p>
          <a:p>
            <a:pPr>
              <a:buAutoNum type="arabicParenR"/>
            </a:pPr>
            <a:r>
              <a:rPr lang="en-GB" sz="2400" dirty="0"/>
              <a:t>Reinforcement</a:t>
            </a:r>
          </a:p>
          <a:p>
            <a:pPr>
              <a:buAutoNum type="arabicParenR"/>
            </a:pPr>
            <a:r>
              <a:rPr lang="en-GB" sz="2400" dirty="0"/>
              <a:t>Observational Learning (Modelling)</a:t>
            </a:r>
          </a:p>
        </p:txBody>
      </p:sp>
    </p:spTree>
    <p:extLst>
      <p:ext uri="{BB962C8B-B14F-4D97-AF65-F5344CB8AC3E}">
        <p14:creationId xmlns:p14="http://schemas.microsoft.com/office/powerpoint/2010/main" val="110862580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Cognitive Theories</a:t>
            </a:r>
          </a:p>
        </p:txBody>
      </p:sp>
      <p:sp>
        <p:nvSpPr>
          <p:cNvPr id="3" name="Content Placeholder 2"/>
          <p:cNvSpPr>
            <a:spLocks noGrp="1"/>
          </p:cNvSpPr>
          <p:nvPr>
            <p:ph idx="1"/>
          </p:nvPr>
        </p:nvSpPr>
        <p:spPr>
          <a:xfrm>
            <a:off x="810000" y="1872664"/>
            <a:ext cx="10554574" cy="4985336"/>
          </a:xfrm>
        </p:spPr>
        <p:txBody>
          <a:bodyPr>
            <a:normAutofit/>
          </a:bodyPr>
          <a:lstStyle/>
          <a:p>
            <a:r>
              <a:rPr lang="en-GB" sz="2000" dirty="0"/>
              <a:t>Emphasizes that a person’s behaviour depends on the way he or she perceives the social situation</a:t>
            </a:r>
          </a:p>
          <a:p>
            <a:r>
              <a:rPr lang="en-GB" sz="2000" dirty="0"/>
              <a:t>Kurt Lewin applied Gestalt ideas- behaviour is affected both by the individual’s personal characteristics and by the social environment he or she perceives</a:t>
            </a:r>
          </a:p>
          <a:p>
            <a:r>
              <a:rPr lang="en-GB" sz="2000" dirty="0"/>
              <a:t>Core idea in cognitive perspective- we tend spontaneously to group and categorize objects</a:t>
            </a:r>
          </a:p>
          <a:p>
            <a:r>
              <a:rPr lang="en-GB" sz="2000" dirty="0"/>
              <a:t>We perceive some things as standing out and some things as simply being in the background (figure-ground relationship)</a:t>
            </a:r>
          </a:p>
          <a:p>
            <a:r>
              <a:rPr lang="en-GB" sz="2000" dirty="0"/>
              <a:t>Cognitive approaches differ from learning approaches in two major ways:</a:t>
            </a:r>
          </a:p>
          <a:p>
            <a:pPr marL="0" indent="0">
              <a:buNone/>
            </a:pPr>
            <a:r>
              <a:rPr lang="en-GB" sz="2000" dirty="0"/>
              <a:t>	- current perception rather than past learning</a:t>
            </a:r>
          </a:p>
          <a:p>
            <a:pPr marL="0" indent="0">
              <a:buNone/>
            </a:pPr>
            <a:r>
              <a:rPr lang="en-GB" sz="2000" dirty="0"/>
              <a:t>	- importance of individual’s perception or interpretation than the objective reality</a:t>
            </a:r>
          </a:p>
        </p:txBody>
      </p:sp>
    </p:spTree>
    <p:extLst>
      <p:ext uri="{BB962C8B-B14F-4D97-AF65-F5344CB8AC3E}">
        <p14:creationId xmlns:p14="http://schemas.microsoft.com/office/powerpoint/2010/main" val="3496854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Decision-Making Theories</a:t>
            </a:r>
          </a:p>
        </p:txBody>
      </p:sp>
      <p:sp>
        <p:nvSpPr>
          <p:cNvPr id="3" name="Content Placeholder 2"/>
          <p:cNvSpPr>
            <a:spLocks noGrp="1"/>
          </p:cNvSpPr>
          <p:nvPr>
            <p:ph idx="1"/>
          </p:nvPr>
        </p:nvSpPr>
        <p:spPr/>
        <p:txBody>
          <a:bodyPr>
            <a:normAutofit/>
          </a:bodyPr>
          <a:lstStyle/>
          <a:p>
            <a:pPr algn="just"/>
            <a:r>
              <a:rPr lang="en-GB" sz="2400" dirty="0"/>
              <a:t>The theories assume that individuals evaluate the costs and benefits of various actions and pick the best alternatives in a fairly logical, reasoned way.</a:t>
            </a:r>
          </a:p>
          <a:p>
            <a:pPr algn="just"/>
            <a:r>
              <a:rPr lang="en-GB" sz="2400" dirty="0"/>
              <a:t>They choose the alternative that gives them then greatest rewards at the least cost</a:t>
            </a:r>
          </a:p>
        </p:txBody>
      </p:sp>
    </p:spTree>
    <p:extLst>
      <p:ext uri="{BB962C8B-B14F-4D97-AF65-F5344CB8AC3E}">
        <p14:creationId xmlns:p14="http://schemas.microsoft.com/office/powerpoint/2010/main" val="1520806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Interdependence Theories</a:t>
            </a:r>
          </a:p>
        </p:txBody>
      </p:sp>
      <p:sp>
        <p:nvSpPr>
          <p:cNvPr id="3" name="Content Placeholder 2"/>
          <p:cNvSpPr>
            <a:spLocks noGrp="1"/>
          </p:cNvSpPr>
          <p:nvPr>
            <p:ph idx="1"/>
          </p:nvPr>
        </p:nvSpPr>
        <p:spPr/>
        <p:txBody>
          <a:bodyPr>
            <a:normAutofit/>
          </a:bodyPr>
          <a:lstStyle/>
          <a:p>
            <a:pPr algn="just"/>
            <a:r>
              <a:rPr lang="en-GB" sz="2400" dirty="0"/>
              <a:t>Shifts the focus of analysis from the behaviour of one individual to the behaviour of two or more individuals who interact with each other</a:t>
            </a:r>
          </a:p>
          <a:p>
            <a:pPr algn="just"/>
            <a:r>
              <a:rPr lang="en-GB" sz="2400" dirty="0"/>
              <a:t>When two people have mutual influence on each other’s thoughts, feelings, or </a:t>
            </a:r>
            <a:r>
              <a:rPr lang="en-GB" sz="2400" dirty="0" err="1"/>
              <a:t>behaviors</a:t>
            </a:r>
            <a:r>
              <a:rPr lang="en-GB" sz="2400" dirty="0"/>
              <a:t>, they are interdependent. </a:t>
            </a:r>
          </a:p>
        </p:txBody>
      </p:sp>
    </p:spTree>
    <p:extLst>
      <p:ext uri="{BB962C8B-B14F-4D97-AF65-F5344CB8AC3E}">
        <p14:creationId xmlns:p14="http://schemas.microsoft.com/office/powerpoint/2010/main" val="1043019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Sociocultural Theories</a:t>
            </a:r>
          </a:p>
        </p:txBody>
      </p:sp>
      <p:sp>
        <p:nvSpPr>
          <p:cNvPr id="3" name="Content Placeholder 2"/>
          <p:cNvSpPr>
            <a:spLocks noGrp="1"/>
          </p:cNvSpPr>
          <p:nvPr>
            <p:ph idx="1"/>
          </p:nvPr>
        </p:nvSpPr>
        <p:spPr>
          <a:xfrm>
            <a:off x="818712" y="2222287"/>
            <a:ext cx="10554574" cy="4492278"/>
          </a:xfrm>
        </p:spPr>
        <p:txBody>
          <a:bodyPr>
            <a:noAutofit/>
          </a:bodyPr>
          <a:lstStyle/>
          <a:p>
            <a:pPr algn="just"/>
            <a:r>
              <a:rPr lang="en-GB" sz="2000" dirty="0"/>
              <a:t>How people’s diverse backgrounds influence their thoughts, feelings, and </a:t>
            </a:r>
            <a:r>
              <a:rPr lang="en-GB" sz="2000" dirty="0" err="1"/>
              <a:t>behaviors</a:t>
            </a:r>
            <a:endParaRPr lang="en-GB" sz="2000" dirty="0"/>
          </a:p>
          <a:p>
            <a:pPr algn="just"/>
            <a:r>
              <a:rPr lang="en-GB" sz="2000" dirty="0"/>
              <a:t>Culture- shared beliefs, values, traditions, and behaviour patterns of particular groups</a:t>
            </a:r>
          </a:p>
          <a:p>
            <a:pPr algn="just"/>
            <a:r>
              <a:rPr lang="en-GB" sz="2000" dirty="0"/>
              <a:t>Socialization- process of sharing then culture to the next generation. Acquiring the rules, standards, and values of a group</a:t>
            </a:r>
          </a:p>
          <a:p>
            <a:pPr algn="just"/>
            <a:r>
              <a:rPr lang="en-GB" sz="2000" dirty="0"/>
              <a:t>Social Norms- rules and expectations about how group members should behave- are a building block of culture</a:t>
            </a:r>
          </a:p>
          <a:p>
            <a:pPr algn="just"/>
            <a:r>
              <a:rPr lang="en-GB" sz="2000" dirty="0"/>
              <a:t>Social Role- set of norms that apply to people in a particular position </a:t>
            </a:r>
            <a:r>
              <a:rPr lang="en-GB" sz="2000" dirty="0" err="1"/>
              <a:t>e.g</a:t>
            </a:r>
            <a:r>
              <a:rPr lang="en-GB" sz="2000" dirty="0"/>
              <a:t> teachers or students</a:t>
            </a:r>
          </a:p>
        </p:txBody>
      </p:sp>
    </p:spTree>
    <p:extLst>
      <p:ext uri="{BB962C8B-B14F-4D97-AF65-F5344CB8AC3E}">
        <p14:creationId xmlns:p14="http://schemas.microsoft.com/office/powerpoint/2010/main" val="777686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Individualism VS Collectivism</a:t>
            </a:r>
          </a:p>
        </p:txBody>
      </p:sp>
      <p:sp>
        <p:nvSpPr>
          <p:cNvPr id="3" name="Content Placeholder 2"/>
          <p:cNvSpPr>
            <a:spLocks noGrp="1"/>
          </p:cNvSpPr>
          <p:nvPr>
            <p:ph idx="1"/>
          </p:nvPr>
        </p:nvSpPr>
        <p:spPr>
          <a:xfrm>
            <a:off x="818712" y="2222287"/>
            <a:ext cx="10554574" cy="4635713"/>
          </a:xfrm>
        </p:spPr>
        <p:txBody>
          <a:bodyPr>
            <a:normAutofit/>
          </a:bodyPr>
          <a:lstStyle/>
          <a:p>
            <a:pPr>
              <a:lnSpc>
                <a:spcPct val="125000"/>
              </a:lnSpc>
            </a:pPr>
            <a:r>
              <a:rPr lang="en-US" altLang="en-US" sz="2400" u="sng" dirty="0"/>
              <a:t>Individualism:</a:t>
            </a:r>
            <a:r>
              <a:rPr lang="en-US" altLang="en-US" sz="2400" dirty="0"/>
              <a:t> belief in the value of personal identity, uniqueness, and freedom (Westernized White cultures)</a:t>
            </a:r>
          </a:p>
          <a:p>
            <a:pPr>
              <a:lnSpc>
                <a:spcPct val="55000"/>
              </a:lnSpc>
              <a:buNone/>
            </a:pPr>
            <a:endParaRPr lang="en-US" altLang="en-US" sz="2400" dirty="0"/>
          </a:p>
          <a:p>
            <a:pPr>
              <a:lnSpc>
                <a:spcPct val="125000"/>
              </a:lnSpc>
            </a:pPr>
            <a:r>
              <a:rPr lang="en-US" altLang="en-US" sz="2400" u="sng" dirty="0"/>
              <a:t>Collectivism: </a:t>
            </a:r>
            <a:r>
              <a:rPr lang="en-US" altLang="en-US" sz="2400" dirty="0"/>
              <a:t>emphasis on loyalty to the family, adherence to group norms, and harmonious social relations (African, Asian, and Latin Americans and Eastern cultures)</a:t>
            </a:r>
          </a:p>
          <a:p>
            <a:pPr>
              <a:lnSpc>
                <a:spcPct val="125000"/>
              </a:lnSpc>
            </a:pPr>
            <a:r>
              <a:rPr lang="en-US" altLang="en-US" sz="2400" dirty="0"/>
              <a:t>Culture affects all facets of life from our favorite foods to our beliefs about masculinity and femininity.</a:t>
            </a:r>
          </a:p>
        </p:txBody>
      </p:sp>
    </p:spTree>
    <p:extLst>
      <p:ext uri="{BB962C8B-B14F-4D97-AF65-F5344CB8AC3E}">
        <p14:creationId xmlns:p14="http://schemas.microsoft.com/office/powerpoint/2010/main" val="326543339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Methods in Social Psychology</a:t>
            </a:r>
          </a:p>
        </p:txBody>
      </p:sp>
      <p:sp>
        <p:nvSpPr>
          <p:cNvPr id="3" name="Text Placeholder 2"/>
          <p:cNvSpPr>
            <a:spLocks noGrp="1"/>
          </p:cNvSpPr>
          <p:nvPr>
            <p:ph type="body" idx="1"/>
          </p:nvPr>
        </p:nvSpPr>
        <p:spPr>
          <a:xfrm>
            <a:off x="809999" y="5281201"/>
            <a:ext cx="10628965" cy="886517"/>
          </a:xfrm>
        </p:spPr>
        <p:txBody>
          <a:bodyPr>
            <a:normAutofit fontScale="92500" lnSpcReduction="10000"/>
          </a:bodyPr>
          <a:lstStyle/>
          <a:p>
            <a:r>
              <a:rPr lang="en-GB" b="1" dirty="0"/>
              <a:t>NOTE: </a:t>
            </a:r>
            <a:r>
              <a:rPr lang="en-GB" dirty="0"/>
              <a:t>Content on this sub-topic is taken from Baron and Myers both. Refer to pages 18-30 of Myers’ Social Psychology (10</a:t>
            </a:r>
            <a:r>
              <a:rPr lang="en-GB" baseline="30000" dirty="0"/>
              <a:t>th</a:t>
            </a:r>
            <a:r>
              <a:rPr lang="en-GB" dirty="0"/>
              <a:t> Edition) for a broader understanding on the topic of Research</a:t>
            </a:r>
            <a:r>
              <a:rPr lang="en-GB" b="1" dirty="0"/>
              <a:t>.</a:t>
            </a:r>
          </a:p>
          <a:p>
            <a:endParaRPr lang="en-GB" dirty="0"/>
          </a:p>
        </p:txBody>
      </p:sp>
    </p:spTree>
    <p:extLst>
      <p:ext uri="{BB962C8B-B14F-4D97-AF65-F5344CB8AC3E}">
        <p14:creationId xmlns:p14="http://schemas.microsoft.com/office/powerpoint/2010/main" val="403536719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10554574" cy="4295054"/>
          </a:xfrm>
        </p:spPr>
        <p:txBody>
          <a:bodyPr>
            <a:normAutofit/>
          </a:bodyPr>
          <a:lstStyle/>
          <a:p>
            <a:r>
              <a:rPr lang="en-GB" sz="2000" dirty="0"/>
              <a:t>Social Psychology is an empirical science</a:t>
            </a:r>
          </a:p>
          <a:p>
            <a:r>
              <a:rPr lang="en-GB" sz="2000" dirty="0"/>
              <a:t>Systematic methods are used to gather information about life and to test the usefulness of theories</a:t>
            </a:r>
          </a:p>
          <a:p>
            <a:r>
              <a:rPr lang="en-GB" sz="2000" dirty="0"/>
              <a:t>Social psychological research has 4 broad goals:</a:t>
            </a:r>
          </a:p>
          <a:p>
            <a:pPr>
              <a:buAutoNum type="arabicParenR"/>
            </a:pPr>
            <a:r>
              <a:rPr lang="en-GB" sz="2000" b="1" dirty="0"/>
              <a:t>Description</a:t>
            </a:r>
            <a:r>
              <a:rPr lang="en-GB" sz="2000" dirty="0"/>
              <a:t>- careful and systematic, to make reliable generalizations</a:t>
            </a:r>
          </a:p>
          <a:p>
            <a:pPr>
              <a:buAutoNum type="arabicParenR"/>
            </a:pPr>
            <a:r>
              <a:rPr lang="en-GB" sz="2000" b="1" dirty="0"/>
              <a:t>Causal Analysis- </a:t>
            </a:r>
            <a:r>
              <a:rPr lang="en-GB" sz="2000" dirty="0"/>
              <a:t>cause and effect relationship</a:t>
            </a:r>
          </a:p>
          <a:p>
            <a:pPr>
              <a:buAutoNum type="arabicParenR"/>
            </a:pPr>
            <a:r>
              <a:rPr lang="en-GB" sz="2000" b="1" dirty="0"/>
              <a:t>Theory building- </a:t>
            </a:r>
            <a:r>
              <a:rPr lang="en-GB" sz="2000" dirty="0"/>
              <a:t>develop theory to understand the reasons of </a:t>
            </a:r>
            <a:r>
              <a:rPr lang="en-GB" sz="2000" dirty="0" err="1"/>
              <a:t>behaviors</a:t>
            </a:r>
            <a:endParaRPr lang="en-GB" sz="2000" dirty="0"/>
          </a:p>
          <a:p>
            <a:pPr>
              <a:buAutoNum type="arabicParenR"/>
            </a:pPr>
            <a:r>
              <a:rPr lang="en-GB" sz="2000" b="1" dirty="0"/>
              <a:t>Application</a:t>
            </a:r>
            <a:r>
              <a:rPr lang="en-GB" sz="2000" dirty="0"/>
              <a:t>- to solve everyday social problems</a:t>
            </a:r>
          </a:p>
        </p:txBody>
      </p:sp>
    </p:spTree>
    <p:extLst>
      <p:ext uri="{BB962C8B-B14F-4D97-AF65-F5344CB8AC3E}">
        <p14:creationId xmlns:p14="http://schemas.microsoft.com/office/powerpoint/2010/main" val="42591024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Research Participants</a:t>
            </a:r>
          </a:p>
        </p:txBody>
      </p:sp>
      <p:sp>
        <p:nvSpPr>
          <p:cNvPr id="3" name="Content Placeholder 2"/>
          <p:cNvSpPr>
            <a:spLocks noGrp="1"/>
          </p:cNvSpPr>
          <p:nvPr>
            <p:ph idx="1"/>
          </p:nvPr>
        </p:nvSpPr>
        <p:spPr/>
        <p:txBody>
          <a:bodyPr>
            <a:normAutofit/>
          </a:bodyPr>
          <a:lstStyle/>
          <a:p>
            <a:r>
              <a:rPr lang="en-GB" sz="2400" dirty="0"/>
              <a:t>Key is to study the people who later are to be generalized</a:t>
            </a:r>
          </a:p>
          <a:p>
            <a:r>
              <a:rPr lang="en-GB" sz="2400" dirty="0"/>
              <a:t>Representative sample</a:t>
            </a:r>
          </a:p>
          <a:p>
            <a:r>
              <a:rPr lang="en-GB" sz="2400" dirty="0"/>
              <a:t>Random sample- each person gets an equal chance of being part of then study</a:t>
            </a:r>
          </a:p>
        </p:txBody>
      </p:sp>
    </p:spTree>
    <p:extLst>
      <p:ext uri="{BB962C8B-B14F-4D97-AF65-F5344CB8AC3E}">
        <p14:creationId xmlns:p14="http://schemas.microsoft.com/office/powerpoint/2010/main" val="1412471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10554574" cy="4411595"/>
          </a:xfrm>
        </p:spPr>
        <p:txBody>
          <a:bodyPr>
            <a:normAutofit lnSpcReduction="10000"/>
          </a:bodyPr>
          <a:lstStyle/>
          <a:p>
            <a:endParaRPr lang="en-GB" dirty="0"/>
          </a:p>
          <a:p>
            <a:endParaRPr lang="en-GB" dirty="0"/>
          </a:p>
          <a:p>
            <a:r>
              <a:rPr lang="en-GB" sz="2800" dirty="0"/>
              <a:t>Values, beliefs and experiences determine what we think we know about others</a:t>
            </a:r>
          </a:p>
          <a:p>
            <a:r>
              <a:rPr lang="en-GB" sz="2800" dirty="0"/>
              <a:t>Sometimes what we think is a fact is just based on our experience</a:t>
            </a:r>
          </a:p>
          <a:p>
            <a:r>
              <a:rPr lang="en-GB" sz="2800" dirty="0"/>
              <a:t>Values change and take shape as we discuss issues with each other</a:t>
            </a:r>
          </a:p>
          <a:p>
            <a:r>
              <a:rPr lang="en-GB" sz="2800" dirty="0"/>
              <a:t>Groups can be difficult to manage as people might have opposing values</a:t>
            </a:r>
          </a:p>
          <a:p>
            <a:endParaRPr lang="en-GB" dirty="0"/>
          </a:p>
        </p:txBody>
      </p:sp>
    </p:spTree>
    <p:extLst>
      <p:ext uri="{BB962C8B-B14F-4D97-AF65-F5344CB8AC3E}">
        <p14:creationId xmlns:p14="http://schemas.microsoft.com/office/powerpoint/2010/main" val="1685720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Biases in Research Samples</a:t>
            </a:r>
          </a:p>
        </p:txBody>
      </p:sp>
      <p:sp>
        <p:nvSpPr>
          <p:cNvPr id="3" name="Content Placeholder 2"/>
          <p:cNvSpPr>
            <a:spLocks noGrp="1"/>
          </p:cNvSpPr>
          <p:nvPr>
            <p:ph idx="1"/>
          </p:nvPr>
        </p:nvSpPr>
        <p:spPr/>
        <p:txBody>
          <a:bodyPr>
            <a:normAutofit/>
          </a:bodyPr>
          <a:lstStyle/>
          <a:p>
            <a:r>
              <a:rPr lang="en-US" altLang="en-US" sz="2400" dirty="0"/>
              <a:t>College students are over-represented because of convenience.  </a:t>
            </a:r>
          </a:p>
          <a:p>
            <a:r>
              <a:rPr lang="en-US" altLang="en-US" sz="2400" dirty="0"/>
              <a:t>In older research, males are over-represented.</a:t>
            </a:r>
          </a:p>
          <a:p>
            <a:r>
              <a:rPr lang="en-US" altLang="en-US" sz="2400" dirty="0"/>
              <a:t>Ethnic minority groups are under-represented.</a:t>
            </a:r>
          </a:p>
        </p:txBody>
      </p:sp>
    </p:spTree>
    <p:extLst>
      <p:ext uri="{BB962C8B-B14F-4D97-AF65-F5344CB8AC3E}">
        <p14:creationId xmlns:p14="http://schemas.microsoft.com/office/powerpoint/2010/main" val="211906837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Correlational VS Experimental Designs</a:t>
            </a:r>
          </a:p>
        </p:txBody>
      </p:sp>
      <p:sp>
        <p:nvSpPr>
          <p:cNvPr id="3" name="Content Placeholder 2"/>
          <p:cNvSpPr>
            <a:spLocks noGrp="1"/>
          </p:cNvSpPr>
          <p:nvPr>
            <p:ph idx="1"/>
          </p:nvPr>
        </p:nvSpPr>
        <p:spPr>
          <a:xfrm>
            <a:off x="519953" y="2222287"/>
            <a:ext cx="11376211" cy="4474348"/>
          </a:xfrm>
        </p:spPr>
        <p:txBody>
          <a:bodyPr>
            <a:normAutofit/>
          </a:bodyPr>
          <a:lstStyle/>
          <a:p>
            <a:r>
              <a:rPr lang="en-GB" sz="2400" b="1" u="sng" dirty="0"/>
              <a:t>Correlational Research</a:t>
            </a:r>
            <a:r>
              <a:rPr lang="en-GB" sz="2000" dirty="0"/>
              <a:t>- Testing the association between two or more factors.</a:t>
            </a:r>
          </a:p>
          <a:p>
            <a:r>
              <a:rPr lang="en-GB" sz="2000" dirty="0"/>
              <a:t>When Variable A is high, is Variable B also high (positive correlation) or low (negative), or is B’s value unrelated (no correlation)</a:t>
            </a:r>
          </a:p>
          <a:p>
            <a:r>
              <a:rPr lang="en-GB" sz="2000" dirty="0"/>
              <a:t>Advantages: </a:t>
            </a:r>
            <a:r>
              <a:rPr lang="en-GB" sz="2000" b="1" dirty="0"/>
              <a:t>1) </a:t>
            </a:r>
            <a:r>
              <a:rPr lang="en-GB" sz="2000" dirty="0"/>
              <a:t>Enable researchers to study problems in which intervention is impossible</a:t>
            </a:r>
          </a:p>
          <a:p>
            <a:pPr marL="0" indent="0">
              <a:buNone/>
            </a:pPr>
            <a:r>
              <a:rPr lang="en-GB" sz="2000" dirty="0"/>
              <a:t>				   </a:t>
            </a:r>
            <a:r>
              <a:rPr lang="en-GB" sz="2000" b="1" dirty="0"/>
              <a:t>2) </a:t>
            </a:r>
            <a:r>
              <a:rPr lang="en-GB" sz="2000" dirty="0"/>
              <a:t>Is efficient. Allow researchers to collect more information and test more 					relationships than they can in most experiments</a:t>
            </a:r>
          </a:p>
          <a:p>
            <a:pPr marL="0" indent="0">
              <a:buNone/>
            </a:pPr>
            <a:endParaRPr lang="en-GB" sz="2000" dirty="0"/>
          </a:p>
        </p:txBody>
      </p:sp>
    </p:spTree>
    <p:extLst>
      <p:ext uri="{BB962C8B-B14F-4D97-AF65-F5344CB8AC3E}">
        <p14:creationId xmlns:p14="http://schemas.microsoft.com/office/powerpoint/2010/main" val="154552868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sz="2000" dirty="0"/>
              <a:t>Limitations:</a:t>
            </a:r>
          </a:p>
          <a:p>
            <a:pPr>
              <a:buFontTx/>
              <a:buChar char="-"/>
            </a:pPr>
            <a:r>
              <a:rPr lang="en-US" altLang="en-US" sz="2000" dirty="0"/>
              <a:t>Does not provide clear-cut evidence of cause-and-effect relationships. Ambiguous in two ways:</a:t>
            </a:r>
          </a:p>
          <a:p>
            <a:pPr marL="0" indent="0">
              <a:spcBef>
                <a:spcPct val="50000"/>
              </a:spcBef>
              <a:buClr>
                <a:schemeClr val="hlink"/>
              </a:buClr>
              <a:buNone/>
            </a:pPr>
            <a:r>
              <a:rPr lang="en-US" altLang="en-US" sz="2000" dirty="0"/>
              <a:t>1) Reverse-Causality Problem: the direction of causality is unknown: Does A cause B, or vice versa?</a:t>
            </a:r>
          </a:p>
          <a:p>
            <a:pPr marL="0" indent="0">
              <a:spcBef>
                <a:spcPct val="50000"/>
              </a:spcBef>
              <a:buClr>
                <a:schemeClr val="hlink"/>
              </a:buClr>
              <a:buNone/>
            </a:pPr>
            <a:r>
              <a:rPr lang="en-US" altLang="en-US" sz="2000" dirty="0"/>
              <a:t>2) Third-Variable Problem: if two variables are correlated, is one the cause of the other? Or is some third variable the cause of both?</a:t>
            </a:r>
          </a:p>
          <a:p>
            <a:pPr>
              <a:buFontTx/>
              <a:buChar char="-"/>
            </a:pPr>
            <a:endParaRPr lang="en-US" altLang="en-US" dirty="0"/>
          </a:p>
          <a:p>
            <a:endParaRPr lang="en-GB" dirty="0"/>
          </a:p>
        </p:txBody>
      </p:sp>
    </p:spTree>
    <p:extLst>
      <p:ext uri="{BB962C8B-B14F-4D97-AF65-F5344CB8AC3E}">
        <p14:creationId xmlns:p14="http://schemas.microsoft.com/office/powerpoint/2010/main" val="144341826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10554574" cy="4492278"/>
          </a:xfrm>
        </p:spPr>
        <p:txBody>
          <a:bodyPr>
            <a:normAutofit/>
          </a:bodyPr>
          <a:lstStyle/>
          <a:p>
            <a:r>
              <a:rPr lang="en-GB" sz="2400" b="1" u="sng" dirty="0"/>
              <a:t>Experimental Research</a:t>
            </a:r>
            <a:r>
              <a:rPr lang="en-GB" dirty="0"/>
              <a:t>- </a:t>
            </a:r>
            <a:r>
              <a:rPr lang="en-US" altLang="en-US" sz="2000" dirty="0"/>
              <a:t>Research that randomly assigns people to conditions, varies treatment in each condition, and measures effect on responses.</a:t>
            </a:r>
          </a:p>
          <a:p>
            <a:r>
              <a:rPr lang="en-US" altLang="en-US" sz="2000" i="1" dirty="0"/>
              <a:t>Independent Variable- </a:t>
            </a:r>
            <a:r>
              <a:rPr lang="en-US" altLang="en-US" sz="2000" dirty="0"/>
              <a:t>Factor that is manipulated by the experimenter</a:t>
            </a:r>
          </a:p>
          <a:p>
            <a:r>
              <a:rPr lang="en-US" altLang="en-US" sz="2000" i="1" dirty="0"/>
              <a:t>Dependent Variable- </a:t>
            </a:r>
            <a:r>
              <a:rPr lang="en-US" altLang="en-US" sz="2000" dirty="0"/>
              <a:t>The response to the IV being manipulated</a:t>
            </a:r>
          </a:p>
          <a:p>
            <a:r>
              <a:rPr lang="en-US" altLang="en-US" sz="2000" i="1" dirty="0"/>
              <a:t>Operational Definition- </a:t>
            </a:r>
            <a:r>
              <a:rPr lang="en-US" altLang="en-US" sz="2000" dirty="0"/>
              <a:t>Specific procedure used to measure or manipulated a variable</a:t>
            </a:r>
          </a:p>
          <a:p>
            <a:r>
              <a:rPr lang="en-US" altLang="en-US" sz="2000" i="1" dirty="0"/>
              <a:t>Random Assignment- </a:t>
            </a:r>
            <a:r>
              <a:rPr lang="en-US" altLang="en-US" sz="2000" dirty="0"/>
              <a:t>Guaranteeing the subject are placed in experimental conditions on the basis of chance</a:t>
            </a:r>
            <a:endParaRPr lang="en-US" altLang="en-US" sz="2000" i="1" dirty="0"/>
          </a:p>
          <a:p>
            <a:endParaRPr lang="en-GB" sz="2400" b="1" u="sng" dirty="0"/>
          </a:p>
        </p:txBody>
      </p:sp>
    </p:spTree>
    <p:extLst>
      <p:ext uri="{BB962C8B-B14F-4D97-AF65-F5344CB8AC3E}">
        <p14:creationId xmlns:p14="http://schemas.microsoft.com/office/powerpoint/2010/main" val="1668559911"/>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Field VS Laboratory Settings</a:t>
            </a:r>
          </a:p>
        </p:txBody>
      </p:sp>
      <p:sp>
        <p:nvSpPr>
          <p:cNvPr id="3" name="Content Placeholder 2"/>
          <p:cNvSpPr>
            <a:spLocks noGrp="1"/>
          </p:cNvSpPr>
          <p:nvPr>
            <p:ph idx="1"/>
          </p:nvPr>
        </p:nvSpPr>
        <p:spPr>
          <a:xfrm>
            <a:off x="818712" y="2222287"/>
            <a:ext cx="10554574" cy="4178513"/>
          </a:xfrm>
        </p:spPr>
        <p:txBody>
          <a:bodyPr>
            <a:normAutofit/>
          </a:bodyPr>
          <a:lstStyle/>
          <a:p>
            <a:pPr>
              <a:lnSpc>
                <a:spcPct val="130000"/>
              </a:lnSpc>
            </a:pPr>
            <a:r>
              <a:rPr lang="en-US" altLang="en-US" sz="2000" i="1" u="sng" dirty="0"/>
              <a:t>Field research</a:t>
            </a:r>
            <a:r>
              <a:rPr lang="en-US" altLang="en-US" sz="2000" dirty="0"/>
              <a:t> examines behavior in its natural habitat</a:t>
            </a:r>
          </a:p>
          <a:p>
            <a:pPr>
              <a:lnSpc>
                <a:spcPct val="130000"/>
              </a:lnSpc>
            </a:pPr>
            <a:r>
              <a:rPr lang="en-US" altLang="en-US" sz="2000" i="1" u="sng" dirty="0"/>
              <a:t>Laboratory research</a:t>
            </a:r>
            <a:r>
              <a:rPr lang="en-US" altLang="en-US" sz="2000" dirty="0"/>
              <a:t> is conducted in an artificial situation.</a:t>
            </a:r>
          </a:p>
          <a:p>
            <a:pPr>
              <a:lnSpc>
                <a:spcPct val="130000"/>
              </a:lnSpc>
            </a:pPr>
            <a:r>
              <a:rPr lang="en-US" altLang="en-US" sz="2000" dirty="0"/>
              <a:t>Advantages of Lab Experiment:</a:t>
            </a:r>
          </a:p>
          <a:p>
            <a:pPr marL="457200" indent="-457200">
              <a:lnSpc>
                <a:spcPct val="130000"/>
              </a:lnSpc>
              <a:buAutoNum type="arabicParenR"/>
            </a:pPr>
            <a:r>
              <a:rPr lang="en-US" altLang="en-US" sz="2000" dirty="0"/>
              <a:t>Highly controlled</a:t>
            </a:r>
          </a:p>
          <a:p>
            <a:pPr marL="457200" indent="-457200">
              <a:lnSpc>
                <a:spcPct val="130000"/>
              </a:lnSpc>
              <a:buAutoNum type="arabicParenR"/>
            </a:pPr>
            <a:r>
              <a:rPr lang="en-US" altLang="en-US" sz="2000" dirty="0"/>
              <a:t>High internal validity</a:t>
            </a:r>
          </a:p>
          <a:p>
            <a:pPr marL="457200" indent="-457200">
              <a:lnSpc>
                <a:spcPct val="130000"/>
              </a:lnSpc>
              <a:buAutoNum type="arabicParenR"/>
            </a:pPr>
            <a:r>
              <a:rPr lang="en-US" altLang="en-US" sz="2000" dirty="0"/>
              <a:t>More convenient</a:t>
            </a:r>
          </a:p>
          <a:p>
            <a:pPr marL="457200" indent="-457200">
              <a:lnSpc>
                <a:spcPct val="130000"/>
              </a:lnSpc>
              <a:buAutoNum type="arabicParenR"/>
            </a:pPr>
            <a:r>
              <a:rPr lang="en-US" altLang="en-US" sz="2000" dirty="0"/>
              <a:t>Less costly</a:t>
            </a:r>
          </a:p>
        </p:txBody>
      </p:sp>
    </p:spTree>
    <p:extLst>
      <p:ext uri="{BB962C8B-B14F-4D97-AF65-F5344CB8AC3E}">
        <p14:creationId xmlns:p14="http://schemas.microsoft.com/office/powerpoint/2010/main" val="385861883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Advantages of Field Research:</a:t>
            </a:r>
          </a:p>
          <a:p>
            <a:pPr>
              <a:buAutoNum type="arabicParenR"/>
            </a:pPr>
            <a:r>
              <a:rPr lang="en-GB" dirty="0"/>
              <a:t>More realistic.</a:t>
            </a:r>
          </a:p>
          <a:p>
            <a:pPr>
              <a:buAutoNum type="arabicParenR"/>
            </a:pPr>
            <a:r>
              <a:rPr lang="en-GB" dirty="0"/>
              <a:t>Results more generalizable to a wider population</a:t>
            </a:r>
          </a:p>
          <a:p>
            <a:pPr>
              <a:buAutoNum type="arabicParenR"/>
            </a:pPr>
            <a:r>
              <a:rPr lang="en-GB" dirty="0"/>
              <a:t>High external validity</a:t>
            </a:r>
          </a:p>
          <a:p>
            <a:pPr>
              <a:buAutoNum type="arabicParenR"/>
            </a:pPr>
            <a:r>
              <a:rPr lang="en-GB" dirty="0"/>
              <a:t>Allows researcher to study powerful situations</a:t>
            </a:r>
          </a:p>
          <a:p>
            <a:pPr>
              <a:buAutoNum type="arabicParenR"/>
            </a:pPr>
            <a:r>
              <a:rPr lang="en-GB" dirty="0"/>
              <a:t>Minimizes suspicion by participants</a:t>
            </a:r>
          </a:p>
          <a:p>
            <a:pPr>
              <a:buAutoNum type="arabicParenR"/>
            </a:pPr>
            <a:endParaRPr lang="en-GB" dirty="0"/>
          </a:p>
          <a:p>
            <a:pPr marL="0" indent="0">
              <a:buNone/>
            </a:pPr>
            <a:r>
              <a:rPr lang="en-GB" b="1" dirty="0"/>
              <a:t>Refer to table 1-2 for a clear comparison</a:t>
            </a:r>
          </a:p>
          <a:p>
            <a:pPr>
              <a:buAutoNum type="arabicParenR"/>
            </a:pPr>
            <a:endParaRPr lang="en-GB" dirty="0"/>
          </a:p>
        </p:txBody>
      </p:sp>
    </p:spTree>
    <p:extLst>
      <p:ext uri="{BB962C8B-B14F-4D97-AF65-F5344CB8AC3E}">
        <p14:creationId xmlns:p14="http://schemas.microsoft.com/office/powerpoint/2010/main" val="21590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of Data Collection</a:t>
            </a:r>
          </a:p>
        </p:txBody>
      </p:sp>
      <p:sp>
        <p:nvSpPr>
          <p:cNvPr id="3" name="Content Placeholder 2"/>
          <p:cNvSpPr>
            <a:spLocks noGrp="1"/>
          </p:cNvSpPr>
          <p:nvPr>
            <p:ph idx="1"/>
          </p:nvPr>
        </p:nvSpPr>
        <p:spPr>
          <a:xfrm>
            <a:off x="818711" y="2222287"/>
            <a:ext cx="10853335" cy="3636511"/>
          </a:xfrm>
        </p:spPr>
        <p:txBody>
          <a:bodyPr>
            <a:normAutofit/>
          </a:bodyPr>
          <a:lstStyle/>
          <a:p>
            <a:pPr marL="0" indent="0">
              <a:buNone/>
            </a:pPr>
            <a:r>
              <a:rPr lang="en-GB" sz="2400" b="1" u="sng" dirty="0"/>
              <a:t>1) Self-Report:</a:t>
            </a:r>
          </a:p>
          <a:p>
            <a:pPr marL="0" indent="0">
              <a:buNone/>
            </a:pPr>
            <a:r>
              <a:rPr lang="en-GB" sz="2000" dirty="0"/>
              <a:t>- Most common technique of data collection</a:t>
            </a:r>
          </a:p>
          <a:p>
            <a:pPr marL="0" indent="0">
              <a:buNone/>
            </a:pPr>
            <a:r>
              <a:rPr lang="en-GB" sz="2000" dirty="0"/>
              <a:t>Advantage: Measures subjective states such as perceptions, emotions and attitudes</a:t>
            </a:r>
          </a:p>
          <a:p>
            <a:pPr marL="0" indent="0">
              <a:buNone/>
            </a:pPr>
            <a:r>
              <a:rPr lang="en-GB" sz="2000" dirty="0"/>
              <a:t>Disadvantage: Reliance on people to give honest descriptions of own internal feelings</a:t>
            </a:r>
            <a:endParaRPr lang="en-GB" dirty="0"/>
          </a:p>
        </p:txBody>
      </p:sp>
    </p:spTree>
    <p:extLst>
      <p:ext uri="{BB962C8B-B14F-4D97-AF65-F5344CB8AC3E}">
        <p14:creationId xmlns:p14="http://schemas.microsoft.com/office/powerpoint/2010/main" val="4247850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10554574" cy="4330913"/>
          </a:xfrm>
        </p:spPr>
        <p:txBody>
          <a:bodyPr>
            <a:normAutofit lnSpcReduction="10000"/>
          </a:bodyPr>
          <a:lstStyle/>
          <a:p>
            <a:pPr marL="0" indent="0">
              <a:buNone/>
            </a:pPr>
            <a:r>
              <a:rPr lang="en-GB" sz="2400" b="1" u="sng" dirty="0"/>
              <a:t>2) Observational Research:</a:t>
            </a:r>
          </a:p>
          <a:p>
            <a:pPr>
              <a:buFontTx/>
              <a:buChar char="-"/>
            </a:pPr>
            <a:r>
              <a:rPr lang="en-GB" dirty="0"/>
              <a:t>Direct observation is a widely used research technique</a:t>
            </a:r>
          </a:p>
          <a:p>
            <a:r>
              <a:rPr lang="en-GB" b="1" dirty="0"/>
              <a:t>Overt</a:t>
            </a:r>
            <a:r>
              <a:rPr lang="en-GB" dirty="0"/>
              <a:t>- participants knows who the researcher is and they know that they are being observed.</a:t>
            </a:r>
          </a:p>
          <a:p>
            <a:r>
              <a:rPr lang="en-GB" b="1" dirty="0"/>
              <a:t>Covert</a:t>
            </a:r>
            <a:r>
              <a:rPr lang="en-GB" dirty="0"/>
              <a:t>- participants do not know that a researcher is in the group observing them.</a:t>
            </a:r>
          </a:p>
          <a:p>
            <a:r>
              <a:rPr lang="en-GB" b="1" dirty="0"/>
              <a:t>Participant</a:t>
            </a:r>
            <a:r>
              <a:rPr lang="en-GB" dirty="0"/>
              <a:t>- researchers become a part of the group they wish to observe. Researchers can be overt or covert about this.</a:t>
            </a:r>
          </a:p>
          <a:p>
            <a:r>
              <a:rPr lang="en-GB" b="1" dirty="0"/>
              <a:t>Non-participant</a:t>
            </a:r>
            <a:r>
              <a:rPr lang="en-GB" dirty="0"/>
              <a:t>- researchers are “away” from the people or animals they are observing. This can also be overt or covert.</a:t>
            </a:r>
          </a:p>
          <a:p>
            <a:r>
              <a:rPr lang="en-GB" dirty="0"/>
              <a:t>Advantage- High ecological validity</a:t>
            </a:r>
          </a:p>
          <a:p>
            <a:r>
              <a:rPr lang="en-GB" dirty="0"/>
              <a:t>Disadvantage- Problem of demand characteristics, reduces validity of findings</a:t>
            </a:r>
          </a:p>
          <a:p>
            <a:pPr marL="0" indent="0">
              <a:buNone/>
            </a:pPr>
            <a:endParaRPr lang="en-GB" dirty="0"/>
          </a:p>
        </p:txBody>
      </p:sp>
    </p:spTree>
    <p:extLst>
      <p:ext uri="{BB962C8B-B14F-4D97-AF65-F5344CB8AC3E}">
        <p14:creationId xmlns:p14="http://schemas.microsoft.com/office/powerpoint/2010/main" val="1274493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sz="2400" b="1" u="sng" dirty="0"/>
              <a:t>3) Archival Research:</a:t>
            </a:r>
          </a:p>
          <a:p>
            <a:pPr marL="0" indent="0">
              <a:buNone/>
            </a:pPr>
            <a:r>
              <a:rPr lang="en-GB" dirty="0"/>
              <a:t>Analysis of existing data used for another purpose</a:t>
            </a:r>
          </a:p>
          <a:p>
            <a:r>
              <a:rPr lang="en-GB" sz="2000" dirty="0"/>
              <a:t>Advantages- </a:t>
            </a:r>
            <a:r>
              <a:rPr lang="en-GB" sz="2000" dirty="0" err="1"/>
              <a:t>i</a:t>
            </a:r>
            <a:r>
              <a:rPr lang="en-GB" sz="2000" dirty="0"/>
              <a:t>) Inexpensive ii) Allows researcher to test hypotheses about changes in attitudes or behaviour over time be limited to one historical moment</a:t>
            </a:r>
          </a:p>
          <a:p>
            <a:r>
              <a:rPr lang="en-GB" sz="2000" dirty="0"/>
              <a:t>Disadvantage- Difference in previous and current hypothesis, participants, questions etc.</a:t>
            </a:r>
          </a:p>
          <a:p>
            <a:pPr marL="0" indent="0">
              <a:buNone/>
            </a:pPr>
            <a:endParaRPr lang="en-GB" sz="1600" dirty="0"/>
          </a:p>
        </p:txBody>
      </p:sp>
    </p:spTree>
    <p:extLst>
      <p:ext uri="{BB962C8B-B14F-4D97-AF65-F5344CB8AC3E}">
        <p14:creationId xmlns:p14="http://schemas.microsoft.com/office/powerpoint/2010/main" val="3603216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18712" y="2222287"/>
            <a:ext cx="10554574" cy="4555031"/>
          </a:xfrm>
        </p:spPr>
        <p:txBody>
          <a:bodyPr/>
          <a:lstStyle/>
          <a:p>
            <a:pPr marL="0" indent="0">
              <a:buNone/>
            </a:pPr>
            <a:r>
              <a:rPr lang="en-GB" sz="2400" b="1" u="sng" dirty="0"/>
              <a:t>4) Internet Research:</a:t>
            </a:r>
          </a:p>
          <a:p>
            <a:r>
              <a:rPr lang="en-GB" dirty="0"/>
              <a:t>Advantages: </a:t>
            </a:r>
            <a:r>
              <a:rPr lang="en-GB" dirty="0" err="1"/>
              <a:t>i</a:t>
            </a:r>
            <a:r>
              <a:rPr lang="en-GB" dirty="0"/>
              <a:t>) Easier to recruit participants from diverse backgrounds, geographical regions, or specialized groups</a:t>
            </a:r>
          </a:p>
          <a:p>
            <a:pPr marL="0" indent="0">
              <a:buNone/>
            </a:pPr>
            <a:r>
              <a:rPr lang="en-GB" dirty="0"/>
              <a:t>ii) Information is automatically recorded. This increases efficiency</a:t>
            </a:r>
          </a:p>
          <a:p>
            <a:pPr marL="0" indent="0">
              <a:buNone/>
            </a:pPr>
            <a:r>
              <a:rPr lang="en-GB" dirty="0"/>
              <a:t>iii) Much less expensive</a:t>
            </a:r>
          </a:p>
          <a:p>
            <a:pPr marL="0" indent="0">
              <a:buNone/>
            </a:pPr>
            <a:r>
              <a:rPr lang="en-GB" dirty="0"/>
              <a:t>iv) Internet chat rooms and Facebook groups provide rich sample of human social behaviour where people discuss current issues</a:t>
            </a:r>
          </a:p>
          <a:p>
            <a:r>
              <a:rPr lang="en-GB" dirty="0"/>
              <a:t>Disadvantages: </a:t>
            </a:r>
            <a:r>
              <a:rPr lang="en-GB" dirty="0" err="1"/>
              <a:t>i</a:t>
            </a:r>
            <a:r>
              <a:rPr lang="en-GB" dirty="0"/>
              <a:t>) Biased or fake sample</a:t>
            </a:r>
          </a:p>
          <a:p>
            <a:pPr marL="0" indent="0">
              <a:buNone/>
            </a:pPr>
            <a:r>
              <a:rPr lang="en-GB" dirty="0"/>
              <a:t>                                 ii) Uncontrolled set up and environment</a:t>
            </a:r>
          </a:p>
        </p:txBody>
      </p:sp>
    </p:spTree>
    <p:extLst>
      <p:ext uri="{BB962C8B-B14F-4D97-AF65-F5344CB8AC3E}">
        <p14:creationId xmlns:p14="http://schemas.microsoft.com/office/powerpoint/2010/main" val="1267789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Social Psychology?</a:t>
            </a:r>
          </a:p>
        </p:txBody>
      </p:sp>
      <p:sp>
        <p:nvSpPr>
          <p:cNvPr id="3" name="Content Placeholder 2"/>
          <p:cNvSpPr>
            <a:spLocks noGrp="1"/>
          </p:cNvSpPr>
          <p:nvPr>
            <p:ph idx="1"/>
          </p:nvPr>
        </p:nvSpPr>
        <p:spPr/>
        <p:txBody>
          <a:bodyPr>
            <a:normAutofit/>
          </a:bodyPr>
          <a:lstStyle/>
          <a:p>
            <a:r>
              <a:rPr lang="en-GB" sz="2400" dirty="0"/>
              <a:t>Social Psychology is a science that studies the influences of our situations, with special attention to how we view and affect one another.</a:t>
            </a:r>
          </a:p>
          <a:p>
            <a:pPr marL="0" indent="0">
              <a:buNone/>
            </a:pPr>
            <a:endParaRPr lang="en-GB" sz="2400" dirty="0"/>
          </a:p>
          <a:p>
            <a:r>
              <a:rPr lang="en-GB" sz="2400" dirty="0"/>
              <a:t>Precisely, it is the scientific study of how people </a:t>
            </a:r>
            <a:r>
              <a:rPr lang="en-GB" sz="2400" b="1" dirty="0"/>
              <a:t>think</a:t>
            </a:r>
            <a:r>
              <a:rPr lang="en-GB" sz="2400" dirty="0"/>
              <a:t> about, </a:t>
            </a:r>
            <a:r>
              <a:rPr lang="en-GB" sz="2400" b="1" dirty="0"/>
              <a:t>influence</a:t>
            </a:r>
            <a:r>
              <a:rPr lang="en-GB" sz="2400" dirty="0"/>
              <a:t>, and </a:t>
            </a:r>
            <a:r>
              <a:rPr lang="en-GB" sz="2400" b="1" dirty="0"/>
              <a:t>relate</a:t>
            </a:r>
            <a:r>
              <a:rPr lang="en-GB" sz="2400" dirty="0"/>
              <a:t> to one another.</a:t>
            </a:r>
          </a:p>
        </p:txBody>
      </p:sp>
    </p:spTree>
    <p:extLst>
      <p:ext uri="{BB962C8B-B14F-4D97-AF65-F5344CB8AC3E}">
        <p14:creationId xmlns:p14="http://schemas.microsoft.com/office/powerpoint/2010/main" val="382843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Bias in Research</a:t>
            </a:r>
          </a:p>
        </p:txBody>
      </p:sp>
      <p:sp>
        <p:nvSpPr>
          <p:cNvPr id="3" name="Content Placeholder 2"/>
          <p:cNvSpPr>
            <a:spLocks noGrp="1"/>
          </p:cNvSpPr>
          <p:nvPr>
            <p:ph idx="1"/>
          </p:nvPr>
        </p:nvSpPr>
        <p:spPr>
          <a:xfrm>
            <a:off x="818712" y="2770093"/>
            <a:ext cx="11068488" cy="3720353"/>
          </a:xfrm>
        </p:spPr>
        <p:txBody>
          <a:bodyPr>
            <a:normAutofit/>
          </a:bodyPr>
          <a:lstStyle/>
          <a:p>
            <a:pPr>
              <a:lnSpc>
                <a:spcPct val="95000"/>
              </a:lnSpc>
            </a:pPr>
            <a:r>
              <a:rPr lang="en-US" altLang="en-US" sz="2400" dirty="0"/>
              <a:t>Two troublesome biases in social psychology research are:</a:t>
            </a:r>
          </a:p>
          <a:p>
            <a:pPr>
              <a:lnSpc>
                <a:spcPct val="70000"/>
              </a:lnSpc>
              <a:spcBef>
                <a:spcPct val="50000"/>
              </a:spcBef>
              <a:buClr>
                <a:schemeClr val="hlink"/>
              </a:buClr>
              <a:buFont typeface="Wingdings" panose="05000000000000000000" pitchFamily="2" charset="2"/>
              <a:buChar char="§"/>
            </a:pPr>
            <a:r>
              <a:rPr lang="en-US" altLang="en-US" sz="2400" i="1" u="sng" dirty="0"/>
              <a:t>Experimenter bias:</a:t>
            </a:r>
            <a:r>
              <a:rPr lang="en-US" altLang="en-US" sz="2400" dirty="0"/>
              <a:t> unintentional acts by the researcher can bias results</a:t>
            </a:r>
          </a:p>
          <a:p>
            <a:pPr>
              <a:lnSpc>
                <a:spcPct val="150000"/>
              </a:lnSpc>
              <a:spcBef>
                <a:spcPct val="50000"/>
              </a:spcBef>
              <a:buClr>
                <a:schemeClr val="hlink"/>
              </a:buClr>
              <a:buFont typeface="Wingdings" panose="05000000000000000000" pitchFamily="2" charset="2"/>
              <a:buChar char="§"/>
            </a:pPr>
            <a:r>
              <a:rPr lang="en-US" altLang="en-US" sz="2400" i="1" u="sng" dirty="0"/>
              <a:t>Subject bias/demand characteristics:</a:t>
            </a:r>
            <a:r>
              <a:rPr lang="en-US" altLang="en-US" sz="2400" dirty="0"/>
              <a:t> aspects of research that make people aware that they are being studied can bias their behavior.</a:t>
            </a:r>
          </a:p>
          <a:p>
            <a:pPr marL="0" indent="0">
              <a:lnSpc>
                <a:spcPct val="95000"/>
              </a:lnSpc>
              <a:buNone/>
            </a:pPr>
            <a:endParaRPr lang="en-US" altLang="en-US" dirty="0"/>
          </a:p>
          <a:p>
            <a:endParaRPr lang="en-GB" dirty="0"/>
          </a:p>
        </p:txBody>
      </p:sp>
    </p:spTree>
    <p:extLst>
      <p:ext uri="{BB962C8B-B14F-4D97-AF65-F5344CB8AC3E}">
        <p14:creationId xmlns:p14="http://schemas.microsoft.com/office/powerpoint/2010/main" val="15063092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Ethics</a:t>
            </a:r>
          </a:p>
        </p:txBody>
      </p:sp>
      <p:sp>
        <p:nvSpPr>
          <p:cNvPr id="3" name="Content Placeholder 2"/>
          <p:cNvSpPr>
            <a:spLocks noGrp="1"/>
          </p:cNvSpPr>
          <p:nvPr>
            <p:ph idx="1"/>
          </p:nvPr>
        </p:nvSpPr>
        <p:spPr>
          <a:xfrm>
            <a:off x="818712" y="2222287"/>
            <a:ext cx="10554574" cy="4358817"/>
          </a:xfrm>
        </p:spPr>
        <p:txBody>
          <a:bodyPr>
            <a:normAutofit fontScale="92500"/>
          </a:bodyPr>
          <a:lstStyle/>
          <a:p>
            <a:r>
              <a:rPr lang="en-GB" sz="2400" dirty="0"/>
              <a:t>Informed Consent</a:t>
            </a:r>
          </a:p>
          <a:p>
            <a:r>
              <a:rPr lang="en-GB" sz="2400" dirty="0"/>
              <a:t>Debriefing</a:t>
            </a:r>
          </a:p>
          <a:p>
            <a:r>
              <a:rPr lang="en-GB" sz="2400" dirty="0"/>
              <a:t>Minimal Risk</a:t>
            </a:r>
          </a:p>
          <a:p>
            <a:r>
              <a:rPr lang="en-GB" sz="2400" dirty="0"/>
              <a:t>Confidentiality</a:t>
            </a:r>
          </a:p>
          <a:p>
            <a:r>
              <a:rPr lang="en-GB" sz="2400" dirty="0"/>
              <a:t>Deception</a:t>
            </a:r>
          </a:p>
          <a:p>
            <a:r>
              <a:rPr lang="en-GB" sz="2400" dirty="0"/>
              <a:t>Mundane Realism (describes the degree to which the materials and procedures involved in an experiment are similar to events that occur in real world).</a:t>
            </a:r>
          </a:p>
          <a:p>
            <a:r>
              <a:rPr lang="en-GB" sz="2400" dirty="0"/>
              <a:t>Experimental Realism ( is the extent to which situations created in social psychology experiments are real and impactful to participants)</a:t>
            </a:r>
          </a:p>
        </p:txBody>
      </p:sp>
    </p:spTree>
    <p:extLst>
      <p:ext uri="{BB962C8B-B14F-4D97-AF65-F5344CB8AC3E}">
        <p14:creationId xmlns:p14="http://schemas.microsoft.com/office/powerpoint/2010/main" val="99158458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ACTIVITY</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6160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Topics</a:t>
            </a:r>
          </a:p>
        </p:txBody>
      </p:sp>
      <p:sp>
        <p:nvSpPr>
          <p:cNvPr id="3" name="Content Placeholder 2"/>
          <p:cNvSpPr>
            <a:spLocks noGrp="1"/>
          </p:cNvSpPr>
          <p:nvPr>
            <p:ph idx="1"/>
          </p:nvPr>
        </p:nvSpPr>
        <p:spPr/>
        <p:txBody>
          <a:bodyPr/>
          <a:lstStyle/>
          <a:p>
            <a:pPr>
              <a:buAutoNum type="arabicParenR"/>
            </a:pPr>
            <a:r>
              <a:rPr lang="en-GB" dirty="0"/>
              <a:t>Relationship between self-esteem and test performance</a:t>
            </a:r>
          </a:p>
          <a:p>
            <a:pPr>
              <a:buAutoNum type="arabicParenR"/>
            </a:pPr>
            <a:r>
              <a:rPr lang="en-GB" dirty="0"/>
              <a:t>Relationship between amount of time couples spend together and their relationship satisfaction</a:t>
            </a:r>
          </a:p>
          <a:p>
            <a:pPr>
              <a:buAutoNum type="arabicParenR"/>
            </a:pPr>
            <a:r>
              <a:rPr lang="en-GB" dirty="0"/>
              <a:t>Relationship between time spent listening to Heavy Metal music and aggression</a:t>
            </a:r>
          </a:p>
        </p:txBody>
      </p:sp>
    </p:spTree>
    <p:extLst>
      <p:ext uri="{BB962C8B-B14F-4D97-AF65-F5344CB8AC3E}">
        <p14:creationId xmlns:p14="http://schemas.microsoft.com/office/powerpoint/2010/main" val="44775138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a:xfrm>
            <a:off x="818712" y="2222287"/>
            <a:ext cx="10554574" cy="4429525"/>
          </a:xfrm>
        </p:spPr>
        <p:txBody>
          <a:bodyPr>
            <a:normAutofit/>
          </a:bodyPr>
          <a:lstStyle/>
          <a:p>
            <a:r>
              <a:rPr lang="en-GB" sz="2400" dirty="0"/>
              <a:t>Design a correlational study;</a:t>
            </a:r>
          </a:p>
          <a:p>
            <a:pPr>
              <a:buAutoNum type="arabicParenR"/>
            </a:pPr>
            <a:r>
              <a:rPr lang="en-GB" dirty="0"/>
              <a:t>What is your hypothesis? </a:t>
            </a:r>
          </a:p>
          <a:p>
            <a:pPr>
              <a:buAutoNum type="arabicParenR"/>
            </a:pPr>
            <a:r>
              <a:rPr lang="en-GB" dirty="0"/>
              <a:t>How will you measure the two variables?</a:t>
            </a:r>
          </a:p>
          <a:p>
            <a:pPr>
              <a:buAutoNum type="arabicParenR"/>
            </a:pPr>
            <a:r>
              <a:rPr lang="en-GB" dirty="0"/>
              <a:t>How will you obtain a random sample of participants?</a:t>
            </a:r>
          </a:p>
          <a:p>
            <a:r>
              <a:rPr lang="en-GB" sz="2400" dirty="0"/>
              <a:t>Design an experimental study;</a:t>
            </a:r>
          </a:p>
          <a:p>
            <a:pPr>
              <a:buAutoNum type="arabicParenR"/>
            </a:pPr>
            <a:r>
              <a:rPr lang="en-GB" dirty="0"/>
              <a:t>What is your hypothesis?</a:t>
            </a:r>
          </a:p>
          <a:p>
            <a:pPr>
              <a:buAutoNum type="arabicParenR"/>
            </a:pPr>
            <a:r>
              <a:rPr lang="en-GB" dirty="0"/>
              <a:t>What is your IV and DV?</a:t>
            </a:r>
          </a:p>
          <a:p>
            <a:pPr>
              <a:buAutoNum type="arabicParenR"/>
            </a:pPr>
            <a:r>
              <a:rPr lang="en-GB" dirty="0"/>
              <a:t>Will you use random assignment to conditions?</a:t>
            </a:r>
          </a:p>
          <a:p>
            <a:pPr>
              <a:buAutoNum type="arabicParenR"/>
            </a:pPr>
            <a:r>
              <a:rPr lang="en-GB" dirty="0"/>
              <a:t>Do any ethical concerns about the treatment of participants emerge from your experimental design?</a:t>
            </a:r>
          </a:p>
          <a:p>
            <a:pPr>
              <a:buAutoNum type="arabicParenR"/>
            </a:pPr>
            <a:endParaRPr lang="en-GB" dirty="0"/>
          </a:p>
        </p:txBody>
      </p:sp>
    </p:spTree>
    <p:extLst>
      <p:ext uri="{BB962C8B-B14F-4D97-AF65-F5344CB8AC3E}">
        <p14:creationId xmlns:p14="http://schemas.microsoft.com/office/powerpoint/2010/main" val="1853905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 t="11035" r="-71"/>
          <a:stretch/>
        </p:blipFill>
        <p:spPr>
          <a:xfrm>
            <a:off x="2515159" y="242047"/>
            <a:ext cx="7148793" cy="6355416"/>
          </a:xfrm>
          <a:prstGeom prst="rect">
            <a:avLst/>
          </a:prstGeom>
        </p:spPr>
      </p:pic>
    </p:spTree>
    <p:extLst>
      <p:ext uri="{BB962C8B-B14F-4D97-AF65-F5344CB8AC3E}">
        <p14:creationId xmlns:p14="http://schemas.microsoft.com/office/powerpoint/2010/main" val="1815808539"/>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8679" y="593911"/>
            <a:ext cx="7410450" cy="5809792"/>
          </a:xfrm>
          <a:prstGeom prst="rect">
            <a:avLst/>
          </a:prstGeom>
        </p:spPr>
      </p:pic>
    </p:spTree>
    <p:extLst>
      <p:ext uri="{BB962C8B-B14F-4D97-AF65-F5344CB8AC3E}">
        <p14:creationId xmlns:p14="http://schemas.microsoft.com/office/powerpoint/2010/main" val="3302896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sz="2400" dirty="0"/>
              <a:t>Compared with sociology, social psychology focuses more on individuals and uses more experimentation</a:t>
            </a:r>
          </a:p>
          <a:p>
            <a:pPr marL="0" indent="0">
              <a:buNone/>
            </a:pPr>
            <a:endParaRPr lang="en-GB" sz="2400" dirty="0"/>
          </a:p>
          <a:p>
            <a:r>
              <a:rPr lang="en-GB" sz="2400" dirty="0"/>
              <a:t>Compared with personality psychology, social psychology focuses less on individuals’ differences and more on how individuals, in general, view and affect one another.</a:t>
            </a:r>
          </a:p>
        </p:txBody>
      </p:sp>
    </p:spTree>
    <p:extLst>
      <p:ext uri="{BB962C8B-B14F-4D97-AF65-F5344CB8AC3E}">
        <p14:creationId xmlns:p14="http://schemas.microsoft.com/office/powerpoint/2010/main" val="1586676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27" y="95432"/>
            <a:ext cx="10998014" cy="6638019"/>
          </a:xfrm>
          <a:prstGeom prst="rect">
            <a:avLst/>
          </a:prstGeom>
        </p:spPr>
      </p:pic>
    </p:spTree>
    <p:extLst>
      <p:ext uri="{BB962C8B-B14F-4D97-AF65-F5344CB8AC3E}">
        <p14:creationId xmlns:p14="http://schemas.microsoft.com/office/powerpoint/2010/main" val="10130253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447188"/>
            <a:ext cx="10835153" cy="970450"/>
          </a:xfrm>
        </p:spPr>
        <p:txBody>
          <a:bodyPr/>
          <a:lstStyle/>
          <a:p>
            <a:r>
              <a:rPr lang="en-GB" dirty="0"/>
              <a:t>Why do we need to study social behavior?</a:t>
            </a:r>
          </a:p>
        </p:txBody>
      </p:sp>
      <p:sp>
        <p:nvSpPr>
          <p:cNvPr id="3" name="Content Placeholder 2"/>
          <p:cNvSpPr>
            <a:spLocks noGrp="1"/>
          </p:cNvSpPr>
          <p:nvPr>
            <p:ph idx="1"/>
          </p:nvPr>
        </p:nvSpPr>
        <p:spPr>
          <a:xfrm>
            <a:off x="818712" y="1613647"/>
            <a:ext cx="10557500" cy="5145741"/>
          </a:xfrm>
        </p:spPr>
        <p:txBody>
          <a:bodyPr>
            <a:normAutofit/>
          </a:bodyPr>
          <a:lstStyle/>
          <a:p>
            <a:endParaRPr lang="en-GB" dirty="0"/>
          </a:p>
          <a:p>
            <a:endParaRPr lang="en-GB" dirty="0"/>
          </a:p>
          <a:p>
            <a:r>
              <a:rPr lang="en-GB" sz="2400" dirty="0"/>
              <a:t>Different situations activate different parts of the self</a:t>
            </a:r>
          </a:p>
          <a:p>
            <a:r>
              <a:rPr lang="en-GB" sz="2400" dirty="0"/>
              <a:t>Not everyone responds in the same way to the same situation</a:t>
            </a:r>
          </a:p>
          <a:p>
            <a:r>
              <a:rPr lang="en-GB" sz="2400" dirty="0"/>
              <a:t>People change their situations </a:t>
            </a:r>
          </a:p>
          <a:p>
            <a:r>
              <a:rPr lang="en-GB" sz="2400" dirty="0"/>
              <a:t>People choose their situations </a:t>
            </a:r>
          </a:p>
          <a:p>
            <a:r>
              <a:rPr lang="en-GB" sz="2400" dirty="0"/>
              <a:t>Situations change people </a:t>
            </a:r>
          </a:p>
          <a:p>
            <a:r>
              <a:rPr lang="en-GB" sz="2400" dirty="0"/>
              <a:t>Situations choose people </a:t>
            </a:r>
          </a:p>
          <a:p>
            <a:r>
              <a:rPr lang="en-GB" sz="2400" dirty="0"/>
              <a:t>People are inconsistent across situations. People only seem to be consistent because we observe most people in a very narrow range of situations </a:t>
            </a:r>
          </a:p>
          <a:p>
            <a:endParaRPr lang="en-GB" dirty="0"/>
          </a:p>
        </p:txBody>
      </p:sp>
    </p:spTree>
    <p:extLst>
      <p:ext uri="{BB962C8B-B14F-4D97-AF65-F5344CB8AC3E}">
        <p14:creationId xmlns:p14="http://schemas.microsoft.com/office/powerpoint/2010/main" val="172178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Much Of Our Social World Is Just In Our Heads?</a:t>
            </a:r>
          </a:p>
        </p:txBody>
      </p:sp>
      <p:sp>
        <p:nvSpPr>
          <p:cNvPr id="3" name="Content Placeholder 2"/>
          <p:cNvSpPr>
            <a:spLocks noGrp="1"/>
          </p:cNvSpPr>
          <p:nvPr>
            <p:ph idx="1"/>
          </p:nvPr>
        </p:nvSpPr>
        <p:spPr/>
        <p:txBody>
          <a:bodyPr>
            <a:normAutofit/>
          </a:bodyPr>
          <a:lstStyle/>
          <a:p>
            <a:r>
              <a:rPr lang="en-GB" sz="2400" dirty="0"/>
              <a:t>Social beliefs can be self-fulfilling. For example, happily married people will attribute their spouse’s acid remark (“Can’t you ever put that where it belongs?”) to something external (“He must have had a frustrating day”). Unhappily married people will attribute the same remark to a mean disposition (“Is he ever hostile!”) and may respond with a counterattack. Moreover, expecting hostility from spouse, they may behave resentfully, thereby eliciting the hostility they expect.</a:t>
            </a:r>
          </a:p>
        </p:txBody>
      </p:sp>
    </p:spTree>
    <p:extLst>
      <p:ext uri="{BB962C8B-B14F-4D97-AF65-F5344CB8AC3E}">
        <p14:creationId xmlns:p14="http://schemas.microsoft.com/office/powerpoint/2010/main" val="25778360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Social Psychological Approach</a:t>
            </a:r>
          </a:p>
        </p:txBody>
      </p:sp>
      <p:sp>
        <p:nvSpPr>
          <p:cNvPr id="3" name="Content Placeholder 2"/>
          <p:cNvSpPr>
            <a:spLocks noGrp="1"/>
          </p:cNvSpPr>
          <p:nvPr>
            <p:ph idx="1"/>
          </p:nvPr>
        </p:nvSpPr>
        <p:spPr>
          <a:xfrm>
            <a:off x="818712" y="2052918"/>
            <a:ext cx="10554574" cy="4643717"/>
          </a:xfrm>
        </p:spPr>
        <p:txBody>
          <a:bodyPr>
            <a:noAutofit/>
          </a:bodyPr>
          <a:lstStyle/>
          <a:p>
            <a:pPr algn="just"/>
            <a:r>
              <a:rPr lang="en-GB" sz="2000" dirty="0"/>
              <a:t>Many scholarly fields study social behaviour. What is unique about social psychology is its approach. The social psychological approach differs from disciplines that study large-scale societal processes and from those that focus on the individual.</a:t>
            </a:r>
          </a:p>
          <a:p>
            <a:pPr algn="just"/>
            <a:r>
              <a:rPr lang="en-GB" sz="2000" dirty="0"/>
              <a:t>There are three levels of analysis:</a:t>
            </a:r>
          </a:p>
          <a:p>
            <a:pPr algn="just">
              <a:buAutoNum type="arabicParenR"/>
            </a:pPr>
            <a:r>
              <a:rPr lang="en-GB" sz="2000" dirty="0"/>
              <a:t>Societal- used by sociologists, economists, political scientists, and other social scientists.</a:t>
            </a:r>
          </a:p>
          <a:p>
            <a:pPr algn="just">
              <a:buAutoNum type="arabicParenR"/>
            </a:pPr>
            <a:r>
              <a:rPr lang="en-GB" sz="2000" dirty="0"/>
              <a:t>Individual- used by clinical and personality psychologists.</a:t>
            </a:r>
          </a:p>
          <a:p>
            <a:pPr algn="just">
              <a:buAutoNum type="arabicParenR"/>
            </a:pPr>
            <a:r>
              <a:rPr lang="en-GB" sz="2000" dirty="0"/>
              <a:t>Interpersonal- used by social psychologists. </a:t>
            </a:r>
          </a:p>
          <a:p>
            <a:pPr marL="0" indent="0" algn="just">
              <a:buNone/>
            </a:pPr>
            <a:r>
              <a:rPr lang="en-GB" sz="2000" dirty="0"/>
              <a:t>Social psychologists typically focus on a person’s current social situation. That social situation includes the other people in the environment, their attitudes and </a:t>
            </a:r>
            <a:r>
              <a:rPr lang="en-GB" sz="2000" dirty="0" err="1"/>
              <a:t>behaviors</a:t>
            </a:r>
            <a:r>
              <a:rPr lang="en-GB" sz="2000" dirty="0"/>
              <a:t>, and their relationship to the individual.</a:t>
            </a:r>
          </a:p>
        </p:txBody>
      </p:sp>
    </p:spTree>
    <p:extLst>
      <p:ext uri="{BB962C8B-B14F-4D97-AF65-F5344CB8AC3E}">
        <p14:creationId xmlns:p14="http://schemas.microsoft.com/office/powerpoint/2010/main" val="177640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3508</TotalTime>
  <Words>2527</Words>
  <Application>Microsoft Office PowerPoint</Application>
  <PresentationFormat>Widescreen</PresentationFormat>
  <Paragraphs>224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Wingdings</vt:lpstr>
      <vt:lpstr>Wingdings 3</vt:lpstr>
      <vt:lpstr>Ion</vt:lpstr>
      <vt:lpstr>The Field of Social Psychology</vt:lpstr>
      <vt:lpstr>PowerPoint Presentation</vt:lpstr>
      <vt:lpstr>PowerPoint Presentation</vt:lpstr>
      <vt:lpstr>What is Social Psychology?</vt:lpstr>
      <vt:lpstr>PowerPoint Presentation</vt:lpstr>
      <vt:lpstr>PowerPoint Presentation</vt:lpstr>
      <vt:lpstr>Why do we need to study social behavior?</vt:lpstr>
      <vt:lpstr>How Much Of Our Social World Is Just In Our Heads?</vt:lpstr>
      <vt:lpstr>The Social Psychological Approach</vt:lpstr>
      <vt:lpstr>Historical Roots of Social Psychology</vt:lpstr>
      <vt:lpstr>Psychoanalytic Theory</vt:lpstr>
      <vt:lpstr>Behaviorism</vt:lpstr>
      <vt:lpstr>Gestalt Psychology</vt:lpstr>
      <vt:lpstr>To sum up…</vt:lpstr>
      <vt:lpstr>First experiment in 1897</vt:lpstr>
      <vt:lpstr>Prominent Figures</vt:lpstr>
      <vt:lpstr>PowerPoint Presentation</vt:lpstr>
      <vt:lpstr>Theories in Social Psychology</vt:lpstr>
      <vt:lpstr>PowerPoint Presentation</vt:lpstr>
      <vt:lpstr>Motivational Theories</vt:lpstr>
      <vt:lpstr>Learning Theories</vt:lpstr>
      <vt:lpstr>Cognitive Theories</vt:lpstr>
      <vt:lpstr>Decision-Making Theories</vt:lpstr>
      <vt:lpstr>Interdependence Theories</vt:lpstr>
      <vt:lpstr>Sociocultural Theories</vt:lpstr>
      <vt:lpstr>Individualism VS Collectivism</vt:lpstr>
      <vt:lpstr>Research Methods in Social Psychology</vt:lpstr>
      <vt:lpstr>PowerPoint Presentation</vt:lpstr>
      <vt:lpstr>Selecting Research Participants</vt:lpstr>
      <vt:lpstr>Biases in Research Samples</vt:lpstr>
      <vt:lpstr>Correlational VS Experimental Designs</vt:lpstr>
      <vt:lpstr>PowerPoint Presentation</vt:lpstr>
      <vt:lpstr>PowerPoint Presentation</vt:lpstr>
      <vt:lpstr>Field VS Laboratory Settings</vt:lpstr>
      <vt:lpstr>PowerPoint Presentation</vt:lpstr>
      <vt:lpstr>Methods of Data Collection</vt:lpstr>
      <vt:lpstr>PowerPoint Presentation</vt:lpstr>
      <vt:lpstr>PowerPoint Presentation</vt:lpstr>
      <vt:lpstr>PowerPoint Presentation</vt:lpstr>
      <vt:lpstr>Bias in Research</vt:lpstr>
      <vt:lpstr>Research Ethics</vt:lpstr>
      <vt:lpstr>GROUP ACTIVITY</vt:lpstr>
      <vt:lpstr>Research Topics</vt:lpstr>
      <vt:lpstr>Questions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Field of Social Psychology</dc:title>
  <dc:creator>Maha Mohsin</dc:creator>
  <cp:lastModifiedBy>Haier</cp:lastModifiedBy>
  <cp:revision>51</cp:revision>
  <dcterms:created xsi:type="dcterms:W3CDTF">2017-09-13T14:34:37Z</dcterms:created>
  <dcterms:modified xsi:type="dcterms:W3CDTF">2023-09-17T09:42:10Z</dcterms:modified>
</cp:coreProperties>
</file>