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7" autoAdjust="0"/>
    <p:restoredTop sz="94660"/>
  </p:normalViewPr>
  <p:slideViewPr>
    <p:cSldViewPr snapToGrid="0">
      <p:cViewPr varScale="1">
        <p:scale>
          <a:sx n="57" d="100"/>
          <a:sy n="57"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049-34CD-43D6-913F-40E5D544E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C33253-AB91-4AB5-80E2-6B56FFC0E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184F9-81E6-4A1D-AD86-5278BF952445}"/>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A924A880-8B2B-44EE-A675-1CD41FB93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21CB0-2211-4D86-AB9C-B806B658B5FF}"/>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86804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98C6-40A3-4D8A-8CC8-7FA43D1893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714EE0-2A3F-48F6-8E48-5E395EB7AB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E0A78-7FFE-4C87-9DA1-37BD7A420ADA}"/>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7A1EBF92-1F2C-493F-AE84-B21AF38AF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93698-9B0F-4B51-8FC9-AE0DE485341A}"/>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41398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9418F-04FA-4CBE-9B92-F54C4DF55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CA9DB-BDC8-43AE-A22F-4560B9638E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9C989-8E43-4329-9B77-053A61777407}"/>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C0B35C6B-72AC-402E-8CC4-B820459B3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3D148-0BA2-4E62-B496-EE509CEBA263}"/>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85051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68A0-BCCF-48EE-98E1-6570CD633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AC371-1D1C-4A93-9555-C6AE5ED635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4D5F3-53BF-4541-91E2-2DD4C8AA39F3}"/>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6502CE51-DFB9-4FD0-AE9C-873143A94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3A8C7-59EC-4847-A7AA-9F37DAC61653}"/>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31245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40DB-1C60-4230-A8DD-9A88ED8BA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D1D820-0365-4309-9A28-12A088749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1E2C3E-96AF-405A-85C7-B9CF13015EE5}"/>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C1F36043-5146-4521-9A2B-728711520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EF800-1115-4E85-BD20-33C86932CACA}"/>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3084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9CC9-32B7-4908-9788-87872552A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ABD6D-9D0A-44B2-B7DF-64D4EC20BD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65CFC-49B5-4FD7-8765-73BBA19203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C8C46-3F6E-4EB0-BFC4-06D61D34D50D}"/>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6" name="Footer Placeholder 5">
            <a:extLst>
              <a:ext uri="{FF2B5EF4-FFF2-40B4-BE49-F238E27FC236}">
                <a16:creationId xmlns:a16="http://schemas.microsoft.com/office/drawing/2014/main" id="{311FBBE3-991E-491C-959D-98C2C247D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94780-A68C-475E-9690-17F9428E1CE8}"/>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85460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A9B4-6A3F-42D0-B1BE-49BB74D9D9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DEA596-47F9-4B9E-B33E-F91B2A86F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283CA6-9D58-4C46-9C9F-C3DE53747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D209E2-7515-4FEE-B973-C5AA0967D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69519E-B84D-46FB-823A-4C745B719D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1F4E4-D4C7-4B81-8D57-0868F5F11802}"/>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8" name="Footer Placeholder 7">
            <a:extLst>
              <a:ext uri="{FF2B5EF4-FFF2-40B4-BE49-F238E27FC236}">
                <a16:creationId xmlns:a16="http://schemas.microsoft.com/office/drawing/2014/main" id="{AB1A2EC8-AFBD-4AD0-9E4E-85666F2E7B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68462-B019-4C0A-A44D-6CEE0D2BA89D}"/>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66170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32A5-0BE8-4E9F-9795-EDAEEED04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2AEE6-16B9-4D47-BE4F-EEF5D2BE4218}"/>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4" name="Footer Placeholder 3">
            <a:extLst>
              <a:ext uri="{FF2B5EF4-FFF2-40B4-BE49-F238E27FC236}">
                <a16:creationId xmlns:a16="http://schemas.microsoft.com/office/drawing/2014/main" id="{87BD9F27-D726-4592-BB04-83694CFCD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3ACB0B-F2C6-4C13-B895-2995EB5FE1B6}"/>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363430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4E134-AE22-444F-B64D-99FE59FAA38B}"/>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3" name="Footer Placeholder 2">
            <a:extLst>
              <a:ext uri="{FF2B5EF4-FFF2-40B4-BE49-F238E27FC236}">
                <a16:creationId xmlns:a16="http://schemas.microsoft.com/office/drawing/2014/main" id="{844A9368-9162-4C29-9DBB-CFAF72440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C9EE75-B21B-40BD-AAB3-6BA282C6ACA9}"/>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7106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CAE3-991A-4B0D-981E-4E3E1B153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8ED49-315A-4813-80E9-3009216F1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C238DB-DED5-48B6-A871-172F91647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4BEFBE-DBBF-4A30-8024-18731F4ADC6B}"/>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6" name="Footer Placeholder 5">
            <a:extLst>
              <a:ext uri="{FF2B5EF4-FFF2-40B4-BE49-F238E27FC236}">
                <a16:creationId xmlns:a16="http://schemas.microsoft.com/office/drawing/2014/main" id="{FE938F16-98CD-44A4-9EB1-175A8E8B7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D87E0-E131-48C8-A80D-84E41351A265}"/>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14321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A5B4-B50C-47F0-B34F-F51AAF50C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35F14-AE52-4B29-82FB-0FBABD74C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A4F6E5-37CE-4990-B350-DA3F9FEC1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67EA4-C5A5-410A-B275-825C6516DBDB}"/>
              </a:ext>
            </a:extLst>
          </p:cNvPr>
          <p:cNvSpPr>
            <a:spLocks noGrp="1"/>
          </p:cNvSpPr>
          <p:nvPr>
            <p:ph type="dt" sz="half" idx="10"/>
          </p:nvPr>
        </p:nvSpPr>
        <p:spPr/>
        <p:txBody>
          <a:bodyPr/>
          <a:lstStyle/>
          <a:p>
            <a:fld id="{4891C7C3-2ACF-4B7D-941F-E00712AD274E}" type="datetimeFigureOut">
              <a:rPr lang="en-US" smtClean="0"/>
              <a:t>6/5/2021</a:t>
            </a:fld>
            <a:endParaRPr lang="en-US"/>
          </a:p>
        </p:txBody>
      </p:sp>
      <p:sp>
        <p:nvSpPr>
          <p:cNvPr id="6" name="Footer Placeholder 5">
            <a:extLst>
              <a:ext uri="{FF2B5EF4-FFF2-40B4-BE49-F238E27FC236}">
                <a16:creationId xmlns:a16="http://schemas.microsoft.com/office/drawing/2014/main" id="{A3E121F0-46F2-41C4-BF63-86E237A30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9C241-80F4-4582-8EAB-32BCE708F9C5}"/>
              </a:ext>
            </a:extLst>
          </p:cNvPr>
          <p:cNvSpPr>
            <a:spLocks noGrp="1"/>
          </p:cNvSpPr>
          <p:nvPr>
            <p:ph type="sldNum" sz="quarter" idx="12"/>
          </p:nvPr>
        </p:nvSpPr>
        <p:spPr/>
        <p:txBody>
          <a:bodyPr/>
          <a:lstStyle/>
          <a:p>
            <a:fld id="{7F0AD410-8BF2-425D-A383-09C0245FFB41}" type="slidenum">
              <a:rPr lang="en-US" smtClean="0"/>
              <a:t>‹#›</a:t>
            </a:fld>
            <a:endParaRPr lang="en-US"/>
          </a:p>
        </p:txBody>
      </p:sp>
    </p:spTree>
    <p:extLst>
      <p:ext uri="{BB962C8B-B14F-4D97-AF65-F5344CB8AC3E}">
        <p14:creationId xmlns:p14="http://schemas.microsoft.com/office/powerpoint/2010/main" val="156250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532D6-52B7-479D-A3D2-F478A9CB3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A1CD97-3148-4461-8A4B-BD14950CA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0C46D-49D5-47EC-95EE-E1264ADAA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1C7C3-2ACF-4B7D-941F-E00712AD274E}" type="datetimeFigureOut">
              <a:rPr lang="en-US" smtClean="0"/>
              <a:t>6/5/2021</a:t>
            </a:fld>
            <a:endParaRPr lang="en-US"/>
          </a:p>
        </p:txBody>
      </p:sp>
      <p:sp>
        <p:nvSpPr>
          <p:cNvPr id="5" name="Footer Placeholder 4">
            <a:extLst>
              <a:ext uri="{FF2B5EF4-FFF2-40B4-BE49-F238E27FC236}">
                <a16:creationId xmlns:a16="http://schemas.microsoft.com/office/drawing/2014/main" id="{57918097-837E-4A6C-9F03-E591F18F1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3D7A6-552C-448E-835D-60A6C491E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AD410-8BF2-425D-A383-09C0245FFB41}" type="slidenum">
              <a:rPr lang="en-US" smtClean="0"/>
              <a:t>‹#›</a:t>
            </a:fld>
            <a:endParaRPr lang="en-US"/>
          </a:p>
        </p:txBody>
      </p:sp>
    </p:spTree>
    <p:extLst>
      <p:ext uri="{BB962C8B-B14F-4D97-AF65-F5344CB8AC3E}">
        <p14:creationId xmlns:p14="http://schemas.microsoft.com/office/powerpoint/2010/main" val="101194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24E3-A627-4E65-99C8-87FF3BF9BE5C}"/>
              </a:ext>
            </a:extLst>
          </p:cNvPr>
          <p:cNvSpPr>
            <a:spLocks noGrp="1"/>
          </p:cNvSpPr>
          <p:nvPr>
            <p:ph type="ctrTitle"/>
          </p:nvPr>
        </p:nvSpPr>
        <p:spPr/>
        <p:txBody>
          <a:bodyPr>
            <a:normAutofit fontScale="90000"/>
          </a:bodyPr>
          <a:lstStyle/>
          <a:p>
            <a:r>
              <a:rPr lang="en-US" b="1" dirty="0"/>
              <a:t>Final Report | Capstone Project – </a:t>
            </a:r>
            <a:br>
              <a:rPr lang="en-US" dirty="0"/>
            </a:br>
            <a:endParaRPr lang="en-US" dirty="0"/>
          </a:p>
        </p:txBody>
      </p:sp>
      <p:sp>
        <p:nvSpPr>
          <p:cNvPr id="3" name="Subtitle 2">
            <a:extLst>
              <a:ext uri="{FF2B5EF4-FFF2-40B4-BE49-F238E27FC236}">
                <a16:creationId xmlns:a16="http://schemas.microsoft.com/office/drawing/2014/main" id="{48C4E262-03DC-444E-8FDD-B0DF450CE788}"/>
              </a:ext>
            </a:extLst>
          </p:cNvPr>
          <p:cNvSpPr>
            <a:spLocks noGrp="1"/>
          </p:cNvSpPr>
          <p:nvPr>
            <p:ph type="subTitle" idx="1"/>
          </p:nvPr>
        </p:nvSpPr>
        <p:spPr/>
        <p:txBody>
          <a:bodyPr/>
          <a:lstStyle/>
          <a:p>
            <a:r>
              <a:rPr lang="en-US" b="1" dirty="0"/>
              <a:t>The Battle of Neighborhoods Finding a Better Place in Scarborough, Toronto</a:t>
            </a:r>
            <a:endParaRPr lang="en-US" dirty="0"/>
          </a:p>
        </p:txBody>
      </p:sp>
    </p:spTree>
    <p:extLst>
      <p:ext uri="{BB962C8B-B14F-4D97-AF65-F5344CB8AC3E}">
        <p14:creationId xmlns:p14="http://schemas.microsoft.com/office/powerpoint/2010/main" val="201817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B8EBE-985A-435B-AF27-9798EBD635DD}"/>
              </a:ext>
            </a:extLst>
          </p:cNvPr>
          <p:cNvSpPr>
            <a:spLocks noGrp="1"/>
          </p:cNvSpPr>
          <p:nvPr>
            <p:ph idx="1"/>
          </p:nvPr>
        </p:nvSpPr>
        <p:spPr>
          <a:xfrm>
            <a:off x="491067" y="321733"/>
            <a:ext cx="10862733" cy="5855230"/>
          </a:xfrm>
        </p:spPr>
        <p:txBody>
          <a:bodyPr>
            <a:normAutofit/>
          </a:bodyPr>
          <a:lstStyle/>
          <a:p>
            <a:r>
              <a:rPr lang="en-US" b="1" dirty="0"/>
              <a:t>The Location:</a:t>
            </a:r>
            <a:endParaRPr lang="en-US" dirty="0"/>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b="1" dirty="0"/>
              <a:t>Foursquare API:</a:t>
            </a:r>
            <a:endParaRPr lang="en-US" dirty="0"/>
          </a:p>
          <a:p>
            <a:r>
              <a:rPr lang="en-US" dirty="0"/>
              <a:t>This project has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67686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B9D7-0D06-402E-940E-1B50DB7D0A35}"/>
              </a:ext>
            </a:extLst>
          </p:cNvPr>
          <p:cNvSpPr>
            <a:spLocks noGrp="1"/>
          </p:cNvSpPr>
          <p:nvPr>
            <p:ph type="title"/>
          </p:nvPr>
        </p:nvSpPr>
        <p:spPr/>
        <p:txBody>
          <a:bodyPr/>
          <a:lstStyle/>
          <a:p>
            <a:r>
              <a:rPr lang="en-US" b="1" dirty="0"/>
              <a:t>5. Discussion Section</a:t>
            </a:r>
            <a:br>
              <a:rPr lang="en-US" dirty="0"/>
            </a:br>
            <a:endParaRPr lang="en-US" dirty="0"/>
          </a:p>
        </p:txBody>
      </p:sp>
      <p:sp>
        <p:nvSpPr>
          <p:cNvPr id="3" name="Content Placeholder 2">
            <a:extLst>
              <a:ext uri="{FF2B5EF4-FFF2-40B4-BE49-F238E27FC236}">
                <a16:creationId xmlns:a16="http://schemas.microsoft.com/office/drawing/2014/main" id="{716B80DF-DA42-4C87-966F-A955549967BC}"/>
              </a:ext>
            </a:extLst>
          </p:cNvPr>
          <p:cNvSpPr>
            <a:spLocks noGrp="1"/>
          </p:cNvSpPr>
          <p:nvPr>
            <p:ph idx="1"/>
          </p:nvPr>
        </p:nvSpPr>
        <p:spPr>
          <a:xfrm>
            <a:off x="838200" y="1270000"/>
            <a:ext cx="10515600" cy="4906963"/>
          </a:xfrm>
        </p:spPr>
        <p:txBody>
          <a:bodyPr>
            <a:normAutofit fontScale="77500" lnSpcReduction="20000"/>
          </a:bodyPr>
          <a:lstStyle/>
          <a:p>
            <a:r>
              <a:rPr lang="en-US" b="1" dirty="0"/>
              <a:t>Problem Which Tried to Solve:</a:t>
            </a:r>
            <a:endParaRPr lang="en-US" dirty="0"/>
          </a:p>
          <a:p>
            <a:r>
              <a:rPr lang="en-US" dirty="0"/>
              <a:t>The major purpose of this project, is to suggest a better neighborhood in a new city for the person who are shifting there. Social presence in society in terms of like-minded people. Connectivity to the airport, bus stand, city center, markets and other daily needs things nearby.</a:t>
            </a:r>
          </a:p>
          <a:p>
            <a:r>
              <a:rPr lang="en-US" dirty="0"/>
              <a:t>Sorted list of house in terms of housing prices in a ascending or descending order Sorted list of schools in terms of location, fees, rating and reviews</a:t>
            </a:r>
          </a:p>
          <a:p>
            <a:pPr lvl="0"/>
            <a:r>
              <a:rPr lang="en-US" dirty="0"/>
              <a:t>Conclusion Section In this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77934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7048-A543-4C8D-8CFD-7EAAF855061C}"/>
              </a:ext>
            </a:extLst>
          </p:cNvPr>
          <p:cNvSpPr>
            <a:spLocks noGrp="1"/>
          </p:cNvSpPr>
          <p:nvPr>
            <p:ph type="title"/>
          </p:nvPr>
        </p:nvSpPr>
        <p:spPr>
          <a:xfrm>
            <a:off x="838200" y="365125"/>
            <a:ext cx="10515600" cy="1006475"/>
          </a:xfrm>
        </p:spPr>
        <p:txBody>
          <a:bodyPr>
            <a:normAutofit fontScale="90000"/>
          </a:bodyPr>
          <a:lstStyle/>
          <a:p>
            <a:r>
              <a:rPr lang="en-US" b="1" dirty="0"/>
              <a:t>Future Works:</a:t>
            </a:r>
            <a:br>
              <a:rPr lang="en-US" dirty="0"/>
            </a:br>
            <a:endParaRPr lang="en-US" dirty="0"/>
          </a:p>
        </p:txBody>
      </p:sp>
      <p:sp>
        <p:nvSpPr>
          <p:cNvPr id="3" name="Content Placeholder 2">
            <a:extLst>
              <a:ext uri="{FF2B5EF4-FFF2-40B4-BE49-F238E27FC236}">
                <a16:creationId xmlns:a16="http://schemas.microsoft.com/office/drawing/2014/main" id="{D99EC21A-E8D2-44B6-B2AE-3C39D0AC06E7}"/>
              </a:ext>
            </a:extLst>
          </p:cNvPr>
          <p:cNvSpPr>
            <a:spLocks noGrp="1"/>
          </p:cNvSpPr>
          <p:nvPr>
            <p:ph idx="1"/>
          </p:nvPr>
        </p:nvSpPr>
        <p:spPr>
          <a:xfrm>
            <a:off x="677333" y="1185333"/>
            <a:ext cx="10676467" cy="4991630"/>
          </a:xfrm>
        </p:spPr>
        <p:txBody>
          <a:bodyPr>
            <a:normAutofit fontScale="85000" lnSpcReduction="10000"/>
          </a:bodyPr>
          <a:lstStyle/>
          <a:p>
            <a:r>
              <a:rPr lang="en-US" dirty="0"/>
              <a:t>This project can be continued for making it more precise in terms to find best house in Scarborough. Best means on the basis of all required things (daily needs or things we need to live a better life) around and also in terms of cost effective.</a:t>
            </a:r>
          </a:p>
          <a:p>
            <a:r>
              <a:rPr lang="en-US" dirty="0"/>
              <a:t>Libraries Which are Used to Developed the Project: Pandas: For creating and manipulating data frames.</a:t>
            </a:r>
          </a:p>
          <a:p>
            <a:r>
              <a:rPr lang="en-US" dirty="0"/>
              <a:t>Folium: Python visualization library would be used to visualize the neighborhoods cluster distribution of using interactive leaflet map.</a:t>
            </a:r>
          </a:p>
          <a:p>
            <a:r>
              <a:rPr lang="en-US" dirty="0"/>
              <a:t>Scikit Learn: For importing k-means clustering.</a:t>
            </a:r>
          </a:p>
          <a:p>
            <a:r>
              <a:rPr lang="en-US" dirty="0"/>
              <a:t>JSON: Library to handle JSON files.</a:t>
            </a:r>
          </a:p>
          <a:p>
            <a:r>
              <a:rPr lang="en-US" dirty="0"/>
              <a:t>XML: To separate data from presentation and XML stores data in plain text format.</a:t>
            </a:r>
          </a:p>
          <a:p>
            <a:r>
              <a:rPr lang="en-US" dirty="0"/>
              <a:t>Geocoder: To retrieve Location Data.</a:t>
            </a:r>
          </a:p>
          <a:p>
            <a:r>
              <a:rPr lang="en-US" dirty="0"/>
              <a:t>Beautiful Soup and Requests: To scrap and library to handle http requests.</a:t>
            </a:r>
          </a:p>
          <a:p>
            <a:r>
              <a:rPr lang="en-US" dirty="0"/>
              <a:t>Matplotlib: Python Plotting Module.</a:t>
            </a:r>
          </a:p>
          <a:p>
            <a:endParaRPr lang="en-US" dirty="0"/>
          </a:p>
          <a:p>
            <a:endParaRPr lang="en-US" dirty="0"/>
          </a:p>
        </p:txBody>
      </p:sp>
    </p:spTree>
    <p:extLst>
      <p:ext uri="{BB962C8B-B14F-4D97-AF65-F5344CB8AC3E}">
        <p14:creationId xmlns:p14="http://schemas.microsoft.com/office/powerpoint/2010/main" val="304037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AAED-BD95-421C-8226-836FAC512BFA}"/>
              </a:ext>
            </a:extLst>
          </p:cNvPr>
          <p:cNvSpPr>
            <a:spLocks noGrp="1"/>
          </p:cNvSpPr>
          <p:nvPr>
            <p:ph type="title"/>
          </p:nvPr>
        </p:nvSpPr>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51D6EC8B-7D67-4808-BCF3-E5DBC3BB5BD2}"/>
              </a:ext>
            </a:extLst>
          </p:cNvPr>
          <p:cNvSpPr>
            <a:spLocks noGrp="1"/>
          </p:cNvSpPr>
          <p:nvPr>
            <p:ph idx="1"/>
          </p:nvPr>
        </p:nvSpPr>
        <p:spPr/>
        <p:txBody>
          <a:bodyPr>
            <a:normAutofit fontScale="77500" lnSpcReduction="20000"/>
          </a:bodyPr>
          <a:lstStyle/>
          <a:p>
            <a:r>
              <a:rPr lang="en-US" b="1" dirty="0"/>
              <a:t>. </a:t>
            </a:r>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73854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3A10-8FCD-49A4-AE32-9EA733BFC6EB}"/>
              </a:ext>
            </a:extLst>
          </p:cNvPr>
          <p:cNvSpPr>
            <a:spLocks noGrp="1"/>
          </p:cNvSpPr>
          <p:nvPr>
            <p:ph type="title"/>
          </p:nvPr>
        </p:nvSpPr>
        <p:spPr/>
        <p:txBody>
          <a:bodyPr/>
          <a:lstStyle/>
          <a:p>
            <a:r>
              <a:rPr lang="en-US" b="1" dirty="0"/>
              <a:t> Data Section</a:t>
            </a:r>
            <a:endParaRPr lang="en-US" dirty="0"/>
          </a:p>
        </p:txBody>
      </p:sp>
      <p:sp>
        <p:nvSpPr>
          <p:cNvPr id="3" name="Content Placeholder 2">
            <a:extLst>
              <a:ext uri="{FF2B5EF4-FFF2-40B4-BE49-F238E27FC236}">
                <a16:creationId xmlns:a16="http://schemas.microsoft.com/office/drawing/2014/main" id="{2E847D4C-645A-43EF-A026-4C434BF45A99}"/>
              </a:ext>
            </a:extLst>
          </p:cNvPr>
          <p:cNvSpPr>
            <a:spLocks noGrp="1"/>
          </p:cNvSpPr>
          <p:nvPr>
            <p:ph idx="1"/>
          </p:nvPr>
        </p:nvSpPr>
        <p:spPr/>
        <p:txBody>
          <a:bodyPr/>
          <a:lstStyle/>
          <a:p>
            <a:r>
              <a:rPr lang="en-US" dirty="0"/>
              <a:t>Data Link: </a:t>
            </a:r>
            <a:r>
              <a:rPr lang="en-US" u="sng" dirty="0">
                <a:hlinkClick r:id="rId2"/>
              </a:rPr>
              <a:t>https://en.wikipedia.org/wiki/List_of_postal_codes_of_Canada:_M</a:t>
            </a:r>
            <a:endParaRPr lang="en-US" dirty="0"/>
          </a:p>
          <a:p>
            <a:r>
              <a:rPr lang="en-US" dirty="0"/>
              <a:t>Will use Scarborough dataset which we scrapped from Wikipedia on Week 3. Dataset consisting of latitude and longitude, zip codes.</a:t>
            </a:r>
          </a:p>
          <a:p>
            <a:endParaRPr lang="en-US" dirty="0"/>
          </a:p>
        </p:txBody>
      </p:sp>
    </p:spTree>
    <p:extLst>
      <p:ext uri="{BB962C8B-B14F-4D97-AF65-F5344CB8AC3E}">
        <p14:creationId xmlns:p14="http://schemas.microsoft.com/office/powerpoint/2010/main" val="309047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1AC1-197F-4731-B10B-595EC4512F0A}"/>
              </a:ext>
            </a:extLst>
          </p:cNvPr>
          <p:cNvSpPr>
            <a:spLocks noGrp="1"/>
          </p:cNvSpPr>
          <p:nvPr>
            <p:ph type="title"/>
          </p:nvPr>
        </p:nvSpPr>
        <p:spPr>
          <a:xfrm>
            <a:off x="838200" y="365125"/>
            <a:ext cx="10515600" cy="752475"/>
          </a:xfrm>
        </p:spPr>
        <p:txBody>
          <a:bodyPr>
            <a:normAutofit fontScale="90000"/>
          </a:bodyPr>
          <a:lstStyle/>
          <a:p>
            <a:r>
              <a:rPr lang="en-US" b="1" dirty="0"/>
              <a:t>Foursquare API Data:</a:t>
            </a:r>
            <a:br>
              <a:rPr lang="en-US" dirty="0"/>
            </a:br>
            <a:endParaRPr lang="en-US" dirty="0"/>
          </a:p>
        </p:txBody>
      </p:sp>
      <p:sp>
        <p:nvSpPr>
          <p:cNvPr id="3" name="Content Placeholder 2">
            <a:extLst>
              <a:ext uri="{FF2B5EF4-FFF2-40B4-BE49-F238E27FC236}">
                <a16:creationId xmlns:a16="http://schemas.microsoft.com/office/drawing/2014/main" id="{AF545167-FEBF-4DCC-A868-E1EBCD370B3A}"/>
              </a:ext>
            </a:extLst>
          </p:cNvPr>
          <p:cNvSpPr>
            <a:spLocks noGrp="1"/>
          </p:cNvSpPr>
          <p:nvPr>
            <p:ph idx="1"/>
          </p:nvPr>
        </p:nvSpPr>
        <p:spPr>
          <a:xfrm>
            <a:off x="524933" y="880534"/>
            <a:ext cx="10828867" cy="5296430"/>
          </a:xfrm>
        </p:spPr>
        <p:txBody>
          <a:bodyPr>
            <a:normAutofit fontScale="62500" lnSpcReduction="20000"/>
          </a:bodyPr>
          <a:lstStyle/>
          <a:p>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a:p>
            <a:r>
              <a:rPr lang="en-US" dirty="0"/>
              <a:t>The data retrieved from Foursquare contained information of venues within a specified distance of the longitude and latitude of the postcodes. The information obtained per venue as follows:</a:t>
            </a:r>
          </a:p>
          <a:p>
            <a:pPr lvl="0"/>
            <a:r>
              <a:rPr lang="en-US" dirty="0"/>
              <a:t>Neighborhood</a:t>
            </a:r>
          </a:p>
          <a:p>
            <a:pPr lvl="0"/>
            <a:r>
              <a:rPr lang="en-US" dirty="0"/>
              <a:t>Neighborhood Latitude</a:t>
            </a:r>
          </a:p>
          <a:p>
            <a:pPr lvl="0"/>
            <a:r>
              <a:rPr lang="en-US" dirty="0"/>
              <a:t>Neighborhood Longitude</a:t>
            </a:r>
          </a:p>
          <a:p>
            <a:pPr lvl="0"/>
            <a:r>
              <a:rPr lang="en-US" dirty="0"/>
              <a:t>Venue</a:t>
            </a:r>
          </a:p>
          <a:p>
            <a:pPr lvl="0"/>
            <a:r>
              <a:rPr lang="en-US" dirty="0"/>
              <a:t>Name of the venue e.g. the name of a store or restaurant</a:t>
            </a:r>
          </a:p>
          <a:p>
            <a:pPr lvl="0"/>
            <a:r>
              <a:rPr lang="en-US" dirty="0"/>
              <a:t>Venue Latitude</a:t>
            </a:r>
          </a:p>
          <a:p>
            <a:pPr lvl="0"/>
            <a:r>
              <a:rPr lang="en-US" dirty="0"/>
              <a:t>Venue Longitude</a:t>
            </a:r>
          </a:p>
          <a:p>
            <a:pPr lvl="0"/>
            <a:r>
              <a:rPr lang="en-US" dirty="0"/>
              <a:t>Venue Category</a:t>
            </a:r>
          </a:p>
          <a:p>
            <a:endParaRPr lang="en-US" dirty="0"/>
          </a:p>
        </p:txBody>
      </p:sp>
    </p:spTree>
    <p:extLst>
      <p:ext uri="{BB962C8B-B14F-4D97-AF65-F5344CB8AC3E}">
        <p14:creationId xmlns:p14="http://schemas.microsoft.com/office/powerpoint/2010/main" val="358631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C3CF-7B94-4E03-B445-16C2C5F9E3D8}"/>
              </a:ext>
            </a:extLst>
          </p:cNvPr>
          <p:cNvSpPr>
            <a:spLocks noGrp="1"/>
          </p:cNvSpPr>
          <p:nvPr>
            <p:ph type="title"/>
          </p:nvPr>
        </p:nvSpPr>
        <p:spPr/>
        <p:txBody>
          <a:bodyPr/>
          <a:lstStyle/>
          <a:p>
            <a:r>
              <a:rPr lang="en-US" b="1" dirty="0"/>
              <a:t>3. Methodology Section</a:t>
            </a:r>
            <a:br>
              <a:rPr lang="en-US" dirty="0"/>
            </a:br>
            <a:endParaRPr lang="en-US" dirty="0"/>
          </a:p>
        </p:txBody>
      </p:sp>
      <p:sp>
        <p:nvSpPr>
          <p:cNvPr id="3" name="Content Placeholder 2">
            <a:extLst>
              <a:ext uri="{FF2B5EF4-FFF2-40B4-BE49-F238E27FC236}">
                <a16:creationId xmlns:a16="http://schemas.microsoft.com/office/drawing/2014/main" id="{848D8E9A-3B71-4E2B-8788-189BB917625D}"/>
              </a:ext>
            </a:extLst>
          </p:cNvPr>
          <p:cNvSpPr>
            <a:spLocks noGrp="1"/>
          </p:cNvSpPr>
          <p:nvPr>
            <p:ph idx="1"/>
          </p:nvPr>
        </p:nvSpPr>
        <p:spPr/>
        <p:txBody>
          <a:bodyPr/>
          <a:lstStyle/>
          <a:p>
            <a:r>
              <a:rPr lang="en-US" b="1" dirty="0"/>
              <a:t>Clustering Approach:</a:t>
            </a:r>
            <a:endParaRPr lang="en-US" dirty="0"/>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spTree>
    <p:extLst>
      <p:ext uri="{BB962C8B-B14F-4D97-AF65-F5344CB8AC3E}">
        <p14:creationId xmlns:p14="http://schemas.microsoft.com/office/powerpoint/2010/main" val="397937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B1D9D6-FA71-482B-8D16-9171B5C059C3}"/>
              </a:ext>
            </a:extLst>
          </p:cNvPr>
          <p:cNvSpPr/>
          <p:nvPr/>
        </p:nvSpPr>
        <p:spPr>
          <a:xfrm>
            <a:off x="4164305" y="345624"/>
            <a:ext cx="3592458" cy="375552"/>
          </a:xfrm>
          <a:prstGeom prst="rect">
            <a:avLst/>
          </a:prstGeom>
        </p:spPr>
        <p:txBody>
          <a:bodyPr wrap="none">
            <a:spAutoFit/>
          </a:bodyPr>
          <a:lstStyle/>
          <a:p>
            <a:pPr>
              <a:lnSpc>
                <a:spcPct val="107000"/>
              </a:lnSpc>
              <a:spcBef>
                <a:spcPts val="2400"/>
              </a:spcBef>
            </a:pPr>
            <a:r>
              <a:rPr lang="en-US" b="1" dirty="0">
                <a:solidFill>
                  <a:srgbClr val="000000"/>
                </a:solidFill>
                <a:latin typeface="inherit"/>
                <a:ea typeface="Times New Roman" panose="02020603050405020304" pitchFamily="18" charset="0"/>
                <a:cs typeface="Helvetica" panose="020B0604020202020204" pitchFamily="34" charset="0"/>
              </a:rPr>
              <a:t>Using K-Means Clustering Approach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application, email&#10;&#10;Description generated with very high confidence">
            <a:extLst>
              <a:ext uri="{FF2B5EF4-FFF2-40B4-BE49-F238E27FC236}">
                <a16:creationId xmlns:a16="http://schemas.microsoft.com/office/drawing/2014/main" id="{05AD869E-8766-416E-A38B-4AA35587063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17600" y="1422400"/>
            <a:ext cx="10591800" cy="5089976"/>
          </a:xfrm>
          <a:prstGeom prst="rect">
            <a:avLst/>
          </a:prstGeom>
        </p:spPr>
      </p:pic>
    </p:spTree>
    <p:extLst>
      <p:ext uri="{BB962C8B-B14F-4D97-AF65-F5344CB8AC3E}">
        <p14:creationId xmlns:p14="http://schemas.microsoft.com/office/powerpoint/2010/main" val="75880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CBAF25-E6FC-4770-96EB-51E3857EB178}"/>
              </a:ext>
            </a:extLst>
          </p:cNvPr>
          <p:cNvSpPr>
            <a:spLocks noGrp="1"/>
          </p:cNvSpPr>
          <p:nvPr>
            <p:ph type="title"/>
          </p:nvPr>
        </p:nvSpPr>
        <p:spPr>
          <a:xfrm>
            <a:off x="643467" y="321734"/>
            <a:ext cx="10905066" cy="1135737"/>
          </a:xfrm>
        </p:spPr>
        <p:txBody>
          <a:bodyPr>
            <a:normAutofit/>
          </a:bodyPr>
          <a:lstStyle/>
          <a:p>
            <a:r>
              <a:rPr lang="en-US" sz="1400"/>
              <a:t> </a:t>
            </a:r>
            <a:br>
              <a:rPr lang="en-US" sz="1400"/>
            </a:br>
            <a:r>
              <a:rPr lang="en-US" sz="1400"/>
              <a:t> </a:t>
            </a:r>
            <a:r>
              <a:rPr lang="en-US" sz="1400" b="1"/>
              <a:t>4. Results Section</a:t>
            </a:r>
            <a:br>
              <a:rPr lang="en-US" sz="1400" b="1"/>
            </a:br>
            <a:br>
              <a:rPr lang="en-US" sz="1400" b="1"/>
            </a:br>
            <a:br>
              <a:rPr lang="en-US" sz="1400"/>
            </a:br>
            <a:endParaRPr lang="en-US" sz="1400"/>
          </a:p>
        </p:txBody>
      </p:sp>
      <p:sp>
        <p:nvSpPr>
          <p:cNvPr id="3" name="Content Placeholder 2">
            <a:extLst>
              <a:ext uri="{FF2B5EF4-FFF2-40B4-BE49-F238E27FC236}">
                <a16:creationId xmlns:a16="http://schemas.microsoft.com/office/drawing/2014/main" id="{746380A4-9756-4D6F-BA18-4726603B38E4}"/>
              </a:ext>
            </a:extLst>
          </p:cNvPr>
          <p:cNvSpPr>
            <a:spLocks noGrp="1"/>
          </p:cNvSpPr>
          <p:nvPr>
            <p:ph idx="1"/>
          </p:nvPr>
        </p:nvSpPr>
        <p:spPr>
          <a:xfrm>
            <a:off x="507029" y="1131605"/>
            <a:ext cx="10712259" cy="5607861"/>
          </a:xfrm>
        </p:spPr>
        <p:txBody>
          <a:bodyPr>
            <a:normAutofit/>
          </a:bodyPr>
          <a:lstStyle/>
          <a:p>
            <a:r>
              <a:rPr lang="en-US" sz="2000" b="1"/>
              <a:t>Map of Clusters in Scarborough</a:t>
            </a:r>
          </a:p>
          <a:p>
            <a:endParaRPr lang="en-US"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Map&#10;&#10;Description generated with very high confidence">
            <a:extLst>
              <a:ext uri="{FF2B5EF4-FFF2-40B4-BE49-F238E27FC236}">
                <a16:creationId xmlns:a16="http://schemas.microsoft.com/office/drawing/2014/main" id="{77AD7C00-8B2D-466E-A78C-8D8ED3E35EC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99720" y="2213441"/>
            <a:ext cx="7607880" cy="428903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031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BD76-6C24-4D2A-A470-5F35E4562A43}"/>
              </a:ext>
            </a:extLst>
          </p:cNvPr>
          <p:cNvSpPr>
            <a:spLocks noGrp="1"/>
          </p:cNvSpPr>
          <p:nvPr>
            <p:ph type="title"/>
          </p:nvPr>
        </p:nvSpPr>
        <p:spPr/>
        <p:txBody>
          <a:bodyPr>
            <a:normAutofit fontScale="90000"/>
          </a:bodyPr>
          <a:lstStyle/>
          <a:p>
            <a:r>
              <a:rPr lang="en-US" b="1" dirty="0"/>
              <a:t>Average Housing Price by Clusters in Scarborough</a:t>
            </a:r>
            <a:br>
              <a:rPr lang="en-US" b="1" dirty="0"/>
            </a:br>
            <a:endParaRPr lang="en-US" dirty="0"/>
          </a:p>
        </p:txBody>
      </p:sp>
      <p:pic>
        <p:nvPicPr>
          <p:cNvPr id="4" name="Content Placeholder 3" descr="Chart, bar chart&#10;&#10;Description generated with very high confidence">
            <a:extLst>
              <a:ext uri="{FF2B5EF4-FFF2-40B4-BE49-F238E27FC236}">
                <a16:creationId xmlns:a16="http://schemas.microsoft.com/office/drawing/2014/main" id="{78483C33-AEF4-42A9-911A-906DFBE5E08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28630" y="1825625"/>
            <a:ext cx="5134740" cy="4351338"/>
          </a:xfrm>
          <a:prstGeom prst="rect">
            <a:avLst/>
          </a:prstGeom>
        </p:spPr>
      </p:pic>
    </p:spTree>
    <p:extLst>
      <p:ext uri="{BB962C8B-B14F-4D97-AF65-F5344CB8AC3E}">
        <p14:creationId xmlns:p14="http://schemas.microsoft.com/office/powerpoint/2010/main" val="236510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F294-3B4F-4A42-A732-D639A3428EB3}"/>
              </a:ext>
            </a:extLst>
          </p:cNvPr>
          <p:cNvSpPr>
            <a:spLocks noGrp="1"/>
          </p:cNvSpPr>
          <p:nvPr>
            <p:ph type="title"/>
          </p:nvPr>
        </p:nvSpPr>
        <p:spPr/>
        <p:txBody>
          <a:bodyPr/>
          <a:lstStyle/>
          <a:p>
            <a:r>
              <a:rPr lang="en-US" b="1" dirty="0"/>
              <a:t>School Ratings by Clusters in Scarborough</a:t>
            </a:r>
            <a:br>
              <a:rPr lang="en-US" b="1" dirty="0"/>
            </a:br>
            <a:endParaRPr lang="en-US" dirty="0"/>
          </a:p>
        </p:txBody>
      </p:sp>
      <p:pic>
        <p:nvPicPr>
          <p:cNvPr id="4" name="Content Placeholder 3" descr="Chart, bar chart&#10;&#10;Description generated with very high confidence">
            <a:extLst>
              <a:ext uri="{FF2B5EF4-FFF2-40B4-BE49-F238E27FC236}">
                <a16:creationId xmlns:a16="http://schemas.microsoft.com/office/drawing/2014/main" id="{44FFEB4D-09DA-4EB6-ADCF-486B7AB6F7A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67848" y="1825625"/>
            <a:ext cx="5056303" cy="4351338"/>
          </a:xfrm>
          <a:prstGeom prst="rect">
            <a:avLst/>
          </a:prstGeom>
        </p:spPr>
      </p:pic>
    </p:spTree>
    <p:extLst>
      <p:ext uri="{BB962C8B-B14F-4D97-AF65-F5344CB8AC3E}">
        <p14:creationId xmlns:p14="http://schemas.microsoft.com/office/powerpoint/2010/main" val="304411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1030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inherit</vt:lpstr>
      <vt:lpstr>Times New Roman</vt:lpstr>
      <vt:lpstr>Office Theme</vt:lpstr>
      <vt:lpstr>Final Report | Capstone Project –  </vt:lpstr>
      <vt:lpstr>Introduction: </vt:lpstr>
      <vt:lpstr> Data Section</vt:lpstr>
      <vt:lpstr>Foursquare API Data: </vt:lpstr>
      <vt:lpstr>3. Methodology Section </vt:lpstr>
      <vt:lpstr>PowerPoint Presentation</vt:lpstr>
      <vt:lpstr>   4. Results Section   </vt:lpstr>
      <vt:lpstr>Average Housing Price by Clusters in Scarborough </vt:lpstr>
      <vt:lpstr>School Ratings by Clusters in Scarborough </vt:lpstr>
      <vt:lpstr>PowerPoint Presentation</vt:lpstr>
      <vt:lpstr>5. Discussion Section </vt:lpstr>
      <vt:lpstr>Future 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  </dc:title>
  <dc:creator>Rukshana Attygalle</dc:creator>
  <cp:lastModifiedBy>Rukshana Attygalle</cp:lastModifiedBy>
  <cp:revision>1</cp:revision>
  <dcterms:created xsi:type="dcterms:W3CDTF">2021-06-04T21:05:54Z</dcterms:created>
  <dcterms:modified xsi:type="dcterms:W3CDTF">2021-06-04T21:10:41Z</dcterms:modified>
</cp:coreProperties>
</file>