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70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03:28.184"/>
    </inkml:context>
    <inkml:brush xml:id="br0">
      <inkml:brushProperty name="width" value="0.05" units="cm"/>
      <inkml:brushProperty name="height" value="0.05" units="cm"/>
      <inkml:brushProperty name="color" value="#8F081C"/>
    </inkml:brush>
  </inkml:definitions>
  <inkml:trace contextRef="#ctx0" brushRef="#br0">448 76 24575,'-1'-2'0,"1"-1"0,0 1 0,-1-1 0,0 1 0,0-1 0,0 1 0,0 0 0,0 0 0,0 0 0,-1-1 0,1 1 0,-1 0 0,1 0 0,-1 1 0,0-1 0,1 0 0,-1 1 0,-3-3 0,-1 0 0,1 0 0,-1 1 0,0-1 0,0 1 0,-10-3 0,7 4 0,0-1 0,0 2 0,0-1 0,0 2 0,0-1 0,0 1 0,0 0 0,0 1 0,0 0 0,-17 4 0,-3 4 0,-54 23 0,7-1 0,72-30 0,0 0 0,0 0 0,1 1 0,-1-1 0,1 1 0,-1 0 0,1 0 0,-1 0 0,1 0 0,0 1 0,0-1 0,0 1 0,0 0 0,0 0 0,1 0 0,0 0 0,-1 0 0,1 1 0,0-1 0,0 1 0,1-1 0,-1 1 0,1 0 0,0 0 0,0-1 0,0 1 0,0 0 0,1 0 0,0 0 0,-1 5 0,1 47 0,2 1 0,13 78 0,-9-90 0,1 67 0,-7-81 0,2 0 0,1-1 0,10 49 0,-3-36 0,-2 0 0,-1 0 0,-3 1 0,-2 69 0,14 103 0,-7-136 0,-9-76 0,1-1 0,-1 1 0,1-1 0,-1 1 0,1-1 0,0 0 0,0 1 0,1-1 0,-1 0 0,1 0 0,-1 0 0,1 0 0,0 0 0,0 0 0,0-1 0,1 1 0,-1-1 0,1 1 0,-1-1 0,1 0 0,0 0 0,0 0 0,0 0 0,0 0 0,0-1 0,0 0 0,0 1 0,1-1 0,-1 0 0,0-1 0,1 1 0,-1 0 0,7-1 0,23 3 0,44-3 0,-48-1 0,-1 1 0,41 5 0,-22 2-682,74 2-1,-95-9-6143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03:32.684"/>
    </inkml:context>
    <inkml:brush xml:id="br0">
      <inkml:brushProperty name="width" value="0.05" units="cm"/>
      <inkml:brushProperty name="height" value="0.05" units="cm"/>
      <inkml:brushProperty name="color" value="#8F081C"/>
    </inkml:brush>
  </inkml:definitions>
  <inkml:trace contextRef="#ctx0" brushRef="#br0">63 77 24575,'0'-2'0,"0"0"0,0 0 0,1 0 0,-1 0 0,1 0 0,-1 0 0,1 0 0,0 0 0,0 1 0,-1-1 0,1 0 0,0 0 0,1 1 0,-1-1 0,0 1 0,0-1 0,1 1 0,-1 0 0,1-1 0,-1 1 0,1 0 0,0 0 0,0 0 0,-1 0 0,4-1 0,4-2 0,1 1 0,-1 0 0,20-3 0,-16 3 0,38-4 0,0 2 0,0 2 0,65 4 0,-35 0 0,-75-1 0,0 0 0,0 0 0,0 1 0,0 0 0,0 0 0,0 0 0,0 1 0,6 2 0,-9-3 0,-1 1 0,0-1 0,0 1 0,1 0 0,-1 0 0,0-1 0,0 1 0,-1 1 0,1-1 0,0 0 0,-1 0 0,1 1 0,-1-1 0,0 0 0,0 1 0,0 0 0,0-1 0,0 1 0,0-1 0,0 5 0,2 21 0,-1 0 0,-1 0 0,-4 53 0,-1-12 0,5 18 0,-4 54 0,0-120 0,-1-1 0,-1 0 0,-1 1 0,-10 21 0,-1 5 0,11-22 0,0 0 0,2 1 0,0 0 0,2 0 0,1 43 0,1-62 0,0-1 0,-1 0 0,0 0 0,-1 1 0,1-1 0,-1 0 0,0 0 0,0 0 0,-1-1 0,0 1 0,0 0 0,-1-1 0,-6 9 0,2-2 0,3-3 0,0 0 0,1 0 0,0 0 0,1 1 0,-1-1 0,2 1 0,0 0 0,0 0 0,-1 12 0,2 14 0,3 45 0,0-26 0,0-10 0,0-24 0,-2 0 0,0-1 0,-1 1 0,-6 32 0,6-49 0,-1 1 0,1-1 0,-1 0 0,0 0 0,0 1 0,-1-1 0,1 0 0,-1-1 0,0 1 0,0 0 0,0-1 0,0 0 0,-7 6 0,3-5 0,1 1 0,-1-1 0,-1-1 0,1 1 0,-1-1 0,1-1 0,-11 3 0,-10 0 0,0-1 0,0-1 0,-43-2 0,66-1 0,-70 6 338,55-3-906,0-1 1,-23 0-1,17-5-6258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7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7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1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4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9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6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0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4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0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7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customXml" Target="../ink/ink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customXml" Target="../ink/ink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ealousleopard/goodreadsbook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topics/1177/book-market/#dossierKeyfigure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08C40F4-6A24-4867-B726-B552DB080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54BF10E-4559-4F28-91B0-3D0C2C486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B0B5A20-FCFE-4AED-B5A3-91D3DE935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D6CA2F4C-8E9E-4BCD-B6E8-A68A311CA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D7E2A-2F2D-4A26-85DF-C2FAD0C27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119" y="810623"/>
            <a:ext cx="4429556" cy="3570162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Books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0B606-7CC0-41D1-B999-B2AB804F0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119" y="4547167"/>
            <a:ext cx="4429556" cy="128848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DSCI 1302</a:t>
            </a:r>
          </a:p>
          <a:p>
            <a:pPr algn="l"/>
            <a:r>
              <a:rPr lang="en-US" dirty="0"/>
              <a:t>Ruqayyah Muse</a:t>
            </a:r>
          </a:p>
        </p:txBody>
      </p:sp>
      <p:pic>
        <p:nvPicPr>
          <p:cNvPr id="4" name="Picture 3" descr="Textured rainbow painted background">
            <a:extLst>
              <a:ext uri="{FF2B5EF4-FFF2-40B4-BE49-F238E27FC236}">
                <a16:creationId xmlns:a16="http://schemas.microsoft.com/office/drawing/2014/main" id="{5AE9AB23-1B0C-4CFB-9E39-402440DAB6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77" r="21677"/>
          <a:stretch/>
        </p:blipFill>
        <p:spPr>
          <a:xfrm>
            <a:off x="6359308" y="470930"/>
            <a:ext cx="4833901" cy="5696169"/>
          </a:xfrm>
          <a:prstGeom prst="rect">
            <a:avLst/>
          </a:prstGeom>
          <a:ln w="28575">
            <a:noFill/>
          </a:ln>
        </p:spPr>
      </p:pic>
      <p:sp>
        <p:nvSpPr>
          <p:cNvPr id="115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917" y="937735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7" name="Graphic 212">
            <a:extLst>
              <a:ext uri="{FF2B5EF4-FFF2-40B4-BE49-F238E27FC236}">
                <a16:creationId xmlns:a16="http://schemas.microsoft.com/office/drawing/2014/main" id="{96FD6442-EB7D-4992-8D41-0B7FFDCB4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917" y="937735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9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58306" y="2360859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2610" y="5308473"/>
            <a:ext cx="445835" cy="44583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004781B-698F-46D5-AADD-8AE921171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2610" y="5308473"/>
            <a:ext cx="445835" cy="445835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7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54BA1-2F58-40F6-91F7-91C6BE0C7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1556" y="3429000"/>
            <a:ext cx="3932237" cy="1600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Univers Condensed" panose="020B0506020202050204" pitchFamily="34" charset="0"/>
              </a:rPr>
              <a:t>Shakespeare leads the list of most common authors, with 88 of his works included in this dataset.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65407-90E1-4B6F-8AFC-6D5511CE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56" y="1620253"/>
            <a:ext cx="3932237" cy="1600200"/>
          </a:xfrm>
        </p:spPr>
        <p:txBody>
          <a:bodyPr>
            <a:noAutofit/>
          </a:bodyPr>
          <a:lstStyle/>
          <a:p>
            <a:pPr>
              <a:buSzPct val="75000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Which authors appear the most frequently in the data?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95AAC72-1C8B-491A-B962-DC9F46419BA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6" b="1446"/>
          <a:stretch/>
        </p:blipFill>
        <p:spPr>
          <a:xfrm>
            <a:off x="5149516" y="1546024"/>
            <a:ext cx="6732118" cy="3765952"/>
          </a:xfrm>
        </p:spPr>
      </p:pic>
      <p:pic>
        <p:nvPicPr>
          <p:cNvPr id="5" name="Picture 4" descr="Textured rainbow painted background">
            <a:extLst>
              <a:ext uri="{FF2B5EF4-FFF2-40B4-BE49-F238E27FC236}">
                <a16:creationId xmlns:a16="http://schemas.microsoft.com/office/drawing/2014/main" id="{4EC91AC4-9386-4F48-B0F3-C3643BF52A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209" t="1" r="19739" b="1"/>
          <a:stretch/>
        </p:blipFill>
        <p:spPr>
          <a:xfrm>
            <a:off x="0" y="1371300"/>
            <a:ext cx="195310" cy="54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8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54BA1-2F58-40F6-91F7-91C6BE0C7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9" y="5015204"/>
            <a:ext cx="3932237" cy="1265690"/>
          </a:xfrm>
        </p:spPr>
        <p:txBody>
          <a:bodyPr anchor="b">
            <a:normAutofit/>
          </a:bodyPr>
          <a:lstStyle/>
          <a:p>
            <a:r>
              <a:rPr lang="en-US" sz="2000" dirty="0">
                <a:latin typeface="Univers Condensed" panose="020B0506020202050204" pitchFamily="34" charset="0"/>
              </a:rPr>
              <a:t>Twilight by Stephanie Meyer is by far the most popular book.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65407-90E1-4B6F-8AFC-6D5511CE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64" y="4680694"/>
            <a:ext cx="3932237" cy="1600200"/>
          </a:xfrm>
        </p:spPr>
        <p:txBody>
          <a:bodyPr>
            <a:noAutofit/>
          </a:bodyPr>
          <a:lstStyle/>
          <a:p>
            <a:pPr>
              <a:buSzPct val="75000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Which books are the most popular?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95AAC72-1C8B-491A-B962-DC9F46419BA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" r="434"/>
          <a:stretch/>
        </p:blipFill>
        <p:spPr>
          <a:xfrm>
            <a:off x="1211422" y="914742"/>
            <a:ext cx="9769151" cy="3765952"/>
          </a:xfr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D7F7198-23E8-455C-836C-19AD8958CD37}"/>
              </a:ext>
            </a:extLst>
          </p:cNvPr>
          <p:cNvSpPr txBox="1">
            <a:spLocks/>
          </p:cNvSpPr>
          <p:nvPr/>
        </p:nvSpPr>
        <p:spPr>
          <a:xfrm>
            <a:off x="6095998" y="5017250"/>
            <a:ext cx="3932237" cy="12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Univers Condensed" panose="020B0506020202050204" pitchFamily="34" charset="0"/>
            </a:endParaRPr>
          </a:p>
        </p:txBody>
      </p:sp>
      <p:pic>
        <p:nvPicPr>
          <p:cNvPr id="7" name="Picture 6" descr="Textured rainbow painted background">
            <a:extLst>
              <a:ext uri="{FF2B5EF4-FFF2-40B4-BE49-F238E27FC236}">
                <a16:creationId xmlns:a16="http://schemas.microsoft.com/office/drawing/2014/main" id="{2036F2EF-3EBA-4DF5-9635-F519619DC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209" t="1" r="19739" b="1"/>
          <a:stretch/>
        </p:blipFill>
        <p:spPr>
          <a:xfrm>
            <a:off x="11996690" y="0"/>
            <a:ext cx="195310" cy="54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5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54BA1-2F58-40F6-91F7-91C6BE0C7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1556" y="3428999"/>
            <a:ext cx="3932237" cy="168041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latin typeface="Univers Condensed" panose="020B0506020202050204" pitchFamily="34" charset="0"/>
              </a:rPr>
              <a:t>At the start, the text reviews is tall since entries with a text review count of 0 were kept whereas review counts had to start from 1. Once the two graphs overlap, you can see that review counts were generally lower than rating counts.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65407-90E1-4B6F-8AFC-6D5511CE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56" y="1620253"/>
            <a:ext cx="4045033" cy="1600200"/>
          </a:xfrm>
        </p:spPr>
        <p:txBody>
          <a:bodyPr>
            <a:noAutofit/>
          </a:bodyPr>
          <a:lstStyle/>
          <a:p>
            <a:pPr>
              <a:buSzPct val="75000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How do the number of ratings and reviews compare to one another?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95AAC72-1C8B-491A-B962-DC9F46419BA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" b="1356"/>
          <a:stretch/>
        </p:blipFill>
        <p:spPr>
          <a:xfrm>
            <a:off x="5149516" y="1117600"/>
            <a:ext cx="6732118" cy="4592320"/>
          </a:xfrm>
        </p:spPr>
      </p:pic>
      <p:pic>
        <p:nvPicPr>
          <p:cNvPr id="5" name="Picture 4" descr="Textured rainbow painted background">
            <a:extLst>
              <a:ext uri="{FF2B5EF4-FFF2-40B4-BE49-F238E27FC236}">
                <a16:creationId xmlns:a16="http://schemas.microsoft.com/office/drawing/2014/main" id="{4EC91AC4-9386-4F48-B0F3-C3643BF52A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209" t="1" r="19739" b="1"/>
          <a:stretch/>
        </p:blipFill>
        <p:spPr>
          <a:xfrm>
            <a:off x="0" y="1371300"/>
            <a:ext cx="195310" cy="54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3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ured rainbow painted background">
            <a:extLst>
              <a:ext uri="{FF2B5EF4-FFF2-40B4-BE49-F238E27FC236}">
                <a16:creationId xmlns:a16="http://schemas.microsoft.com/office/drawing/2014/main" id="{4EC91AC4-9386-4F48-B0F3-C3643BF52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09" t="1" r="19739" b="1"/>
          <a:stretch/>
        </p:blipFill>
        <p:spPr>
          <a:xfrm>
            <a:off x="0" y="1371300"/>
            <a:ext cx="195310" cy="5486700"/>
          </a:xfrm>
          <a:prstGeom prst="rect">
            <a:avLst/>
          </a:prstGeom>
        </p:spPr>
      </p:pic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91D6A2E4-5210-4286-87FA-F5565BC9D6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" t="-142" b="1791"/>
          <a:stretch/>
        </p:blipFill>
        <p:spPr>
          <a:xfrm>
            <a:off x="730231" y="1689684"/>
            <a:ext cx="5639268" cy="3995322"/>
          </a:xfrm>
          <a:prstGeom prst="rect">
            <a:avLst/>
          </a:prstGeom>
        </p:spPr>
      </p:pic>
      <p:pic>
        <p:nvPicPr>
          <p:cNvPr id="10" name="Picture Placeholder 9" descr="Text, letter&#10;&#10;Description automatically generated">
            <a:extLst>
              <a:ext uri="{FF2B5EF4-FFF2-40B4-BE49-F238E27FC236}">
                <a16:creationId xmlns:a16="http://schemas.microsoft.com/office/drawing/2014/main" id="{A1C52654-2393-464C-B318-599CA03BEA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" t="2462" r="1237"/>
          <a:stretch/>
        </p:blipFill>
        <p:spPr>
          <a:xfrm>
            <a:off x="6441441" y="1835838"/>
            <a:ext cx="5020328" cy="342403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377670-9D42-44F3-A59F-E4E1610EF36E}"/>
                  </a:ext>
                </a:extLst>
              </p14:cNvPr>
              <p14:cNvContentPartPr/>
              <p14:nvPr/>
            </p14:nvContentPartPr>
            <p14:xfrm>
              <a:off x="6416885" y="3896553"/>
              <a:ext cx="221040" cy="515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377670-9D42-44F3-A59F-E4E1610EF3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07885" y="3887913"/>
                <a:ext cx="23868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C869901-CCFE-4D67-86DD-A72C69E4B8D3}"/>
                  </a:ext>
                </a:extLst>
              </p14:cNvPr>
              <p14:cNvContentPartPr/>
              <p14:nvPr/>
            </p14:nvContentPartPr>
            <p14:xfrm>
              <a:off x="11260685" y="3887193"/>
              <a:ext cx="220680" cy="565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C869901-CCFE-4D67-86DD-A72C69E4B8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52045" y="3878553"/>
                <a:ext cx="238320" cy="58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9623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087B9E-0520-410E-94B2-60D0170B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74771" cy="40421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Conclude</a:t>
            </a:r>
          </a:p>
        </p:txBody>
      </p:sp>
      <p:sp>
        <p:nvSpPr>
          <p:cNvPr id="65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7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ACC8F-C82E-4072-A782-2680A1BE5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5"/>
            <a:ext cx="4974771" cy="4507101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20000"/>
              </a:lnSpc>
              <a:buSzPct val="75000"/>
              <a:buFont typeface="Source Sans Pro" panose="020B0503030403020204" pitchFamily="34" charset="0"/>
              <a:buChar char="‒"/>
            </a:pPr>
            <a:r>
              <a:rPr lang="en-US" sz="2400" dirty="0">
                <a:latin typeface="Univers Condensed" panose="020B0506020202050204" pitchFamily="34" charset="0"/>
              </a:rPr>
              <a:t>Is there any correlation between the average ratings and page lengths?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Univers Condensed" panose="020B0506020202050204" pitchFamily="34" charset="0"/>
              </a:rPr>
              <a:t>Possibly.</a:t>
            </a:r>
          </a:p>
          <a:p>
            <a:pPr>
              <a:lnSpc>
                <a:spcPct val="120000"/>
              </a:lnSpc>
              <a:buSzPct val="75000"/>
              <a:buFont typeface="Source Sans Pro" panose="020B0503030403020204" pitchFamily="34" charset="0"/>
              <a:buChar char="‒"/>
            </a:pPr>
            <a:r>
              <a:rPr lang="en-US" sz="2400" dirty="0">
                <a:latin typeface="Univers Condensed" panose="020B0506020202050204" pitchFamily="34" charset="0"/>
              </a:rPr>
              <a:t>Which authors appear the most frequently in the data?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Univers Condensed" panose="020B0506020202050204" pitchFamily="34" charset="0"/>
              </a:rPr>
              <a:t>Shakespeare was the most frequent.</a:t>
            </a:r>
          </a:p>
          <a:p>
            <a:pPr>
              <a:lnSpc>
                <a:spcPct val="120000"/>
              </a:lnSpc>
              <a:buSzPct val="75000"/>
              <a:buFont typeface="Source Sans Pro" panose="020B0503030403020204" pitchFamily="34" charset="0"/>
              <a:buChar char="‒"/>
            </a:pPr>
            <a:r>
              <a:rPr lang="en-US" sz="2400" dirty="0">
                <a:latin typeface="Univers Condensed" panose="020B0506020202050204" pitchFamily="34" charset="0"/>
              </a:rPr>
              <a:t>Which books are the most popular?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Univers Condensed" panose="020B0506020202050204" pitchFamily="34" charset="0"/>
              </a:rPr>
              <a:t>Twilight was the most popular.</a:t>
            </a:r>
          </a:p>
          <a:p>
            <a:pPr>
              <a:lnSpc>
                <a:spcPct val="120000"/>
              </a:lnSpc>
              <a:buSzPct val="75000"/>
              <a:buFont typeface="Source Sans Pro" panose="020B0503030403020204" pitchFamily="34" charset="0"/>
              <a:buChar char="‒"/>
            </a:pPr>
            <a:r>
              <a:rPr lang="en-US" sz="2400" dirty="0">
                <a:latin typeface="Univers Condensed" panose="020B0506020202050204" pitchFamily="34" charset="0"/>
              </a:rPr>
              <a:t>How do the number of ratings and reviews compare to one another?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Univers Condensed" panose="020B0506020202050204" pitchFamily="34" charset="0"/>
              </a:rPr>
              <a:t>Reviews are generally less compared to ratings.</a:t>
            </a:r>
          </a:p>
        </p:txBody>
      </p:sp>
      <p:pic>
        <p:nvPicPr>
          <p:cNvPr id="45" name="Picture 44" descr="Textured rainbow painted background">
            <a:extLst>
              <a:ext uri="{FF2B5EF4-FFF2-40B4-BE49-F238E27FC236}">
                <a16:creationId xmlns:a16="http://schemas.microsoft.com/office/drawing/2014/main" id="{D60502E3-F2DB-436D-B785-837341D511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873" t="12925" r="8366" b="55492"/>
          <a:stretch/>
        </p:blipFill>
        <p:spPr>
          <a:xfrm>
            <a:off x="11610623" y="0"/>
            <a:ext cx="229482" cy="17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23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4BB7-3D60-41C2-9C16-D7DC961D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8E755-2FED-4334-A396-58757C64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https://www.kaggle.com/jealousleopard/goodreadsbooks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6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extured rainbow painted background">
            <a:extLst>
              <a:ext uri="{FF2B5EF4-FFF2-40B4-BE49-F238E27FC236}">
                <a16:creationId xmlns:a16="http://schemas.microsoft.com/office/drawing/2014/main" id="{40D46577-C130-4DEC-A0F6-E7EE18194A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96" r="12296" b="1"/>
          <a:stretch/>
        </p:blipFill>
        <p:spPr>
          <a:xfrm>
            <a:off x="2511713" y="3104705"/>
            <a:ext cx="3634674" cy="321733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9C6B508-0B2C-4D80-99F6-BC8C9C693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54034F-F9B1-4048-9AEF-C7AB99053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83F029-E06B-49B5-9779-2E8CEFD7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6B2F6-5916-4B14-BAD5-DDC3B3C4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About the Project</a:t>
            </a:r>
          </a:p>
        </p:txBody>
      </p:sp>
      <p:grpSp>
        <p:nvGrpSpPr>
          <p:cNvPr id="17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aphic 38">
            <a:extLst>
              <a:ext uri="{FF2B5EF4-FFF2-40B4-BE49-F238E27FC236}">
                <a16:creationId xmlns:a16="http://schemas.microsoft.com/office/drawing/2014/main" id="{36C5CE76-F42E-4B75-84C4-A9B2C8CE8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62D2BF9-9B3C-4B4B-B525-BFABA8B44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22D0D2-0602-4CB2-97D5-418641B4F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aphic 4">
            <a:extLst>
              <a:ext uri="{FF2B5EF4-FFF2-40B4-BE49-F238E27FC236}">
                <a16:creationId xmlns:a16="http://schemas.microsoft.com/office/drawing/2014/main" id="{DDFA5A3F-B050-4826-ACB4-F634DD12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45D7489-248E-4EB2-A887-30A9C396E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B6BF832-C29A-4992-8772-6B33118C5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E06C84D-D026-40FC-A1FB-0482450B6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2D9620B-AA48-430C-BACC-01BF1B12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C7842E4-3E00-4846-B285-345F6B32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120E203-7898-4AE9-A9E5-F5C364415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6A5C8C3-E77D-410A-8D95-0B15B8E61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9CE1FB-B266-47D2-A0AC-79D1DDBAA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862FCB-5370-44C9-803F-017FF893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1EC218E-7E2A-4304-96EA-1A7AA046E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6904051-0B1B-4340-8A1F-FC345A50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D8B68CD-1F5B-4E19-A474-4290A7386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219F1BA-F2AD-4C0B-B881-AF7702BFA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F9B9F-DFED-4569-9A47-5FF8A4879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495" y="1584096"/>
            <a:ext cx="4974771" cy="3689807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Univers Condensed" panose="020B0506020202050204" pitchFamily="34" charset="0"/>
              </a:rPr>
              <a:t>Books are a 25-billion-dollar industry</a:t>
            </a:r>
            <a:r>
              <a:rPr lang="en-US" sz="2000" dirty="0">
                <a:latin typeface="Univers Condensed" panose="020B0506020202050204" pitchFamily="34" charset="0"/>
              </a:rPr>
              <a:t>* </a:t>
            </a:r>
            <a:r>
              <a:rPr lang="en-US" sz="2400" dirty="0">
                <a:latin typeface="Univers Condensed" panose="020B0506020202050204" pitchFamily="34" charset="0"/>
              </a:rPr>
              <a:t>in the US alone, and there is a community dedicated to reading, reviewing, and promoting books.</a:t>
            </a:r>
          </a:p>
          <a:p>
            <a:pPr marL="0" indent="0">
              <a:buNone/>
            </a:pPr>
            <a:endParaRPr lang="en-US" sz="2400" dirty="0">
              <a:latin typeface="Univers Condensed" panose="020B0506020202050204" pitchFamily="34" charset="0"/>
            </a:endParaRPr>
          </a:p>
          <a:p>
            <a:r>
              <a:rPr lang="en-US" sz="2400" dirty="0">
                <a:latin typeface="Univers Condensed" panose="020B0506020202050204" pitchFamily="34" charset="0"/>
              </a:rPr>
              <a:t>This project looks at a dataset of 11,127 books and uses this data to analyze the trends between authors, ratings, and reviews.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7DA87-ED36-44EA-98B9-D15ACE4427D9}"/>
              </a:ext>
            </a:extLst>
          </p:cNvPr>
          <p:cNvSpPr txBox="1"/>
          <p:nvPr/>
        </p:nvSpPr>
        <p:spPr>
          <a:xfrm>
            <a:off x="7419474" y="6506300"/>
            <a:ext cx="4074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Univers" panose="020B0503020202020204" pitchFamily="34" charset="0"/>
              </a:rPr>
              <a:t>*</a:t>
            </a:r>
            <a:r>
              <a:rPr lang="en-US" sz="1000" dirty="0">
                <a:latin typeface="Univers" panose="020B0503020202020204" pitchFamily="34" charset="0"/>
                <a:hlinkClick r:id="rId3"/>
              </a:rPr>
              <a:t>U.S. Book Industry - statistics &amp; facts | Statista</a:t>
            </a:r>
            <a:endParaRPr lang="en-US" sz="1000" dirty="0">
              <a:latin typeface="Univers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6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97D3-D82D-40A4-B8F1-7D54CCE3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EC21CB-92CE-4656-9ADA-2CB54A3D5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0688"/>
            <a:ext cx="3360939" cy="42196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Univers Condensed" panose="020B0506020202050204" pitchFamily="34" charset="0"/>
              </a:rPr>
              <a:t>Attributes List:</a:t>
            </a:r>
          </a:p>
          <a:p>
            <a:pPr lvl="1">
              <a:buSzPct val="75000"/>
              <a:buFont typeface="Univers Condensed" panose="020B0506020202050204" pitchFamily="34" charset="0"/>
              <a:buChar char="–"/>
            </a:pPr>
            <a:r>
              <a:rPr lang="en-US" dirty="0">
                <a:latin typeface="Univers Condensed" panose="020B0506020202050204" pitchFamily="34" charset="0"/>
              </a:rPr>
              <a:t>Book ID</a:t>
            </a:r>
          </a:p>
          <a:p>
            <a:pPr lvl="1">
              <a:buSzPct val="75000"/>
              <a:buFont typeface="Univers Condensed" panose="020B0506020202050204" pitchFamily="34" charset="0"/>
              <a:buChar char="–"/>
            </a:pPr>
            <a:r>
              <a:rPr lang="en-US" dirty="0">
                <a:latin typeface="Univers Condensed" panose="020B0506020202050204" pitchFamily="34" charset="0"/>
              </a:rPr>
              <a:t>Title</a:t>
            </a:r>
          </a:p>
          <a:p>
            <a:pPr lvl="1">
              <a:buSzPct val="75000"/>
              <a:buFont typeface="Univers Condensed" panose="020B0506020202050204" pitchFamily="34" charset="0"/>
              <a:buChar char="–"/>
            </a:pPr>
            <a:r>
              <a:rPr lang="en-US" dirty="0">
                <a:latin typeface="Univers Condensed" panose="020B0506020202050204" pitchFamily="34" charset="0"/>
              </a:rPr>
              <a:t>Authors</a:t>
            </a:r>
          </a:p>
          <a:p>
            <a:pPr lvl="1">
              <a:buSzPct val="75000"/>
              <a:buFont typeface="Univers Condensed" panose="020B0506020202050204" pitchFamily="34" charset="0"/>
              <a:buChar char="–"/>
            </a:pPr>
            <a:r>
              <a:rPr lang="en-US" dirty="0">
                <a:latin typeface="Univers Condensed" panose="020B0506020202050204" pitchFamily="34" charset="0"/>
              </a:rPr>
              <a:t>Average Rating</a:t>
            </a:r>
          </a:p>
          <a:p>
            <a:pPr lvl="1">
              <a:buSzPct val="75000"/>
              <a:buFont typeface="Univers Condensed" panose="020B0506020202050204" pitchFamily="34" charset="0"/>
              <a:buChar char="–"/>
            </a:pPr>
            <a:r>
              <a:rPr lang="en-US" dirty="0">
                <a:latin typeface="Univers Condensed" panose="020B0506020202050204" pitchFamily="34" charset="0"/>
              </a:rPr>
              <a:t>ISBN</a:t>
            </a:r>
          </a:p>
          <a:p>
            <a:pPr lvl="1">
              <a:buSzPct val="75000"/>
              <a:buFont typeface="Univers Condensed" panose="020B0506020202050204" pitchFamily="34" charset="0"/>
              <a:buChar char="–"/>
            </a:pPr>
            <a:r>
              <a:rPr lang="en-US" dirty="0">
                <a:latin typeface="Univers Condensed" panose="020B0506020202050204" pitchFamily="34" charset="0"/>
              </a:rPr>
              <a:t>ISBN 13</a:t>
            </a:r>
          </a:p>
          <a:p>
            <a:pPr lvl="1">
              <a:buSzPct val="75000"/>
              <a:buFont typeface="Univers Condensed" panose="020B0506020202050204" pitchFamily="34" charset="0"/>
              <a:buChar char="–"/>
            </a:pPr>
            <a:r>
              <a:rPr lang="en-US" dirty="0">
                <a:latin typeface="Univers Condensed" panose="020B0506020202050204" pitchFamily="34" charset="0"/>
              </a:rPr>
              <a:t>Language Code</a:t>
            </a:r>
          </a:p>
          <a:p>
            <a:pPr lvl="1">
              <a:buSzPct val="75000"/>
              <a:buFont typeface="Univers Condensed" panose="020B0506020202050204" pitchFamily="34" charset="0"/>
              <a:buChar char="–"/>
            </a:pPr>
            <a:r>
              <a:rPr lang="en-US" dirty="0">
                <a:latin typeface="Univers Condensed" panose="020B0506020202050204" pitchFamily="34" charset="0"/>
              </a:rPr>
              <a:t>Num Pages</a:t>
            </a:r>
          </a:p>
          <a:p>
            <a:pPr lvl="1">
              <a:buSzPct val="75000"/>
              <a:buFont typeface="Univers Condensed" panose="020B0506020202050204" pitchFamily="34" charset="0"/>
              <a:buChar char="–"/>
            </a:pPr>
            <a:r>
              <a:rPr lang="en-US" dirty="0">
                <a:latin typeface="Univers Condensed" panose="020B0506020202050204" pitchFamily="34" charset="0"/>
              </a:rPr>
              <a:t>Ratings Count</a:t>
            </a:r>
          </a:p>
          <a:p>
            <a:pPr lvl="1">
              <a:buSzPct val="75000"/>
              <a:buFont typeface="Univers Condensed" panose="020B0506020202050204" pitchFamily="34" charset="0"/>
              <a:buChar char="–"/>
            </a:pPr>
            <a:r>
              <a:rPr lang="en-US" dirty="0">
                <a:latin typeface="Univers Condensed" panose="020B0506020202050204" pitchFamily="34" charset="0"/>
              </a:rPr>
              <a:t>Text Reviews Count</a:t>
            </a:r>
          </a:p>
          <a:p>
            <a:pPr lvl="1">
              <a:buSzPct val="75000"/>
              <a:buFont typeface="Univers Condensed" panose="020B0506020202050204" pitchFamily="34" charset="0"/>
              <a:buChar char="–"/>
            </a:pPr>
            <a:r>
              <a:rPr lang="en-US" dirty="0">
                <a:latin typeface="Univers Condensed" panose="020B0506020202050204" pitchFamily="34" charset="0"/>
              </a:rPr>
              <a:t>Publication Date</a:t>
            </a:r>
          </a:p>
          <a:p>
            <a:pPr lvl="1">
              <a:buSzPct val="75000"/>
              <a:buFont typeface="Univers Condensed" panose="020B0506020202050204" pitchFamily="34" charset="0"/>
              <a:buChar char="–"/>
            </a:pPr>
            <a:r>
              <a:rPr lang="en-US" dirty="0">
                <a:latin typeface="Univers Condensed" panose="020B0506020202050204" pitchFamily="34" charset="0"/>
              </a:rPr>
              <a:t>Publisher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360D36-0374-49D4-81E6-C482BBF2DA0D}"/>
              </a:ext>
            </a:extLst>
          </p:cNvPr>
          <p:cNvGrpSpPr/>
          <p:nvPr/>
        </p:nvGrpSpPr>
        <p:grpSpPr>
          <a:xfrm>
            <a:off x="8402056" y="1113844"/>
            <a:ext cx="2191546" cy="1931711"/>
            <a:chOff x="774034" y="3211257"/>
            <a:chExt cx="2191546" cy="19317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95C3A3-2AEE-4A1F-9537-0F4AA36033EB}"/>
                </a:ext>
              </a:extLst>
            </p:cNvPr>
            <p:cNvSpPr/>
            <p:nvPr/>
          </p:nvSpPr>
          <p:spPr>
            <a:xfrm>
              <a:off x="838200" y="3276845"/>
              <a:ext cx="2127380" cy="18661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3C5B94-8CC0-4609-B795-F5FD42644631}"/>
                </a:ext>
              </a:extLst>
            </p:cNvPr>
            <p:cNvSpPr/>
            <p:nvPr/>
          </p:nvSpPr>
          <p:spPr>
            <a:xfrm>
              <a:off x="774034" y="3211257"/>
              <a:ext cx="2127380" cy="18661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E62227-0FB0-47EB-89C8-78DD0ECF6F9D}"/>
              </a:ext>
            </a:extLst>
          </p:cNvPr>
          <p:cNvGrpSpPr/>
          <p:nvPr/>
        </p:nvGrpSpPr>
        <p:grpSpPr>
          <a:xfrm>
            <a:off x="8402056" y="3978616"/>
            <a:ext cx="2191546" cy="1931711"/>
            <a:chOff x="926434" y="3363657"/>
            <a:chExt cx="2191546" cy="193171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8C10F1-B563-40B1-A2D8-0D9DFE8A3742}"/>
                </a:ext>
              </a:extLst>
            </p:cNvPr>
            <p:cNvSpPr/>
            <p:nvPr/>
          </p:nvSpPr>
          <p:spPr>
            <a:xfrm>
              <a:off x="990600" y="3429245"/>
              <a:ext cx="2127380" cy="18661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2D339B-7FBB-43AC-B3D1-4BFF59B49BEE}"/>
                </a:ext>
              </a:extLst>
            </p:cNvPr>
            <p:cNvSpPr/>
            <p:nvPr/>
          </p:nvSpPr>
          <p:spPr>
            <a:xfrm>
              <a:off x="926434" y="3363657"/>
              <a:ext cx="2127380" cy="18661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E6D1D0C-6B26-4C51-8319-A063F9F70778}"/>
              </a:ext>
            </a:extLst>
          </p:cNvPr>
          <p:cNvSpPr txBox="1"/>
          <p:nvPr/>
        </p:nvSpPr>
        <p:spPr>
          <a:xfrm>
            <a:off x="8600579" y="1458119"/>
            <a:ext cx="1730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Univers-Black" pitchFamily="2" charset="0"/>
              </a:rPr>
              <a:t>11,127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7377E5-2325-48FE-9C09-429B441889B8}"/>
              </a:ext>
            </a:extLst>
          </p:cNvPr>
          <p:cNvSpPr txBox="1"/>
          <p:nvPr/>
        </p:nvSpPr>
        <p:spPr>
          <a:xfrm>
            <a:off x="8600579" y="4322889"/>
            <a:ext cx="1730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Univers-Black" pitchFamily="2" charset="0"/>
              </a:rPr>
              <a:t>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AC1EC8-2414-4599-A15D-715340A9AEAA}"/>
              </a:ext>
            </a:extLst>
          </p:cNvPr>
          <p:cNvSpPr txBox="1"/>
          <p:nvPr/>
        </p:nvSpPr>
        <p:spPr>
          <a:xfrm>
            <a:off x="8600579" y="2177203"/>
            <a:ext cx="1730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ENTRIES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6B695A-9731-4B4C-A340-2F5DC245ADE7}"/>
              </a:ext>
            </a:extLst>
          </p:cNvPr>
          <p:cNvSpPr txBox="1"/>
          <p:nvPr/>
        </p:nvSpPr>
        <p:spPr>
          <a:xfrm>
            <a:off x="8600579" y="5041369"/>
            <a:ext cx="1730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ATTRIBUTES</a:t>
            </a:r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DB444E26-C4C3-4F14-ACD6-9D22939EF603}"/>
              </a:ext>
            </a:extLst>
          </p:cNvPr>
          <p:cNvSpPr txBox="1">
            <a:spLocks/>
          </p:cNvSpPr>
          <p:nvPr/>
        </p:nvSpPr>
        <p:spPr>
          <a:xfrm>
            <a:off x="4115546" y="1692165"/>
            <a:ext cx="3360939" cy="42196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Univers Condensed" panose="020B0506020202050204" pitchFamily="34" charset="0"/>
              </a:rPr>
              <a:t>The Ones Used:</a:t>
            </a:r>
          </a:p>
          <a:p>
            <a:pPr lvl="1">
              <a:buSzPct val="75000"/>
              <a:buFont typeface="Univers Condensed" panose="020B0506020202050204" pitchFamily="34" charset="0"/>
              <a:buChar char="–"/>
            </a:pPr>
            <a:r>
              <a:rPr lang="en-US" dirty="0">
                <a:solidFill>
                  <a:schemeClr val="bg1"/>
                </a:solidFill>
                <a:latin typeface="Univers Condensed" panose="020B0506020202050204" pitchFamily="34" charset="0"/>
              </a:rPr>
              <a:t>Book ID</a:t>
            </a:r>
          </a:p>
          <a:p>
            <a:pPr lvl="1">
              <a:buSzPct val="75000"/>
              <a:buFont typeface="Univers Condensed" panose="020B0506020202050204" pitchFamily="34" charset="0"/>
              <a:buChar char="–"/>
            </a:pPr>
            <a:r>
              <a:rPr lang="en-US" dirty="0">
                <a:latin typeface="Univers Condensed" panose="020B0506020202050204" pitchFamily="34" charset="0"/>
              </a:rPr>
              <a:t>Title</a:t>
            </a:r>
          </a:p>
          <a:p>
            <a:pPr lvl="1">
              <a:buSzPct val="75000"/>
              <a:buFont typeface="Univers Condensed" panose="020B0506020202050204" pitchFamily="34" charset="0"/>
              <a:buChar char="–"/>
            </a:pPr>
            <a:r>
              <a:rPr lang="en-US" dirty="0">
                <a:latin typeface="Univers Condensed" panose="020B0506020202050204" pitchFamily="34" charset="0"/>
              </a:rPr>
              <a:t>Authors</a:t>
            </a:r>
          </a:p>
          <a:p>
            <a:pPr lvl="1">
              <a:buSzPct val="75000"/>
              <a:buFont typeface="Univers Condensed" panose="020B0506020202050204" pitchFamily="34" charset="0"/>
              <a:buChar char="–"/>
            </a:pPr>
            <a:r>
              <a:rPr lang="en-US" dirty="0">
                <a:latin typeface="Univers Condensed" panose="020B0506020202050204" pitchFamily="34" charset="0"/>
              </a:rPr>
              <a:t>Average Rating</a:t>
            </a:r>
          </a:p>
          <a:p>
            <a:pPr lvl="1">
              <a:buSzPct val="75000"/>
              <a:buFont typeface="Univers Condensed" panose="020B0506020202050204" pitchFamily="34" charset="0"/>
              <a:buChar char="–"/>
            </a:pPr>
            <a:r>
              <a:rPr lang="en-US" dirty="0">
                <a:solidFill>
                  <a:schemeClr val="bg1"/>
                </a:solidFill>
                <a:latin typeface="Univers Condensed" panose="020B0506020202050204" pitchFamily="34" charset="0"/>
              </a:rPr>
              <a:t>ISBN</a:t>
            </a:r>
          </a:p>
          <a:p>
            <a:pPr lvl="1">
              <a:buSzPct val="75000"/>
              <a:buFont typeface="Univers Condensed" panose="020B0506020202050204" pitchFamily="34" charset="0"/>
              <a:buChar char="–"/>
            </a:pPr>
            <a:r>
              <a:rPr lang="en-US" dirty="0">
                <a:solidFill>
                  <a:schemeClr val="bg1"/>
                </a:solidFill>
                <a:latin typeface="Univers Condensed" panose="020B0506020202050204" pitchFamily="34" charset="0"/>
              </a:rPr>
              <a:t>ISBN 13</a:t>
            </a:r>
          </a:p>
          <a:p>
            <a:pPr lvl="1">
              <a:buSzPct val="75000"/>
              <a:buFont typeface="Univers Condensed" panose="020B0506020202050204" pitchFamily="34" charset="0"/>
              <a:buChar char="–"/>
            </a:pPr>
            <a:r>
              <a:rPr lang="en-US" dirty="0">
                <a:solidFill>
                  <a:schemeClr val="bg1"/>
                </a:solidFill>
                <a:latin typeface="Univers Condensed" panose="020B0506020202050204" pitchFamily="34" charset="0"/>
              </a:rPr>
              <a:t>Language Code</a:t>
            </a:r>
          </a:p>
          <a:p>
            <a:pPr lvl="1">
              <a:buSzPct val="75000"/>
              <a:buFont typeface="Univers Condensed" panose="020B0506020202050204" pitchFamily="34" charset="0"/>
              <a:buChar char="–"/>
            </a:pPr>
            <a:r>
              <a:rPr lang="en-US" dirty="0">
                <a:latin typeface="Univers Condensed" panose="020B0506020202050204" pitchFamily="34" charset="0"/>
              </a:rPr>
              <a:t>Num Pages</a:t>
            </a:r>
          </a:p>
          <a:p>
            <a:pPr lvl="1">
              <a:buSzPct val="75000"/>
              <a:buFont typeface="Univers Condensed" panose="020B0506020202050204" pitchFamily="34" charset="0"/>
              <a:buChar char="–"/>
            </a:pPr>
            <a:r>
              <a:rPr lang="en-US" dirty="0">
                <a:latin typeface="Univers Condensed" panose="020B0506020202050204" pitchFamily="34" charset="0"/>
              </a:rPr>
              <a:t>Ratings Count</a:t>
            </a:r>
          </a:p>
          <a:p>
            <a:pPr lvl="1">
              <a:buSzPct val="75000"/>
              <a:buFont typeface="Univers Condensed" panose="020B0506020202050204" pitchFamily="34" charset="0"/>
              <a:buChar char="–"/>
            </a:pPr>
            <a:r>
              <a:rPr lang="en-US" dirty="0">
                <a:latin typeface="Univers Condensed" panose="020B0506020202050204" pitchFamily="34" charset="0"/>
              </a:rPr>
              <a:t>Text Reviews Count</a:t>
            </a:r>
          </a:p>
          <a:p>
            <a:pPr lvl="1">
              <a:buSzPct val="75000"/>
              <a:buFont typeface="Univers Condensed" panose="020B0506020202050204" pitchFamily="34" charset="0"/>
              <a:buChar char="–"/>
            </a:pPr>
            <a:r>
              <a:rPr lang="en-US" dirty="0">
                <a:latin typeface="Univers Condensed" panose="020B0506020202050204" pitchFamily="34" charset="0"/>
              </a:rPr>
              <a:t>Publication Date</a:t>
            </a:r>
          </a:p>
          <a:p>
            <a:pPr lvl="1">
              <a:buSzPct val="75000"/>
              <a:buFont typeface="Univers Condensed" panose="020B0506020202050204" pitchFamily="34" charset="0"/>
              <a:buChar char="–"/>
            </a:pPr>
            <a:r>
              <a:rPr lang="en-US" dirty="0">
                <a:solidFill>
                  <a:schemeClr val="bg1"/>
                </a:solidFill>
                <a:latin typeface="Univers Condensed" panose="020B0506020202050204" pitchFamily="34" charset="0"/>
              </a:rPr>
              <a:t>Publisher</a:t>
            </a:r>
          </a:p>
        </p:txBody>
      </p:sp>
      <p:pic>
        <p:nvPicPr>
          <p:cNvPr id="25" name="Picture 24" descr="Textured rainbow painted background">
            <a:extLst>
              <a:ext uri="{FF2B5EF4-FFF2-40B4-BE49-F238E27FC236}">
                <a16:creationId xmlns:a16="http://schemas.microsoft.com/office/drawing/2014/main" id="{00125283-AB9E-460C-AD6F-5A20DC950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09" t="1" r="19739" b="1"/>
          <a:stretch/>
        </p:blipFill>
        <p:spPr>
          <a:xfrm>
            <a:off x="0" y="1371300"/>
            <a:ext cx="195310" cy="54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6ADE-13D0-4E22-A851-78BE338A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97388"/>
            <a:ext cx="5689349" cy="77724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accent5">
                    <a:lumMod val="50000"/>
                  </a:schemeClr>
                </a:solidFill>
              </a:rPr>
              <a:t>Cleaning the Data</a:t>
            </a:r>
          </a:p>
        </p:txBody>
      </p:sp>
      <p:pic>
        <p:nvPicPr>
          <p:cNvPr id="6" name="Picture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E61694A6-A3C9-41C0-9E2B-922CF1A5C1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" r="113" b="31244"/>
          <a:stretch/>
        </p:blipFill>
        <p:spPr>
          <a:xfrm>
            <a:off x="839788" y="1547249"/>
            <a:ext cx="10667834" cy="193519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79311-553D-4FA4-B3F2-0E17672B6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064000"/>
            <a:ext cx="9371012" cy="2590800"/>
          </a:xfrm>
        </p:spPr>
        <p:txBody>
          <a:bodyPr>
            <a:normAutofit lnSpcReduction="10000"/>
          </a:bodyPr>
          <a:lstStyle/>
          <a:p>
            <a:pPr marL="285750" indent="-285750">
              <a:buSzPct val="75000"/>
              <a:buFont typeface="Source Sans Pro" panose="020B0503030403020204" pitchFamily="34" charset="0"/>
              <a:buChar char="‒"/>
            </a:pPr>
            <a:r>
              <a:rPr lang="en-US" dirty="0">
                <a:latin typeface="Univers Condensed" panose="020B0506020202050204" pitchFamily="34" charset="0"/>
              </a:rPr>
              <a:t>Firstly, I checked for any null values so I could just delete that right away. There was an extra column titled Unnamed: 12 that was added to the data, causing null values for almost every row. I dropped that column entirely since I didn’t need it.</a:t>
            </a:r>
          </a:p>
          <a:p>
            <a:pPr marL="285750" indent="-285750">
              <a:buSzPct val="75000"/>
              <a:buFont typeface="Source Sans Pro" panose="020B0503030403020204" pitchFamily="34" charset="0"/>
              <a:buChar char="‒"/>
            </a:pPr>
            <a:r>
              <a:rPr lang="en-US" dirty="0">
                <a:latin typeface="Univers Condensed" panose="020B0506020202050204" pitchFamily="34" charset="0"/>
              </a:rPr>
              <a:t>Secondly, some of the authors had multiple authors listed, separated by a back slash. Just to make it easier to analyze the data, I deleted all the coauthors and kept the first author listed.</a:t>
            </a:r>
          </a:p>
          <a:p>
            <a:pPr marL="285750" indent="-285750">
              <a:buSzPct val="75000"/>
              <a:buFont typeface="Source Sans Pro" panose="020B0503030403020204" pitchFamily="34" charset="0"/>
              <a:buChar char="‒"/>
            </a:pPr>
            <a:r>
              <a:rPr lang="en-US" dirty="0">
                <a:latin typeface="Univers Condensed" panose="020B0506020202050204" pitchFamily="34" charset="0"/>
              </a:rPr>
              <a:t>Thirdly, all the values were in string while I need integers and floats, so I changed the data type of average_rating to float, and num_pages, ratings_count, and text_reviews_count to integer.</a:t>
            </a:r>
          </a:p>
          <a:p>
            <a:pPr marL="285750" indent="-285750">
              <a:buSzPct val="75000"/>
              <a:buFont typeface="Source Sans Pro" panose="020B0503030403020204" pitchFamily="34" charset="0"/>
              <a:buChar char="‒"/>
            </a:pPr>
            <a:r>
              <a:rPr lang="en-US" dirty="0">
                <a:latin typeface="Univers Condensed" panose="020B0506020202050204" pitchFamily="34" charset="0"/>
              </a:rPr>
              <a:t>Fourthly, I deleted all rows where the average_rating and the ratings_count was 0. I only wanted to work with data that had an average_rating, and if a book has an average_rating, then it must have at least 1 ratings_count.</a:t>
            </a:r>
          </a:p>
        </p:txBody>
      </p:sp>
      <p:pic>
        <p:nvPicPr>
          <p:cNvPr id="7" name="Picture 6" descr="Textured rainbow painted background">
            <a:extLst>
              <a:ext uri="{FF2B5EF4-FFF2-40B4-BE49-F238E27FC236}">
                <a16:creationId xmlns:a16="http://schemas.microsoft.com/office/drawing/2014/main" id="{D1002F15-2FFA-42B2-99A6-73E62EC7DA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209" t="1" r="19739" b="1"/>
          <a:stretch/>
        </p:blipFill>
        <p:spPr>
          <a:xfrm>
            <a:off x="11996690" y="0"/>
            <a:ext cx="195310" cy="54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6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1C5F-1A01-4E6B-8C8C-5B7EBFB2B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122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Cleaned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D83083-6908-41ED-81CE-AC830C447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942" y="1834817"/>
            <a:ext cx="11504116" cy="1994047"/>
          </a:xfrm>
        </p:spPr>
      </p:pic>
      <p:pic>
        <p:nvPicPr>
          <p:cNvPr id="6" name="Picture 5" descr="Textured rainbow painted background">
            <a:extLst>
              <a:ext uri="{FF2B5EF4-FFF2-40B4-BE49-F238E27FC236}">
                <a16:creationId xmlns:a16="http://schemas.microsoft.com/office/drawing/2014/main" id="{2E01FCA1-B122-48A7-951D-5B6EC56D0B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209" t="1" r="19739" b="1"/>
          <a:stretch/>
        </p:blipFill>
        <p:spPr>
          <a:xfrm rot="5400000">
            <a:off x="2645695" y="-2645695"/>
            <a:ext cx="195310" cy="54867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898137C-F27D-44E2-B083-0ED63FCEFD9E}"/>
              </a:ext>
            </a:extLst>
          </p:cNvPr>
          <p:cNvGrpSpPr/>
          <p:nvPr/>
        </p:nvGrpSpPr>
        <p:grpSpPr>
          <a:xfrm>
            <a:off x="1463211" y="4322889"/>
            <a:ext cx="2191546" cy="1931711"/>
            <a:chOff x="774034" y="3211257"/>
            <a:chExt cx="2191546" cy="193171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A3F693-73BB-4C00-8BDE-ABA524B264C5}"/>
                </a:ext>
              </a:extLst>
            </p:cNvPr>
            <p:cNvSpPr/>
            <p:nvPr/>
          </p:nvSpPr>
          <p:spPr>
            <a:xfrm>
              <a:off x="838200" y="3276845"/>
              <a:ext cx="2127380" cy="18661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CB050A-3D5C-4AD9-85F0-2CBA8BA91BDE}"/>
                </a:ext>
              </a:extLst>
            </p:cNvPr>
            <p:cNvSpPr/>
            <p:nvPr/>
          </p:nvSpPr>
          <p:spPr>
            <a:xfrm>
              <a:off x="774034" y="3211257"/>
              <a:ext cx="2127380" cy="18661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D5837F-3D6F-4453-8F45-328950F357F1}"/>
              </a:ext>
            </a:extLst>
          </p:cNvPr>
          <p:cNvGrpSpPr/>
          <p:nvPr/>
        </p:nvGrpSpPr>
        <p:grpSpPr>
          <a:xfrm>
            <a:off x="8473078" y="4322889"/>
            <a:ext cx="2191546" cy="1931711"/>
            <a:chOff x="926434" y="3363657"/>
            <a:chExt cx="2191546" cy="193171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52074F-5AA8-4090-9137-7179DC1F3100}"/>
                </a:ext>
              </a:extLst>
            </p:cNvPr>
            <p:cNvSpPr/>
            <p:nvPr/>
          </p:nvSpPr>
          <p:spPr>
            <a:xfrm>
              <a:off x="990600" y="3429245"/>
              <a:ext cx="2127380" cy="18661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ABD9130-E071-4B95-A0D0-58ED825D3A1A}"/>
                </a:ext>
              </a:extLst>
            </p:cNvPr>
            <p:cNvSpPr/>
            <p:nvPr/>
          </p:nvSpPr>
          <p:spPr>
            <a:xfrm>
              <a:off x="926434" y="3363657"/>
              <a:ext cx="2127380" cy="18661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75A6AB3-6757-4D86-80E0-FC39F30A1485}"/>
              </a:ext>
            </a:extLst>
          </p:cNvPr>
          <p:cNvSpPr txBox="1"/>
          <p:nvPr/>
        </p:nvSpPr>
        <p:spPr>
          <a:xfrm>
            <a:off x="1661734" y="4667164"/>
            <a:ext cx="1730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Univers-Black" pitchFamily="2" charset="0"/>
              </a:rPr>
              <a:t>11,044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F9BD17-7621-4610-8646-93D1AE1F82AE}"/>
              </a:ext>
            </a:extLst>
          </p:cNvPr>
          <p:cNvSpPr txBox="1"/>
          <p:nvPr/>
        </p:nvSpPr>
        <p:spPr>
          <a:xfrm>
            <a:off x="8671601" y="4667162"/>
            <a:ext cx="1730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Univers-Black" pitchFamily="2" charset="0"/>
              </a:rPr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9B0029-2E7C-4ACB-8BE8-96C704780DC3}"/>
              </a:ext>
            </a:extLst>
          </p:cNvPr>
          <p:cNvSpPr txBox="1"/>
          <p:nvPr/>
        </p:nvSpPr>
        <p:spPr>
          <a:xfrm>
            <a:off x="1661734" y="5386248"/>
            <a:ext cx="1730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ENTRIES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DC6EBD-AEF1-4508-A0C8-1985A3795F7E}"/>
              </a:ext>
            </a:extLst>
          </p:cNvPr>
          <p:cNvSpPr txBox="1"/>
          <p:nvPr/>
        </p:nvSpPr>
        <p:spPr>
          <a:xfrm>
            <a:off x="8671601" y="5385642"/>
            <a:ext cx="1730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199884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E7004D-12D0-4270-A68E-4578BC49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Breakdown of the Data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3DD1296-92AF-4DE0-8DFB-E4C99B29264B}"/>
              </a:ext>
            </a:extLst>
          </p:cNvPr>
          <p:cNvGrpSpPr/>
          <p:nvPr/>
        </p:nvGrpSpPr>
        <p:grpSpPr>
          <a:xfrm>
            <a:off x="1318567" y="2206248"/>
            <a:ext cx="9357454" cy="1240491"/>
            <a:chOff x="1086852" y="2463142"/>
            <a:chExt cx="9929158" cy="19317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B4F79A6-8762-411A-9F6C-52C02C8C8979}"/>
                </a:ext>
              </a:extLst>
            </p:cNvPr>
            <p:cNvGrpSpPr/>
            <p:nvPr/>
          </p:nvGrpSpPr>
          <p:grpSpPr>
            <a:xfrm>
              <a:off x="8824465" y="2463142"/>
              <a:ext cx="2191545" cy="1931710"/>
              <a:chOff x="774034" y="3211257"/>
              <a:chExt cx="2191546" cy="193171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CED6848-FA22-4DDD-B497-A2295E5E113A}"/>
                  </a:ext>
                </a:extLst>
              </p:cNvPr>
              <p:cNvSpPr/>
              <p:nvPr/>
            </p:nvSpPr>
            <p:spPr>
              <a:xfrm>
                <a:off x="838200" y="3276845"/>
                <a:ext cx="2127380" cy="186612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18514B1-2AAE-45EF-9642-19415B25847C}"/>
                  </a:ext>
                </a:extLst>
              </p:cNvPr>
              <p:cNvSpPr/>
              <p:nvPr/>
            </p:nvSpPr>
            <p:spPr>
              <a:xfrm>
                <a:off x="774034" y="3211257"/>
                <a:ext cx="2127380" cy="186612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C5E2F2-5CB6-4930-94E9-8DFDD01187AC}"/>
                </a:ext>
              </a:extLst>
            </p:cNvPr>
            <p:cNvSpPr txBox="1"/>
            <p:nvPr/>
          </p:nvSpPr>
          <p:spPr>
            <a:xfrm>
              <a:off x="9022986" y="2854355"/>
              <a:ext cx="1730333" cy="623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Univers-Black" pitchFamily="2" charset="0"/>
                </a:rPr>
                <a:t>112,890.6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F8B85A-7550-460D-9B4F-8AADF54763C6}"/>
                </a:ext>
              </a:extLst>
            </p:cNvPr>
            <p:cNvSpPr txBox="1"/>
            <p:nvPr/>
          </p:nvSpPr>
          <p:spPr>
            <a:xfrm>
              <a:off x="8923726" y="3526500"/>
              <a:ext cx="1928855" cy="403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STANDARD DEV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05B2371-A8D1-4DF6-8B3C-F88C5ADDB0D0}"/>
                </a:ext>
              </a:extLst>
            </p:cNvPr>
            <p:cNvGrpSpPr/>
            <p:nvPr/>
          </p:nvGrpSpPr>
          <p:grpSpPr>
            <a:xfrm>
              <a:off x="6324801" y="2463142"/>
              <a:ext cx="2191545" cy="1931710"/>
              <a:chOff x="774034" y="3211257"/>
              <a:chExt cx="2191546" cy="193171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CF58D01-C13E-4266-836C-BD07D90D2326}"/>
                  </a:ext>
                </a:extLst>
              </p:cNvPr>
              <p:cNvSpPr/>
              <p:nvPr/>
            </p:nvSpPr>
            <p:spPr>
              <a:xfrm>
                <a:off x="838200" y="3276845"/>
                <a:ext cx="2127380" cy="186612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22B8E5C-04DC-431A-AD98-4BA4065DCEE8}"/>
                  </a:ext>
                </a:extLst>
              </p:cNvPr>
              <p:cNvSpPr/>
              <p:nvPr/>
            </p:nvSpPr>
            <p:spPr>
              <a:xfrm>
                <a:off x="774034" y="3211257"/>
                <a:ext cx="2127380" cy="186612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FE7932-0108-4B71-B905-2EF8F717D8A7}"/>
                </a:ext>
              </a:extLst>
            </p:cNvPr>
            <p:cNvSpPr txBox="1"/>
            <p:nvPr/>
          </p:nvSpPr>
          <p:spPr>
            <a:xfrm>
              <a:off x="6305097" y="2915251"/>
              <a:ext cx="2166784" cy="503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Univers-Black" pitchFamily="2" charset="0"/>
                </a:rPr>
                <a:t>12,744,279,295.5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5A0F35-04B1-4537-854A-5C23A7860DBC}"/>
                </a:ext>
              </a:extLst>
            </p:cNvPr>
            <p:cNvSpPr txBox="1"/>
            <p:nvPr/>
          </p:nvSpPr>
          <p:spPr>
            <a:xfrm>
              <a:off x="6523323" y="3526500"/>
              <a:ext cx="1730333" cy="403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VARIANCE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DCC6140-C49B-48ED-AE11-492FD995DE35}"/>
                </a:ext>
              </a:extLst>
            </p:cNvPr>
            <p:cNvGrpSpPr/>
            <p:nvPr/>
          </p:nvGrpSpPr>
          <p:grpSpPr>
            <a:xfrm>
              <a:off x="3760970" y="2463142"/>
              <a:ext cx="2191545" cy="1931710"/>
              <a:chOff x="774034" y="3211257"/>
              <a:chExt cx="2191546" cy="1931711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CECCD52-C35C-49C5-A277-AC3ACC7F7FAD}"/>
                  </a:ext>
                </a:extLst>
              </p:cNvPr>
              <p:cNvSpPr/>
              <p:nvPr/>
            </p:nvSpPr>
            <p:spPr>
              <a:xfrm>
                <a:off x="838200" y="3276845"/>
                <a:ext cx="2127380" cy="186612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51B0774-0932-4BFD-8F53-B463F29751E6}"/>
                  </a:ext>
                </a:extLst>
              </p:cNvPr>
              <p:cNvSpPr/>
              <p:nvPr/>
            </p:nvSpPr>
            <p:spPr>
              <a:xfrm>
                <a:off x="774034" y="3211257"/>
                <a:ext cx="2127380" cy="186612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3DF9B1-5AAC-4574-84BF-E1C9BB4F4A8C}"/>
                </a:ext>
              </a:extLst>
            </p:cNvPr>
            <p:cNvSpPr txBox="1"/>
            <p:nvPr/>
          </p:nvSpPr>
          <p:spPr>
            <a:xfrm>
              <a:off x="3959494" y="2807417"/>
              <a:ext cx="1730333" cy="814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Univers-Black" pitchFamily="2" charset="0"/>
                </a:rPr>
                <a:t>765.5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7573D0-AD71-495A-A3C4-F16B845CADBE}"/>
                </a:ext>
              </a:extLst>
            </p:cNvPr>
            <p:cNvSpPr txBox="1"/>
            <p:nvPr/>
          </p:nvSpPr>
          <p:spPr>
            <a:xfrm>
              <a:off x="3959494" y="3526500"/>
              <a:ext cx="1730333" cy="403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MEDIAN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72E6696-977B-4356-AF0A-B94C7D174B62}"/>
                </a:ext>
              </a:extLst>
            </p:cNvPr>
            <p:cNvGrpSpPr/>
            <p:nvPr/>
          </p:nvGrpSpPr>
          <p:grpSpPr>
            <a:xfrm>
              <a:off x="1086852" y="2463142"/>
              <a:ext cx="2191545" cy="1931710"/>
              <a:chOff x="774034" y="3211257"/>
              <a:chExt cx="2191546" cy="193171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0894197-C7AF-41A0-ACF0-5E17D88B485A}"/>
                  </a:ext>
                </a:extLst>
              </p:cNvPr>
              <p:cNvSpPr/>
              <p:nvPr/>
            </p:nvSpPr>
            <p:spPr>
              <a:xfrm>
                <a:off x="838200" y="3276845"/>
                <a:ext cx="2127380" cy="186612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D65CDEA-8914-4E04-B758-EE26BC2EE16B}"/>
                  </a:ext>
                </a:extLst>
              </p:cNvPr>
              <p:cNvSpPr/>
              <p:nvPr/>
            </p:nvSpPr>
            <p:spPr>
              <a:xfrm>
                <a:off x="774034" y="3211257"/>
                <a:ext cx="2127380" cy="186612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A90660-002A-49E6-B7BD-1456BD16BCEF}"/>
                </a:ext>
              </a:extLst>
            </p:cNvPr>
            <p:cNvSpPr txBox="1"/>
            <p:nvPr/>
          </p:nvSpPr>
          <p:spPr>
            <a:xfrm>
              <a:off x="1285375" y="2807416"/>
              <a:ext cx="1730334" cy="718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Univers-Black" pitchFamily="2" charset="0"/>
                </a:rPr>
                <a:t>18,071.2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39D30A-E4FC-4E03-B9FE-D5A83D16D2F8}"/>
                </a:ext>
              </a:extLst>
            </p:cNvPr>
            <p:cNvSpPr txBox="1"/>
            <p:nvPr/>
          </p:nvSpPr>
          <p:spPr>
            <a:xfrm>
              <a:off x="1285376" y="3526502"/>
              <a:ext cx="1730334" cy="403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MEAN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DE1594C-324A-4BEE-ABDF-1E33298EDA14}"/>
              </a:ext>
            </a:extLst>
          </p:cNvPr>
          <p:cNvSpPr txBox="1"/>
          <p:nvPr/>
        </p:nvSpPr>
        <p:spPr>
          <a:xfrm>
            <a:off x="994611" y="1532021"/>
            <a:ext cx="9957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+mj-lt"/>
              </a:rPr>
              <a:t>Ratings Count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68E9065-96EA-4D31-922B-B7F1D18900B2}"/>
              </a:ext>
            </a:extLst>
          </p:cNvPr>
          <p:cNvGrpSpPr/>
          <p:nvPr/>
        </p:nvGrpSpPr>
        <p:grpSpPr>
          <a:xfrm>
            <a:off x="1318568" y="4371930"/>
            <a:ext cx="9357454" cy="1240491"/>
            <a:chOff x="1086852" y="2463142"/>
            <a:chExt cx="9929158" cy="193171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B2B3A7B-51EE-4C45-9C7A-E7D0050E0806}"/>
                </a:ext>
              </a:extLst>
            </p:cNvPr>
            <p:cNvGrpSpPr/>
            <p:nvPr/>
          </p:nvGrpSpPr>
          <p:grpSpPr>
            <a:xfrm>
              <a:off x="8824465" y="2463142"/>
              <a:ext cx="2191545" cy="1931710"/>
              <a:chOff x="774034" y="3211257"/>
              <a:chExt cx="2191546" cy="1931711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F430D55-8885-4DD1-9A9F-BA71B6AD9781}"/>
                  </a:ext>
                </a:extLst>
              </p:cNvPr>
              <p:cNvSpPr/>
              <p:nvPr/>
            </p:nvSpPr>
            <p:spPr>
              <a:xfrm>
                <a:off x="838200" y="3276845"/>
                <a:ext cx="2127380" cy="186612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1D383FA-021A-4096-9DDF-6E7C174A21B1}"/>
                  </a:ext>
                </a:extLst>
              </p:cNvPr>
              <p:cNvSpPr/>
              <p:nvPr/>
            </p:nvSpPr>
            <p:spPr>
              <a:xfrm>
                <a:off x="774034" y="3211257"/>
                <a:ext cx="2127380" cy="186612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FDC5B0-F6F5-4E6D-A6E5-D919DA2B067E}"/>
                </a:ext>
              </a:extLst>
            </p:cNvPr>
            <p:cNvSpPr txBox="1"/>
            <p:nvPr/>
          </p:nvSpPr>
          <p:spPr>
            <a:xfrm>
              <a:off x="9022985" y="2846685"/>
              <a:ext cx="1730333" cy="718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Univers-Black" pitchFamily="2" charset="0"/>
                </a:rPr>
                <a:t>2,585.41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7FFD919-49C6-4051-A56C-867A1A5D8D05}"/>
                </a:ext>
              </a:extLst>
            </p:cNvPr>
            <p:cNvSpPr txBox="1"/>
            <p:nvPr/>
          </p:nvSpPr>
          <p:spPr>
            <a:xfrm>
              <a:off x="8923726" y="3526500"/>
              <a:ext cx="1928855" cy="403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STANDARD DEV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433CC03-F3FE-45C2-895D-2947780F6FE4}"/>
                </a:ext>
              </a:extLst>
            </p:cNvPr>
            <p:cNvGrpSpPr/>
            <p:nvPr/>
          </p:nvGrpSpPr>
          <p:grpSpPr>
            <a:xfrm>
              <a:off x="6324801" y="2463142"/>
              <a:ext cx="2191545" cy="1931710"/>
              <a:chOff x="774034" y="3211257"/>
              <a:chExt cx="2191546" cy="1931711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E7DD2C8-956B-40B8-96C5-6AAD0301B757}"/>
                  </a:ext>
                </a:extLst>
              </p:cNvPr>
              <p:cNvSpPr/>
              <p:nvPr/>
            </p:nvSpPr>
            <p:spPr>
              <a:xfrm>
                <a:off x="838200" y="3276845"/>
                <a:ext cx="2127380" cy="186612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2AE9F07-9A7C-4233-B737-2F7B7F86AB37}"/>
                  </a:ext>
                </a:extLst>
              </p:cNvPr>
              <p:cNvSpPr/>
              <p:nvPr/>
            </p:nvSpPr>
            <p:spPr>
              <a:xfrm>
                <a:off x="774034" y="3211257"/>
                <a:ext cx="2127380" cy="186612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612CEB-AA3D-448E-93F9-7D9DCA2CA97F}"/>
                </a:ext>
              </a:extLst>
            </p:cNvPr>
            <p:cNvSpPr txBox="1"/>
            <p:nvPr/>
          </p:nvSpPr>
          <p:spPr>
            <a:xfrm>
              <a:off x="6543953" y="2918577"/>
              <a:ext cx="1730333" cy="575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Univers-Black" pitchFamily="2" charset="0"/>
                </a:rPr>
                <a:t>6,684,345.4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1E1A68F-37DE-47A7-A1A5-96CFC26A1A65}"/>
                </a:ext>
              </a:extLst>
            </p:cNvPr>
            <p:cNvSpPr txBox="1"/>
            <p:nvPr/>
          </p:nvSpPr>
          <p:spPr>
            <a:xfrm>
              <a:off x="6523323" y="3526500"/>
              <a:ext cx="1730333" cy="403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VARIANCE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9CCEBE1-5958-4436-88A2-1BC6FAA6A019}"/>
                </a:ext>
              </a:extLst>
            </p:cNvPr>
            <p:cNvGrpSpPr/>
            <p:nvPr/>
          </p:nvGrpSpPr>
          <p:grpSpPr>
            <a:xfrm>
              <a:off x="3760970" y="2463142"/>
              <a:ext cx="2191545" cy="1931710"/>
              <a:chOff x="774034" y="3211257"/>
              <a:chExt cx="2191546" cy="193171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42A9CB1-0E6D-4ADA-AAC8-552B0EA34025}"/>
                  </a:ext>
                </a:extLst>
              </p:cNvPr>
              <p:cNvSpPr/>
              <p:nvPr/>
            </p:nvSpPr>
            <p:spPr>
              <a:xfrm>
                <a:off x="838200" y="3276845"/>
                <a:ext cx="2127380" cy="186612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0E9BAFA-B5DF-405A-B76C-7DD63DF36190}"/>
                  </a:ext>
                </a:extLst>
              </p:cNvPr>
              <p:cNvSpPr/>
              <p:nvPr/>
            </p:nvSpPr>
            <p:spPr>
              <a:xfrm>
                <a:off x="774034" y="3211257"/>
                <a:ext cx="2127380" cy="186612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C020CB-F166-46EB-8E2A-E55DFF25823A}"/>
                </a:ext>
              </a:extLst>
            </p:cNvPr>
            <p:cNvSpPr txBox="1"/>
            <p:nvPr/>
          </p:nvSpPr>
          <p:spPr>
            <a:xfrm>
              <a:off x="3959494" y="2807417"/>
              <a:ext cx="1730333" cy="814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Univers-Black" pitchFamily="2" charset="0"/>
                </a:rPr>
                <a:t>48.0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6A9CD8-67A1-4B70-A7E7-E28EFAAF7182}"/>
                </a:ext>
              </a:extLst>
            </p:cNvPr>
            <p:cNvSpPr txBox="1"/>
            <p:nvPr/>
          </p:nvSpPr>
          <p:spPr>
            <a:xfrm>
              <a:off x="3959494" y="3526500"/>
              <a:ext cx="1730333" cy="403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MEDIAN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AF07AC5-2C4A-4E60-8A37-8AF8FAA1D938}"/>
                </a:ext>
              </a:extLst>
            </p:cNvPr>
            <p:cNvGrpSpPr/>
            <p:nvPr/>
          </p:nvGrpSpPr>
          <p:grpSpPr>
            <a:xfrm>
              <a:off x="1086852" y="2463142"/>
              <a:ext cx="2191545" cy="1931710"/>
              <a:chOff x="774034" y="3211257"/>
              <a:chExt cx="2191546" cy="1931711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09D445E-025A-451A-9A3E-79258F9ED912}"/>
                  </a:ext>
                </a:extLst>
              </p:cNvPr>
              <p:cNvSpPr/>
              <p:nvPr/>
            </p:nvSpPr>
            <p:spPr>
              <a:xfrm>
                <a:off x="838200" y="3276845"/>
                <a:ext cx="2127380" cy="186612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74B85FD-E32A-42A0-8E11-3402712D1BCA}"/>
                  </a:ext>
                </a:extLst>
              </p:cNvPr>
              <p:cNvSpPr/>
              <p:nvPr/>
            </p:nvSpPr>
            <p:spPr>
              <a:xfrm>
                <a:off x="774034" y="3211257"/>
                <a:ext cx="2127380" cy="186612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767A096-E82C-48D9-9DB6-6B88E674DC15}"/>
                </a:ext>
              </a:extLst>
            </p:cNvPr>
            <p:cNvSpPr txBox="1"/>
            <p:nvPr/>
          </p:nvSpPr>
          <p:spPr>
            <a:xfrm>
              <a:off x="1285375" y="2807416"/>
              <a:ext cx="1730334" cy="814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Univers-Black" pitchFamily="2" charset="0"/>
                </a:rPr>
                <a:t>545.9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A9DD814-BC2B-440B-8F57-3CB49DE56B64}"/>
                </a:ext>
              </a:extLst>
            </p:cNvPr>
            <p:cNvSpPr txBox="1"/>
            <p:nvPr/>
          </p:nvSpPr>
          <p:spPr>
            <a:xfrm>
              <a:off x="1285376" y="3526502"/>
              <a:ext cx="1730334" cy="403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MEAN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8A40FC8-8C94-482A-9DB3-A16195BFB6F6}"/>
              </a:ext>
            </a:extLst>
          </p:cNvPr>
          <p:cNvSpPr txBox="1"/>
          <p:nvPr/>
        </p:nvSpPr>
        <p:spPr>
          <a:xfrm>
            <a:off x="994612" y="3697703"/>
            <a:ext cx="9957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+mj-lt"/>
              </a:rPr>
              <a:t>Text Reviews Count</a:t>
            </a:r>
          </a:p>
        </p:txBody>
      </p:sp>
      <p:pic>
        <p:nvPicPr>
          <p:cNvPr id="51" name="Picture 50" descr="Textured rainbow painted background">
            <a:extLst>
              <a:ext uri="{FF2B5EF4-FFF2-40B4-BE49-F238E27FC236}">
                <a16:creationId xmlns:a16="http://schemas.microsoft.com/office/drawing/2014/main" id="{1AEDA41D-768A-4977-B146-C6EDEE157D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09" t="1" r="19739" b="1"/>
          <a:stretch/>
        </p:blipFill>
        <p:spPr>
          <a:xfrm>
            <a:off x="11996690" y="0"/>
            <a:ext cx="195310" cy="54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5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4B32-4CC3-4005-9E8E-DC3F106B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Boxplot of the Ratings &amp; Reviews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109481F-165C-4F1B-9215-3428B412FD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805" y="1978090"/>
            <a:ext cx="5680638" cy="3915780"/>
          </a:xfrm>
        </p:spPr>
      </p:pic>
      <p:pic>
        <p:nvPicPr>
          <p:cNvPr id="14" name="Content Placeholder 13" descr="Chart&#10;&#10;Description automatically generated">
            <a:extLst>
              <a:ext uri="{FF2B5EF4-FFF2-40B4-BE49-F238E27FC236}">
                <a16:creationId xmlns:a16="http://schemas.microsoft.com/office/drawing/2014/main" id="{4210AFDF-09E8-41A8-B6AE-2E3D45DC64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" r="2669"/>
          <a:stretch/>
        </p:blipFill>
        <p:spPr>
          <a:xfrm>
            <a:off x="6002694" y="1978090"/>
            <a:ext cx="5784607" cy="3915780"/>
          </a:xfrm>
        </p:spPr>
      </p:pic>
      <p:pic>
        <p:nvPicPr>
          <p:cNvPr id="6" name="Picture 5" descr="Textured rainbow painted background">
            <a:extLst>
              <a:ext uri="{FF2B5EF4-FFF2-40B4-BE49-F238E27FC236}">
                <a16:creationId xmlns:a16="http://schemas.microsoft.com/office/drawing/2014/main" id="{ED404E47-2271-4A65-BF61-A1ABD9AF73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209" t="1" r="19739" b="1"/>
          <a:stretch/>
        </p:blipFill>
        <p:spPr>
          <a:xfrm rot="5400000">
            <a:off x="2645695" y="4016995"/>
            <a:ext cx="195310" cy="54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05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087B9E-0520-410E-94B2-60D0170B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74771" cy="40421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Questions To Be Answered</a:t>
            </a:r>
          </a:p>
        </p:txBody>
      </p:sp>
      <p:sp>
        <p:nvSpPr>
          <p:cNvPr id="65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7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ACC8F-C82E-4072-A782-2680A1BE5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5"/>
            <a:ext cx="4974771" cy="450710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SzPct val="75000"/>
              <a:buFont typeface="Source Sans Pro" panose="020B0503030403020204" pitchFamily="34" charset="0"/>
              <a:buChar char="‒"/>
            </a:pPr>
            <a:r>
              <a:rPr lang="en-US" sz="2400" dirty="0">
                <a:latin typeface="Univers Condensed" panose="020B0506020202050204" pitchFamily="34" charset="0"/>
              </a:rPr>
              <a:t>Is there any correlation between the average ratings and page lengths?</a:t>
            </a:r>
          </a:p>
          <a:p>
            <a:pPr>
              <a:lnSpc>
                <a:spcPct val="100000"/>
              </a:lnSpc>
              <a:buSzPct val="75000"/>
              <a:buFont typeface="Source Sans Pro" panose="020B0503030403020204" pitchFamily="34" charset="0"/>
              <a:buChar char="‒"/>
            </a:pPr>
            <a:r>
              <a:rPr lang="en-US" sz="2400" dirty="0">
                <a:latin typeface="Univers Condensed" panose="020B0506020202050204" pitchFamily="34" charset="0"/>
              </a:rPr>
              <a:t>Which authors appear the most frequently in the data?</a:t>
            </a:r>
          </a:p>
          <a:p>
            <a:pPr>
              <a:lnSpc>
                <a:spcPct val="100000"/>
              </a:lnSpc>
              <a:buSzPct val="75000"/>
              <a:buFont typeface="Source Sans Pro" panose="020B0503030403020204" pitchFamily="34" charset="0"/>
              <a:buChar char="‒"/>
            </a:pPr>
            <a:r>
              <a:rPr lang="en-US" sz="2400" dirty="0">
                <a:latin typeface="Univers Condensed" panose="020B0506020202050204" pitchFamily="34" charset="0"/>
              </a:rPr>
              <a:t>Which books are the most popular?</a:t>
            </a:r>
          </a:p>
          <a:p>
            <a:pPr>
              <a:lnSpc>
                <a:spcPct val="100000"/>
              </a:lnSpc>
              <a:buSzPct val="75000"/>
              <a:buFont typeface="Source Sans Pro" panose="020B0503030403020204" pitchFamily="34" charset="0"/>
              <a:buChar char="‒"/>
            </a:pPr>
            <a:r>
              <a:rPr lang="en-US" sz="2400" dirty="0">
                <a:latin typeface="Univers Condensed" panose="020B0506020202050204" pitchFamily="34" charset="0"/>
              </a:rPr>
              <a:t>How do the number of ratings and reviews compare to one another?</a:t>
            </a:r>
          </a:p>
        </p:txBody>
      </p:sp>
      <p:pic>
        <p:nvPicPr>
          <p:cNvPr id="45" name="Picture 44" descr="Textured rainbow painted background">
            <a:extLst>
              <a:ext uri="{FF2B5EF4-FFF2-40B4-BE49-F238E27FC236}">
                <a16:creationId xmlns:a16="http://schemas.microsoft.com/office/drawing/2014/main" id="{D60502E3-F2DB-436D-B785-837341D511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873" t="12925" r="8366" b="55492"/>
          <a:stretch/>
        </p:blipFill>
        <p:spPr>
          <a:xfrm>
            <a:off x="11610623" y="0"/>
            <a:ext cx="229482" cy="17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9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54BA1-2F58-40F6-91F7-91C6BE0C7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1556" y="3429000"/>
            <a:ext cx="3932237" cy="1600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Univers Condensed" panose="020B0506020202050204" pitchFamily="34" charset="0"/>
              </a:rPr>
              <a:t>Possibly. It seems that as the length of the book increases, its average rating goes higher as well. The longer books generally have an average rating higher than 4.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65407-90E1-4B6F-8AFC-6D5511CE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56" y="1620253"/>
            <a:ext cx="4069096" cy="16002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Is there any correlation between the average ratings and page lengths?</a:t>
            </a:r>
          </a:p>
        </p:txBody>
      </p:sp>
      <p:pic>
        <p:nvPicPr>
          <p:cNvPr id="6" name="Picture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B95AAC72-1C8B-491A-B962-DC9F46419BA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" r="2382" b="2327"/>
          <a:stretch/>
        </p:blipFill>
        <p:spPr>
          <a:xfrm>
            <a:off x="5149516" y="1546024"/>
            <a:ext cx="6732118" cy="3765952"/>
          </a:xfrm>
        </p:spPr>
      </p:pic>
      <p:pic>
        <p:nvPicPr>
          <p:cNvPr id="7" name="Picture 6" descr="Textured rainbow painted background">
            <a:extLst>
              <a:ext uri="{FF2B5EF4-FFF2-40B4-BE49-F238E27FC236}">
                <a16:creationId xmlns:a16="http://schemas.microsoft.com/office/drawing/2014/main" id="{FC212E3A-00AC-463D-A9A6-08FD29D2C5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209" t="1" r="19739" b="1"/>
          <a:stretch/>
        </p:blipFill>
        <p:spPr>
          <a:xfrm>
            <a:off x="0" y="1371300"/>
            <a:ext cx="195310" cy="54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0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639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Source Sans Pro</vt:lpstr>
      <vt:lpstr>Univers</vt:lpstr>
      <vt:lpstr>Univers Condensed</vt:lpstr>
      <vt:lpstr>Univers-Black</vt:lpstr>
      <vt:lpstr>FunkyShapesVTI</vt:lpstr>
      <vt:lpstr>Books</vt:lpstr>
      <vt:lpstr>About the Project</vt:lpstr>
      <vt:lpstr>The Data</vt:lpstr>
      <vt:lpstr>Cleaning the Data</vt:lpstr>
      <vt:lpstr>The Cleaned Data</vt:lpstr>
      <vt:lpstr>Breakdown of the Data</vt:lpstr>
      <vt:lpstr>Boxplot of the Ratings &amp; Reviews</vt:lpstr>
      <vt:lpstr>Questions To Be Answered</vt:lpstr>
      <vt:lpstr>Is there any correlation between the average ratings and page lengths?</vt:lpstr>
      <vt:lpstr>Which authors appear the most frequently in the data?</vt:lpstr>
      <vt:lpstr>Which books are the most popular?</vt:lpstr>
      <vt:lpstr>How do the number of ratings and reviews compare to one another?</vt:lpstr>
      <vt:lpstr>PowerPoint Presentation</vt:lpstr>
      <vt:lpstr>To Conclude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</dc:title>
  <dc:creator>Ruqayyah Muse</dc:creator>
  <cp:lastModifiedBy>Ruqayyah Muse</cp:lastModifiedBy>
  <cp:revision>13</cp:revision>
  <dcterms:created xsi:type="dcterms:W3CDTF">2021-12-07T19:19:51Z</dcterms:created>
  <dcterms:modified xsi:type="dcterms:W3CDTF">2021-12-08T23:19:36Z</dcterms:modified>
</cp:coreProperties>
</file>