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53"/>
  </p:normalViewPr>
  <p:slideViewPr>
    <p:cSldViewPr snapToGrid="0" snapToObjects="1">
      <p:cViewPr varScale="1">
        <p:scale>
          <a:sx n="132" d="100"/>
          <a:sy n="132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EAC97-140A-B749-B508-DF6CDB6E0E5C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98A67E-2D0C-B44D-802B-B42CA315C9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Lunar CubeSat Software Architecture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Rukmal Weerawarana</a:t>
            </a:r>
          </a:p>
          <a:p>
            <a:r>
              <a:rPr lang="en-US" dirty="0" smtClean="0"/>
              <a:t>Dept. of Finance and Business Economics</a:t>
            </a:r>
          </a:p>
          <a:p>
            <a:r>
              <a:rPr lang="en-US" dirty="0" smtClean="0"/>
              <a:t>University of Washington Lunar CubeSat Avionics Report</a:t>
            </a:r>
          </a:p>
          <a:p>
            <a:r>
              <a:rPr lang="en-US" dirty="0" smtClean="0"/>
              <a:t>June 3 2015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 rotWithShape="1">
          <a:blip r:embed="rId2"/>
          <a:srcRect t="-484" b="-484"/>
          <a:stretch/>
        </p:blipFill>
        <p:spPr bwMode="auto">
          <a:xfrm>
            <a:off x="3104828" y="656285"/>
            <a:ext cx="5982345" cy="5545430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lgDash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7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data compression</a:t>
            </a:r>
          </a:p>
          <a:p>
            <a:pPr lvl="1"/>
            <a:r>
              <a:rPr lang="en-US" dirty="0" smtClean="0"/>
              <a:t>Combination of lossy and lossless compression</a:t>
            </a:r>
            <a:endParaRPr lang="en-US" dirty="0"/>
          </a:p>
          <a:p>
            <a:pPr lvl="1"/>
            <a:r>
              <a:rPr lang="en-US" dirty="0" smtClean="0"/>
              <a:t>Progressive compression</a:t>
            </a:r>
            <a:endParaRPr lang="en-US" dirty="0"/>
          </a:p>
          <a:p>
            <a:r>
              <a:rPr lang="en-US" dirty="0" smtClean="0"/>
              <a:t>Client – Server request system</a:t>
            </a:r>
          </a:p>
          <a:p>
            <a:pPr lvl="1"/>
            <a:r>
              <a:rPr lang="en-US" dirty="0" smtClean="0"/>
              <a:t>Reduced power consumption</a:t>
            </a:r>
          </a:p>
          <a:p>
            <a:pPr lvl="1"/>
            <a:r>
              <a:rPr lang="en-US" dirty="0" smtClean="0"/>
              <a:t>Used by phone companies, Martian satellites</a:t>
            </a:r>
          </a:p>
          <a:p>
            <a:r>
              <a:rPr lang="en-US" dirty="0" smtClean="0"/>
              <a:t>Transmission redundancy measures</a:t>
            </a:r>
          </a:p>
          <a:p>
            <a:pPr lvl="1"/>
            <a:r>
              <a:rPr lang="en-US" dirty="0" smtClean="0"/>
              <a:t>Simple repetition coding</a:t>
            </a:r>
          </a:p>
          <a:p>
            <a:pPr lvl="1"/>
            <a:r>
              <a:rPr lang="en-US" dirty="0" smtClean="0"/>
              <a:t>Linear block coding</a:t>
            </a:r>
          </a:p>
        </p:txBody>
      </p:sp>
    </p:spTree>
    <p:extLst>
      <p:ext uri="{BB962C8B-B14F-4D97-AF65-F5344CB8AC3E}">
        <p14:creationId xmlns:p14="http://schemas.microsoft.com/office/powerpoint/2010/main" val="16612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66800" y="2703513"/>
            <a:ext cx="10058400" cy="1450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rukmal@uw.edu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First CubeSat missions of their kind</a:t>
            </a:r>
          </a:p>
          <a:p>
            <a:r>
              <a:rPr lang="en-US" dirty="0" smtClean="0"/>
              <a:t>New technological challenges not addressed in previous missions</a:t>
            </a:r>
            <a:endParaRPr lang="en-US" dirty="0"/>
          </a:p>
          <a:p>
            <a:r>
              <a:rPr lang="en-US" dirty="0" smtClean="0"/>
              <a:t>Competition</a:t>
            </a:r>
          </a:p>
          <a:p>
            <a:pPr lvl="1"/>
            <a:r>
              <a:rPr lang="en-US" dirty="0" err="1" smtClean="0"/>
              <a:t>CalPoly</a:t>
            </a:r>
            <a:r>
              <a:rPr lang="en-US" dirty="0" smtClean="0"/>
              <a:t> is on CubeSat #8</a:t>
            </a:r>
          </a:p>
          <a:p>
            <a:pPr lvl="1"/>
            <a:r>
              <a:rPr lang="en-US" dirty="0" smtClean="0"/>
              <a:t>Vermont Tech has had a test launch</a:t>
            </a:r>
          </a:p>
          <a:p>
            <a:r>
              <a:rPr lang="en-US" dirty="0" smtClean="0"/>
              <a:t>Vibrant research community!</a:t>
            </a:r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Avionics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Previous quarter (Cosmo </a:t>
            </a:r>
            <a:r>
              <a:rPr lang="en-US" dirty="0" err="1" smtClean="0"/>
              <a:t>Harrigan</a:t>
            </a:r>
            <a:r>
              <a:rPr lang="en-US" dirty="0" smtClean="0"/>
              <a:t>, W15) HW research</a:t>
            </a:r>
          </a:p>
          <a:p>
            <a:pPr lvl="1"/>
            <a:r>
              <a:rPr lang="en-US" dirty="0" smtClean="0"/>
              <a:t>Radiation hardened components</a:t>
            </a:r>
          </a:p>
          <a:p>
            <a:pPr lvl="1"/>
            <a:r>
              <a:rPr lang="en-US" dirty="0" smtClean="0"/>
              <a:t>Processor suggestions, analyzed bit-flip probabilities</a:t>
            </a:r>
          </a:p>
          <a:p>
            <a:r>
              <a:rPr lang="en-US" dirty="0" smtClean="0"/>
              <a:t>Software Architecture focus</a:t>
            </a:r>
          </a:p>
          <a:p>
            <a:pPr lvl="1"/>
            <a:r>
              <a:rPr lang="en-US" dirty="0" smtClean="0"/>
              <a:t>Core system</a:t>
            </a:r>
          </a:p>
          <a:p>
            <a:pPr lvl="1"/>
            <a:r>
              <a:rPr lang="en-US" dirty="0" smtClean="0"/>
              <a:t>Communications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High-availability OS (instant reboot, quick process restart etc.)</a:t>
            </a:r>
          </a:p>
          <a:p>
            <a:r>
              <a:rPr lang="en-US" dirty="0" smtClean="0"/>
              <a:t>Per-process resource allocation</a:t>
            </a:r>
          </a:p>
          <a:p>
            <a:r>
              <a:rPr lang="en-US" dirty="0" smtClean="0"/>
              <a:t>Lower power consumption</a:t>
            </a:r>
          </a:p>
          <a:p>
            <a:r>
              <a:rPr lang="en-US" dirty="0" smtClean="0"/>
              <a:t>Support common data transference protocols</a:t>
            </a:r>
          </a:p>
          <a:p>
            <a:pPr lvl="1"/>
            <a:r>
              <a:rPr lang="en-US" dirty="0" smtClean="0"/>
              <a:t>TCP &amp; UDP IP</a:t>
            </a:r>
          </a:p>
          <a:p>
            <a:pPr lvl="1"/>
            <a:r>
              <a:rPr lang="en-US" dirty="0" smtClean="0"/>
              <a:t>Unix/IPC Sockets</a:t>
            </a:r>
          </a:p>
          <a:p>
            <a:pPr lvl="1"/>
            <a:r>
              <a:rPr lang="en-US" dirty="0" smtClean="0"/>
              <a:t>I2C etc.</a:t>
            </a:r>
          </a:p>
          <a:p>
            <a:r>
              <a:rPr lang="en-US" dirty="0" smtClean="0"/>
              <a:t>Continuous data capture and storage</a:t>
            </a:r>
          </a:p>
          <a:p>
            <a:r>
              <a:rPr lang="en-US" dirty="0" smtClean="0"/>
              <a:t>Possible integration with hardware reset</a:t>
            </a:r>
          </a:p>
          <a:p>
            <a:pPr lvl="1"/>
            <a:r>
              <a:rPr lang="en-US" dirty="0" smtClean="0"/>
              <a:t>Watchdog timer?</a:t>
            </a:r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Self-aware</a:t>
            </a:r>
          </a:p>
          <a:p>
            <a:pPr lvl="1"/>
            <a:r>
              <a:rPr lang="en-US" dirty="0" smtClean="0"/>
              <a:t>Priority 0 – system monitoring!</a:t>
            </a:r>
          </a:p>
          <a:p>
            <a:r>
              <a:rPr lang="en-US" dirty="0" smtClean="0"/>
              <a:t>Process scaling</a:t>
            </a:r>
          </a:p>
          <a:p>
            <a:pPr lvl="1"/>
            <a:r>
              <a:rPr lang="en-US" dirty="0" smtClean="0"/>
              <a:t>Spin up/shut down processes</a:t>
            </a:r>
          </a:p>
          <a:p>
            <a:pPr lvl="1"/>
            <a:r>
              <a:rPr lang="en-US" dirty="0" smtClean="0"/>
              <a:t>Hierarchical process execution</a:t>
            </a:r>
          </a:p>
          <a:p>
            <a:r>
              <a:rPr lang="en-US" dirty="0" smtClean="0"/>
              <a:t>Communications optimizations</a:t>
            </a:r>
          </a:p>
          <a:p>
            <a:pPr lvl="1"/>
            <a:r>
              <a:rPr lang="en-US" dirty="0" smtClean="0"/>
              <a:t>Software to batch-transmit pieces of data</a:t>
            </a:r>
          </a:p>
          <a:p>
            <a:r>
              <a:rPr lang="en-US" dirty="0" smtClean="0"/>
              <a:t>Data processing and compression</a:t>
            </a:r>
          </a:p>
          <a:p>
            <a:pPr lvl="1"/>
            <a:r>
              <a:rPr lang="en-US" dirty="0" smtClean="0"/>
              <a:t>Compression software</a:t>
            </a:r>
          </a:p>
          <a:p>
            <a:pPr lvl="1"/>
            <a:r>
              <a:rPr lang="en-US" dirty="0" smtClean="0"/>
              <a:t>High-performance read/write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 smtClean="0"/>
                  <a:t>VERY challenging compared to past missions</a:t>
                </a:r>
              </a:p>
              <a:p>
                <a:r>
                  <a:rPr lang="en-US" dirty="0" smtClean="0"/>
                  <a:t>Perspective:</a:t>
                </a:r>
              </a:p>
              <a:p>
                <a:pPr lvl="1"/>
                <a:r>
                  <a:rPr lang="en-US" dirty="0" smtClean="0"/>
                  <a:t>Geostationary orbit – 1</a:t>
                </a:r>
              </a:p>
              <a:p>
                <a:pPr lvl="1"/>
                <a:r>
                  <a:rPr lang="en-US" dirty="0" smtClean="0"/>
                  <a:t>Low performance means low bitrate/higher packet loss</a:t>
                </a:r>
              </a:p>
              <a:p>
                <a:pPr lvl="1"/>
                <a:r>
                  <a:rPr lang="en-US" dirty="0" smtClean="0"/>
                  <a:t>Performance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dirty="0" smtClean="0"/>
                  <a:t> (1/distance)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r>
                  <a:rPr lang="en-US" dirty="0" smtClean="0"/>
                  <a:t>Relative difficulty of 100</a:t>
                </a:r>
              </a:p>
              <a:p>
                <a:r>
                  <a:rPr lang="en-US" dirty="0" smtClean="0"/>
                  <a:t>Serious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1267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Lossy compression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Minor data loss</a:t>
            </a:r>
          </a:p>
          <a:p>
            <a:r>
              <a:rPr lang="en-US" dirty="0" smtClean="0"/>
              <a:t>Used for non-vital data on most missions</a:t>
            </a:r>
          </a:p>
          <a:p>
            <a:r>
              <a:rPr lang="en-US" dirty="0" smtClean="0"/>
              <a:t>NASA JPL developed image format</a:t>
            </a:r>
          </a:p>
          <a:p>
            <a:pPr lvl="1"/>
            <a:r>
              <a:rPr lang="en-US" dirty="0" smtClean="0"/>
              <a:t>ICER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data loss</a:t>
            </a:r>
          </a:p>
          <a:p>
            <a:r>
              <a:rPr lang="en-US" dirty="0" smtClean="0"/>
              <a:t>Larger files</a:t>
            </a:r>
          </a:p>
          <a:p>
            <a:r>
              <a:rPr lang="en-US" dirty="0" smtClean="0"/>
              <a:t>Vital data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Instrument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data compression</a:t>
            </a:r>
          </a:p>
          <a:p>
            <a:pPr lvl="1"/>
            <a:r>
              <a:rPr lang="en-US" dirty="0" smtClean="0"/>
              <a:t>Combination of lossy and lossless compression</a:t>
            </a:r>
            <a:endParaRPr lang="en-US" dirty="0"/>
          </a:p>
          <a:p>
            <a:pPr lvl="1"/>
            <a:r>
              <a:rPr lang="en-US" dirty="0" smtClean="0"/>
              <a:t>Progressive compression</a:t>
            </a:r>
            <a:endParaRPr lang="en-US" dirty="0"/>
          </a:p>
          <a:p>
            <a:r>
              <a:rPr lang="en-US" dirty="0" smtClean="0"/>
              <a:t>Client – Server request system</a:t>
            </a:r>
          </a:p>
        </p:txBody>
      </p:sp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290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Lunar CubeSat Software Architecture Analysis</vt:lpstr>
      <vt:lpstr>Overview</vt:lpstr>
      <vt:lpstr>Avionics Team</vt:lpstr>
      <vt:lpstr>Core System Requirements</vt:lpstr>
      <vt:lpstr>Core System Architecture Features</vt:lpstr>
      <vt:lpstr>Communications System</vt:lpstr>
      <vt:lpstr>Solutions</vt:lpstr>
      <vt:lpstr>Compression algorithms</vt:lpstr>
      <vt:lpstr>Solutions</vt:lpstr>
      <vt:lpstr>PowerPoint Presentation</vt:lpstr>
      <vt:lpstr>Solutions</vt:lpstr>
      <vt:lpstr>Questions?  rukmal@uw.edu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CubeSat Software Architecture Analysis</dc:title>
  <dc:creator>Rukmal Weerawarana</dc:creator>
  <cp:lastModifiedBy>Rukmal Weerawarana</cp:lastModifiedBy>
  <cp:revision>13</cp:revision>
  <dcterms:created xsi:type="dcterms:W3CDTF">2015-06-03T21:20:13Z</dcterms:created>
  <dcterms:modified xsi:type="dcterms:W3CDTF">2015-06-03T22:36:35Z</dcterms:modified>
</cp:coreProperties>
</file>