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0a68a32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0a68a32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0a68a3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0a68a3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74174f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74174f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74174ff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74174ff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4174f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4174f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0a68a32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0a68a32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74174ff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74174ff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0a68a3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0a68a3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e757b01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e757b0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74174f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74174f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4174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4174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0a68a32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0a68a32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74174ff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74174ff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0a68a3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0a68a3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74174ff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74174ff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74174ff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74174ff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0a68a32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0a68a3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0a68a3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0a68a3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0a68a3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0a68a3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0a68a3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0a68a3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BUILD A DYNAMIC MALWARE ANALYSIS SYSTEM FOR ANALYZING ANDROID APPS</a:t>
            </a:r>
            <a:endParaRPr sz="3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MSc. In information Technology - SLIIT</a:t>
            </a:r>
            <a:endParaRPr/>
          </a:p>
          <a:p>
            <a:pPr indent="0" lvl="0" marL="0" rtl="0" algn="l">
              <a:spcBef>
                <a:spcPts val="0"/>
              </a:spcBef>
              <a:spcAft>
                <a:spcPts val="0"/>
              </a:spcAft>
              <a:buNone/>
            </a:pPr>
            <a:r>
              <a:rPr lang="en"/>
              <a:t>By Rukmal Hewawasam</a:t>
            </a:r>
            <a:endParaRPr/>
          </a:p>
          <a:p>
            <a:pPr indent="0" lvl="0" marL="0" rtl="0" algn="l">
              <a:spcBef>
                <a:spcPts val="0"/>
              </a:spcBef>
              <a:spcAft>
                <a:spcPts val="0"/>
              </a:spcAft>
              <a:buNone/>
            </a:pPr>
            <a:r>
              <a:rPr lang="en"/>
              <a:t>02-08-2016</a:t>
            </a:r>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50" name="Google Shape;15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application source code is normal </a:t>
            </a:r>
            <a:r>
              <a:rPr b="1" lang="en"/>
              <a:t>java code</a:t>
            </a:r>
            <a:r>
              <a:rPr lang="en"/>
              <a:t>, it is a *.java, and it will be compiled from </a:t>
            </a:r>
            <a:r>
              <a:rPr b="1" lang="en"/>
              <a:t>Oracle JDK</a:t>
            </a:r>
            <a:r>
              <a:rPr lang="en"/>
              <a:t>. (javac). This will produced a class file, (byte code). There will be an optional third party tool called </a:t>
            </a:r>
            <a:r>
              <a:rPr b="1" lang="en"/>
              <a:t>ProGurd</a:t>
            </a:r>
            <a:r>
              <a:rPr lang="en"/>
              <a:t>. This will be done for </a:t>
            </a:r>
            <a:r>
              <a:rPr b="1" lang="en"/>
              <a:t>obfuscate the code</a:t>
            </a:r>
            <a:r>
              <a:rPr lang="en"/>
              <a:t>, it will reduce the readability of the code, and so on. So </a:t>
            </a:r>
            <a:r>
              <a:rPr b="1" lang="en"/>
              <a:t>decompilers cannot read the code correctly</a:t>
            </a:r>
            <a:r>
              <a:rPr lang="en"/>
              <a:t>. Then regardless of the </a:t>
            </a:r>
            <a:r>
              <a:rPr b="1" lang="en"/>
              <a:t>ProGurd</a:t>
            </a:r>
            <a:r>
              <a:rPr lang="en"/>
              <a:t> , then class file will be converted to </a:t>
            </a:r>
            <a:r>
              <a:rPr b="1" lang="en"/>
              <a:t>*.DEX bytecode</a:t>
            </a:r>
            <a:r>
              <a:rPr lang="en"/>
              <a:t> file. The dex file will be distributed via application package.</a:t>
            </a:r>
            <a:endParaRPr/>
          </a:p>
        </p:txBody>
      </p:sp>
      <p:sp>
        <p:nvSpPr>
          <p:cNvPr id="151" name="Google Shape;151;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57" name="Google Shape;157;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Manifest File: File which is including </a:t>
            </a:r>
            <a:r>
              <a:rPr b="1" lang="en"/>
              <a:t>all the components</a:t>
            </a:r>
            <a:r>
              <a:rPr lang="en"/>
              <a:t> details of the application. The manifest does a number of things in addition to declaring the application.</a:t>
            </a:r>
            <a:endParaRPr/>
          </a:p>
          <a:p>
            <a:pPr indent="0" lvl="0" marL="0" rtl="0" algn="l">
              <a:spcBef>
                <a:spcPts val="1600"/>
              </a:spcBef>
              <a:spcAft>
                <a:spcPts val="0"/>
              </a:spcAft>
              <a:buNone/>
            </a:pPr>
            <a:r>
              <a:rPr lang="en"/>
              <a:t>1. Identify any user </a:t>
            </a:r>
            <a:r>
              <a:rPr b="1" lang="en"/>
              <a:t>permissions</a:t>
            </a:r>
            <a:r>
              <a:rPr lang="en"/>
              <a:t> the application requires;</a:t>
            </a:r>
            <a:endParaRPr/>
          </a:p>
          <a:p>
            <a:pPr indent="0" lvl="0" marL="0" rtl="0" algn="l">
              <a:spcBef>
                <a:spcPts val="1600"/>
              </a:spcBef>
              <a:spcAft>
                <a:spcPts val="0"/>
              </a:spcAft>
              <a:buNone/>
            </a:pPr>
            <a:r>
              <a:rPr lang="en"/>
              <a:t>2. Declare the minimum application program interface </a:t>
            </a:r>
            <a:r>
              <a:rPr b="1" lang="en"/>
              <a:t>(API) </a:t>
            </a:r>
            <a:r>
              <a:rPr lang="en"/>
              <a:t>Level required by the application;</a:t>
            </a:r>
            <a:endParaRPr/>
          </a:p>
          <a:p>
            <a:pPr indent="0" lvl="0" marL="0" rtl="0" algn="l">
              <a:spcBef>
                <a:spcPts val="1600"/>
              </a:spcBef>
              <a:spcAft>
                <a:spcPts val="0"/>
              </a:spcAft>
              <a:buNone/>
            </a:pPr>
            <a:r>
              <a:rPr lang="en"/>
              <a:t>3. Declare </a:t>
            </a:r>
            <a:r>
              <a:rPr b="1" lang="en"/>
              <a:t>hardware and software features</a:t>
            </a:r>
            <a:r>
              <a:rPr lang="en"/>
              <a:t> used or required by the application;</a:t>
            </a:r>
            <a:endParaRPr/>
          </a:p>
          <a:p>
            <a:pPr indent="0" lvl="0" marL="0" rtl="0" algn="l">
              <a:spcBef>
                <a:spcPts val="1600"/>
              </a:spcBef>
              <a:spcAft>
                <a:spcPts val="1600"/>
              </a:spcAft>
              <a:buNone/>
            </a:pPr>
            <a:r>
              <a:rPr lang="en"/>
              <a:t>4. API libraries the application needs to be </a:t>
            </a:r>
            <a:r>
              <a:rPr b="1" lang="en"/>
              <a:t>linked</a:t>
            </a:r>
            <a:r>
              <a:rPr lang="en"/>
              <a:t> against.</a:t>
            </a:r>
            <a:endParaRPr/>
          </a:p>
        </p:txBody>
      </p:sp>
      <p:sp>
        <p:nvSpPr>
          <p:cNvPr id="158" name="Google Shape;158;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64" name="Google Shape;16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DroidBox connects to target which is a emulator consist of malware. Then it will receives all the possible information and display in a text or graphical format. The diagram file shows overall distribution of operations. A chart showing the distribution of operations as a function of time.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5" name="Google Shape;165;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...Droidbox chart - simlocker</a:t>
            </a:r>
            <a:endParaRPr/>
          </a:p>
        </p:txBody>
      </p:sp>
      <p:sp>
        <p:nvSpPr>
          <p:cNvPr id="171" name="Google Shape;17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5"/>
          <p:cNvPicPr preferRelativeResize="0"/>
          <p:nvPr/>
        </p:nvPicPr>
        <p:blipFill>
          <a:blip r:embed="rId3">
            <a:alphaModFix/>
          </a:blip>
          <a:stretch>
            <a:fillRect/>
          </a:stretch>
        </p:blipFill>
        <p:spPr>
          <a:xfrm>
            <a:off x="381425" y="1292274"/>
            <a:ext cx="5924550" cy="2558950"/>
          </a:xfrm>
          <a:prstGeom prst="rect">
            <a:avLst/>
          </a:prstGeom>
          <a:noFill/>
          <a:ln>
            <a:noFill/>
          </a:ln>
        </p:spPr>
      </p:pic>
      <p:sp>
        <p:nvSpPr>
          <p:cNvPr id="173" name="Google Shape;173;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review...Droidbox Trace</a:t>
            </a:r>
            <a:endParaRPr/>
          </a:p>
        </p:txBody>
      </p:sp>
      <p:sp>
        <p:nvSpPr>
          <p:cNvPr id="179" name="Google Shape;17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generated trace file which records access information as following format.</a:t>
            </a:r>
            <a:endParaRPr/>
          </a:p>
          <a:p>
            <a:pPr indent="0" lvl="0" marL="0" rtl="0" algn="l">
              <a:lnSpc>
                <a:spcPct val="117391"/>
              </a:lnSpc>
              <a:spcBef>
                <a:spcPts val="1600"/>
              </a:spcBef>
              <a:spcAft>
                <a:spcPts val="0"/>
              </a:spcAft>
              <a:buNone/>
            </a:pPr>
            <a:r>
              <a:rPr lang="en" sz="1150">
                <a:solidFill>
                  <a:schemeClr val="dk1"/>
                </a:solidFill>
                <a:highlight>
                  <a:srgbClr val="F8F8FF"/>
                </a:highlight>
                <a:latin typeface="Courier New"/>
                <a:ea typeface="Courier New"/>
                <a:cs typeface="Courier New"/>
                <a:sym typeface="Courier New"/>
              </a:rPr>
              <a:t>"</a:t>
            </a:r>
            <a:r>
              <a:rPr lang="en" sz="1150">
                <a:solidFill>
                  <a:schemeClr val="dk1"/>
                </a:solidFill>
                <a:highlight>
                  <a:srgbClr val="F8F8FF"/>
                </a:highlight>
              </a:rPr>
              <a:t>Section name" {</a:t>
            </a:r>
            <a:endParaRPr sz="1150">
              <a:solidFill>
                <a:schemeClr val="dk1"/>
              </a:solidFill>
              <a:highlight>
                <a:srgbClr val="F8F8FF"/>
              </a:highlight>
            </a:endParaRPr>
          </a:p>
          <a:p>
            <a:pPr indent="0" lvl="0" marL="0" rtl="0" algn="l">
              <a:lnSpc>
                <a:spcPct val="117391"/>
              </a:lnSpc>
              <a:spcBef>
                <a:spcPts val="0"/>
              </a:spcBef>
              <a:spcAft>
                <a:spcPts val="0"/>
              </a:spcAft>
              <a:buNone/>
            </a:pPr>
            <a:r>
              <a:rPr lang="en" sz="1150">
                <a:solidFill>
                  <a:schemeClr val="dk1"/>
                </a:solidFill>
                <a:highlight>
                  <a:srgbClr val="F8F8FF"/>
                </a:highlight>
              </a:rPr>
              <a:t>    "Operation time (from start of launch)" {</a:t>
            </a:r>
            <a:endParaRPr sz="1150">
              <a:solidFill>
                <a:schemeClr val="dk1"/>
              </a:solidFill>
              <a:highlight>
                <a:srgbClr val="F8F8FF"/>
              </a:highlight>
            </a:endParaRPr>
          </a:p>
          <a:p>
            <a:pPr indent="0" lvl="0" marL="0" rtl="0" algn="l">
              <a:lnSpc>
                <a:spcPct val="117391"/>
              </a:lnSpc>
              <a:spcBef>
                <a:spcPts val="0"/>
              </a:spcBef>
              <a:spcAft>
                <a:spcPts val="0"/>
              </a:spcAft>
              <a:buNone/>
            </a:pPr>
            <a:r>
              <a:rPr lang="en" sz="1150">
                <a:solidFill>
                  <a:schemeClr val="dk1"/>
                </a:solidFill>
                <a:highlight>
                  <a:srgbClr val="F8F8FF"/>
                </a:highlight>
              </a:rPr>
              <a:t>        "Name of parameter being traced (e.g., for sendnet, this could be desthost, destport, etc.)": "Parameter value"</a:t>
            </a:r>
            <a:endParaRPr sz="1150">
              <a:solidFill>
                <a:schemeClr val="dk1"/>
              </a:solidFill>
              <a:highlight>
                <a:srgbClr val="F8F8FF"/>
              </a:highlight>
            </a:endParaRPr>
          </a:p>
          <a:p>
            <a:pPr indent="0" lvl="0" marL="0" rtl="0" algn="l">
              <a:lnSpc>
                <a:spcPct val="117391"/>
              </a:lnSpc>
              <a:spcBef>
                <a:spcPts val="0"/>
              </a:spcBef>
              <a:spcAft>
                <a:spcPts val="0"/>
              </a:spcAft>
              <a:buNone/>
            </a:pPr>
            <a:r>
              <a:rPr lang="en" sz="1150">
                <a:solidFill>
                  <a:schemeClr val="dk1"/>
                </a:solidFill>
                <a:highlight>
                  <a:srgbClr val="F8F8FF"/>
                </a:highlight>
              </a:rPr>
              <a:t>    }</a:t>
            </a:r>
            <a:endParaRPr sz="1150">
              <a:solidFill>
                <a:schemeClr val="dk1"/>
              </a:solidFill>
              <a:highlight>
                <a:srgbClr val="F8F8FF"/>
              </a:highlight>
            </a:endParaRPr>
          </a:p>
          <a:p>
            <a:pPr indent="0" lvl="0" marL="0" rtl="0" algn="l">
              <a:lnSpc>
                <a:spcPct val="117391"/>
              </a:lnSpc>
              <a:spcBef>
                <a:spcPts val="0"/>
              </a:spcBef>
              <a:spcAft>
                <a:spcPts val="0"/>
              </a:spcAft>
              <a:buNone/>
            </a:pPr>
            <a:r>
              <a:rPr lang="en" sz="1150">
                <a:solidFill>
                  <a:schemeClr val="dk1"/>
                </a:solidFill>
                <a:highlight>
                  <a:srgbClr val="F8F8FF"/>
                </a:highlight>
              </a:rPr>
              <a:t>}</a:t>
            </a:r>
            <a:endParaRPr sz="1150">
              <a:solidFill>
                <a:schemeClr val="dk1"/>
              </a:solidFill>
              <a:highlight>
                <a:srgbClr val="F8F8FF"/>
              </a:highlight>
            </a:endParaRPr>
          </a:p>
          <a:p>
            <a:pPr indent="0" lvl="0" marL="0" rtl="0" algn="l">
              <a:lnSpc>
                <a:spcPct val="117391"/>
              </a:lnSpc>
              <a:spcBef>
                <a:spcPts val="0"/>
              </a:spcBef>
              <a:spcAft>
                <a:spcPts val="0"/>
              </a:spcAft>
              <a:buNone/>
            </a:pPr>
            <a:r>
              <a:rPr lang="en"/>
              <a:t>i.e.</a:t>
            </a:r>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“cryptousage”: {</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“0.9651350975036621”: {</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“algorithm”: “AES”,</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“key”: “95, –81, 109, &amp;lt;…&amp;gt;”,</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“operation”: “keyalgo”,</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“type”: “crypto”</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a:t>
            </a:r>
            <a:endParaRPr sz="800">
              <a:solidFill>
                <a:srgbClr val="000000"/>
              </a:solidFill>
              <a:highlight>
                <a:srgbClr val="F8F8FF"/>
              </a:highlight>
              <a:latin typeface="Courier New"/>
              <a:ea typeface="Courier New"/>
              <a:cs typeface="Courier New"/>
              <a:sym typeface="Courier New"/>
            </a:endParaRPr>
          </a:p>
          <a:p>
            <a:pPr indent="0" lvl="0" marL="457200" rtl="0" algn="l">
              <a:lnSpc>
                <a:spcPct val="117391"/>
              </a:lnSpc>
              <a:spcBef>
                <a:spcPts val="0"/>
              </a:spcBef>
              <a:spcAft>
                <a:spcPts val="0"/>
              </a:spcAft>
              <a:buNone/>
            </a:pPr>
            <a:r>
              <a:rPr lang="en" sz="800">
                <a:solidFill>
                  <a:srgbClr val="000000"/>
                </a:solidFill>
                <a:highlight>
                  <a:srgbClr val="F8F8FF"/>
                </a:highlight>
                <a:latin typeface="Courier New"/>
                <a:ea typeface="Courier New"/>
                <a:cs typeface="Courier New"/>
                <a:sym typeface="Courier New"/>
              </a:rPr>
              <a:t>&amp;lt;…&amp;gt;},</a:t>
            </a:r>
            <a:endParaRPr sz="800">
              <a:solidFill>
                <a:srgbClr val="000000"/>
              </a:solidFill>
              <a:highlight>
                <a:srgbClr val="F8F8FF"/>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180" name="Google Shape;180;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86" name="Google Shape;18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DroidBox v 4.1.1RC Build Environment</a:t>
            </a:r>
            <a:r>
              <a:rPr lang="en"/>
              <a:t>…</a:t>
            </a:r>
            <a:endParaRPr/>
          </a:p>
          <a:p>
            <a:pPr indent="0" lvl="0" marL="0" rtl="0" algn="l">
              <a:spcBef>
                <a:spcPts val="1600"/>
              </a:spcBef>
              <a:spcAft>
                <a:spcPts val="0"/>
              </a:spcAft>
              <a:buNone/>
            </a:pPr>
            <a:r>
              <a:rPr lang="en"/>
              <a:t>Droid box is tested on Linux and Mac OS only.</a:t>
            </a:r>
            <a:endParaRPr/>
          </a:p>
          <a:p>
            <a:pPr indent="0" lvl="0" marL="0" rtl="0" algn="l">
              <a:spcBef>
                <a:spcPts val="1600"/>
              </a:spcBef>
              <a:spcAft>
                <a:spcPts val="0"/>
              </a:spcAft>
              <a:buNone/>
            </a:pPr>
            <a:r>
              <a:rPr lang="en"/>
              <a:t>It needs following libraries:</a:t>
            </a:r>
            <a:endParaRPr/>
          </a:p>
          <a:p>
            <a:pPr indent="-304800" lvl="0" marL="457200" rtl="0" algn="l">
              <a:spcBef>
                <a:spcPts val="1600"/>
              </a:spcBef>
              <a:spcAft>
                <a:spcPts val="0"/>
              </a:spcAft>
              <a:buClr>
                <a:srgbClr val="333333"/>
              </a:buClr>
              <a:buSzPts val="1200"/>
              <a:buChar char="●"/>
            </a:pPr>
            <a:r>
              <a:rPr lang="en" sz="1200">
                <a:solidFill>
                  <a:srgbClr val="333333"/>
                </a:solidFill>
                <a:highlight>
                  <a:srgbClr val="FFFFFF"/>
                </a:highlight>
              </a:rPr>
              <a:t>Pylab</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Matplotlib</a:t>
            </a:r>
            <a:endParaRPr sz="1200">
              <a:solidFill>
                <a:srgbClr val="333333"/>
              </a:solidFill>
              <a:highlight>
                <a:srgbClr val="FFFFFF"/>
              </a:highlight>
            </a:endParaRPr>
          </a:p>
          <a:p>
            <a:pPr indent="0" lvl="0" marL="0" rtl="0" algn="l">
              <a:spcBef>
                <a:spcPts val="1600"/>
              </a:spcBef>
              <a:spcAft>
                <a:spcPts val="0"/>
              </a:spcAft>
              <a:buNone/>
            </a:pPr>
            <a:r>
              <a:rPr lang="en"/>
              <a:t>It uses Android 4.1.2 Nexus Emulators, This emulator is built in Android 4.1.1 and it has modified the implementation.</a:t>
            </a:r>
            <a:endParaRPr/>
          </a:p>
          <a:p>
            <a:pPr indent="0" lvl="0" marL="0" rtl="0" algn="l">
              <a:spcBef>
                <a:spcPts val="1600"/>
              </a:spcBef>
              <a:spcAft>
                <a:spcPts val="0"/>
              </a:spcAft>
              <a:buNone/>
            </a:pPr>
            <a:r>
              <a:rPr lang="en"/>
              <a:t>Java:- 1.6 jdk</a:t>
            </a:r>
            <a:endParaRPr/>
          </a:p>
          <a:p>
            <a:pPr indent="0" lvl="0" marL="0" rtl="0" algn="l">
              <a:spcBef>
                <a:spcPts val="1600"/>
              </a:spcBef>
              <a:spcAft>
                <a:spcPts val="1600"/>
              </a:spcAft>
              <a:buNone/>
            </a:pPr>
            <a:r>
              <a:t/>
            </a:r>
            <a:endParaRPr sz="1200">
              <a:solidFill>
                <a:srgbClr val="333333"/>
              </a:solidFill>
              <a:highlight>
                <a:srgbClr val="FFFFFF"/>
              </a:highlight>
            </a:endParaRPr>
          </a:p>
        </p:txBody>
      </p:sp>
      <p:sp>
        <p:nvSpPr>
          <p:cNvPr id="187" name="Google Shape;187;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93" name="Google Shape;193;p28"/>
          <p:cNvSpPr txBox="1"/>
          <p:nvPr>
            <p:ph idx="1" type="body"/>
          </p:nvPr>
        </p:nvSpPr>
        <p:spPr>
          <a:xfrm>
            <a:off x="311700" y="1229875"/>
            <a:ext cx="8520600" cy="3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Fulfil the knowledge GAP - Learning Android Development</a:t>
            </a:r>
            <a:endParaRPr/>
          </a:p>
          <a:p>
            <a:pPr indent="0" lvl="0" marL="0" rtl="0" algn="l">
              <a:spcBef>
                <a:spcPts val="1600"/>
              </a:spcBef>
              <a:spcAft>
                <a:spcPts val="0"/>
              </a:spcAft>
              <a:buNone/>
            </a:pPr>
            <a:r>
              <a:rPr lang="en"/>
              <a:t>Analysing the Droidbox Functionalities - Download Droidbox, Compilation, And Building the Application.</a:t>
            </a:r>
            <a:endParaRPr/>
          </a:p>
          <a:p>
            <a:pPr indent="0" lvl="0" marL="0" rtl="0" algn="l">
              <a:spcBef>
                <a:spcPts val="1600"/>
              </a:spcBef>
              <a:spcAft>
                <a:spcPts val="0"/>
              </a:spcAft>
              <a:buNone/>
            </a:pPr>
            <a:r>
              <a:rPr lang="en"/>
              <a:t>Preparing Test Data - Preparing test data using Android SDK</a:t>
            </a:r>
            <a:endParaRPr/>
          </a:p>
          <a:p>
            <a:pPr indent="0" lvl="0" marL="0" rtl="0" algn="l">
              <a:spcBef>
                <a:spcPts val="1600"/>
              </a:spcBef>
              <a:spcAft>
                <a:spcPts val="0"/>
              </a:spcAft>
              <a:buNone/>
            </a:pPr>
            <a:r>
              <a:rPr lang="en"/>
              <a:t>Test Execution - Analyse Existing Features</a:t>
            </a:r>
            <a:endParaRPr/>
          </a:p>
          <a:p>
            <a:pPr indent="0" lvl="0" marL="0" rtl="0" algn="l">
              <a:spcBef>
                <a:spcPts val="1600"/>
              </a:spcBef>
              <a:spcAft>
                <a:spcPts val="1600"/>
              </a:spcAft>
              <a:buNone/>
            </a:pPr>
            <a:r>
              <a:rPr lang="en"/>
              <a:t>Compiling Droidbox Emulator with new Android 5.0 and analysing the issues.</a:t>
            </a:r>
            <a:endParaRPr/>
          </a:p>
        </p:txBody>
      </p:sp>
      <p:sp>
        <p:nvSpPr>
          <p:cNvPr id="194" name="Google Shape;194;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Test Results</a:t>
            </a:r>
            <a:endParaRPr/>
          </a:p>
        </p:txBody>
      </p:sp>
      <p:sp>
        <p:nvSpPr>
          <p:cNvPr id="200" name="Google Shape;200;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Droidbox was built in Android 4.1.1. Which was compiled in ubuntu 12.04.01 64 bit, jdk 1.6. The new Android versions are compiled in ubuntu 14.04 64 bit OS, and uses jdk 1.7.</a:t>
            </a:r>
            <a:endParaRPr/>
          </a:p>
          <a:p>
            <a:pPr indent="-342900" lvl="0" marL="457200" rtl="0" algn="l">
              <a:spcBef>
                <a:spcPts val="0"/>
              </a:spcBef>
              <a:spcAft>
                <a:spcPts val="0"/>
              </a:spcAft>
              <a:buSzPts val="1800"/>
              <a:buChar char="●"/>
            </a:pPr>
            <a:r>
              <a:rPr lang="en"/>
              <a:t>Droid box application is compatible in ubuntu 14.04 and it can be run on jdk 1.7 environment without an issue.</a:t>
            </a:r>
            <a:endParaRPr/>
          </a:p>
          <a:p>
            <a:pPr indent="-342900" lvl="0" marL="457200" rtl="0" algn="l">
              <a:spcBef>
                <a:spcPts val="0"/>
              </a:spcBef>
              <a:spcAft>
                <a:spcPts val="0"/>
              </a:spcAft>
              <a:buSzPts val="1800"/>
              <a:buChar char="●"/>
            </a:pPr>
            <a:r>
              <a:rPr lang="en"/>
              <a:t>The Emulator we need to build in latest Android version, therefore the 1st challenge is to compile it in ubuntu 14.04.</a:t>
            </a:r>
            <a:endParaRPr/>
          </a:p>
          <a:p>
            <a:pPr indent="-342900" lvl="0" marL="457200" rtl="0" algn="l">
              <a:spcBef>
                <a:spcPts val="0"/>
              </a:spcBef>
              <a:spcAft>
                <a:spcPts val="0"/>
              </a:spcAft>
              <a:buSzPts val="1800"/>
              <a:buChar char="●"/>
            </a:pPr>
            <a:r>
              <a:rPr lang="en" sz="1100">
                <a:solidFill>
                  <a:srgbClr val="000000"/>
                </a:solidFill>
                <a:latin typeface="Arial"/>
                <a:ea typeface="Arial"/>
                <a:cs typeface="Arial"/>
                <a:sym typeface="Arial"/>
              </a:rPr>
              <a:t>/usr/lib/x86_64-linux-gnu/libSDL.so: file not recognized</a:t>
            </a:r>
            <a:endParaRPr/>
          </a:p>
          <a:p>
            <a:pPr indent="0" lvl="0" marL="0" rtl="0" algn="l">
              <a:spcBef>
                <a:spcPts val="0"/>
              </a:spcBef>
              <a:spcAft>
                <a:spcPts val="1600"/>
              </a:spcAft>
              <a:buNone/>
            </a:pPr>
            <a:r>
              <a:t/>
            </a:r>
            <a:endParaRPr/>
          </a:p>
        </p:txBody>
      </p:sp>
      <p:sp>
        <p:nvSpPr>
          <p:cNvPr id="201" name="Google Shape;201;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Project</a:t>
            </a:r>
            <a:endParaRPr/>
          </a:p>
        </p:txBody>
      </p:sp>
      <p:sp>
        <p:nvSpPr>
          <p:cNvPr id="207" name="Google Shape;20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lnSpc>
                <a:spcPct val="160000"/>
              </a:lnSpc>
              <a:spcBef>
                <a:spcPts val="0"/>
              </a:spcBef>
              <a:spcAft>
                <a:spcPts val="0"/>
              </a:spcAft>
              <a:buClr>
                <a:srgbClr val="333333"/>
              </a:buClr>
              <a:buSzPts val="1200"/>
              <a:buChar char="●"/>
            </a:pPr>
            <a:r>
              <a:rPr lang="en"/>
              <a:t>Android app development</a:t>
            </a:r>
            <a:endParaRPr/>
          </a:p>
          <a:p>
            <a:pPr indent="-304800" lvl="0" marL="457200" rtl="0" algn="l">
              <a:lnSpc>
                <a:spcPct val="160000"/>
              </a:lnSpc>
              <a:spcBef>
                <a:spcPts val="0"/>
              </a:spcBef>
              <a:spcAft>
                <a:spcPts val="0"/>
              </a:spcAft>
              <a:buClr>
                <a:srgbClr val="333333"/>
              </a:buClr>
              <a:buSzPts val="1200"/>
              <a:buChar char="●"/>
            </a:pPr>
            <a:r>
              <a:rPr lang="en"/>
              <a:t>Understanding Malware Analysis Technique - Dynamic Analysis</a:t>
            </a:r>
            <a:endParaRPr/>
          </a:p>
          <a:p>
            <a:pPr indent="-304800" lvl="0" marL="457200" rtl="0" algn="l">
              <a:lnSpc>
                <a:spcPct val="160000"/>
              </a:lnSpc>
              <a:spcBef>
                <a:spcPts val="0"/>
              </a:spcBef>
              <a:spcAft>
                <a:spcPts val="0"/>
              </a:spcAft>
              <a:buClr>
                <a:srgbClr val="333333"/>
              </a:buClr>
              <a:buSzPts val="1200"/>
              <a:buChar char="●"/>
            </a:pPr>
            <a:r>
              <a:rPr lang="en"/>
              <a:t>Understanding Malware analysis by reverse engineering. (Modifying parameters/return value before/after function's execution)</a:t>
            </a:r>
            <a:endParaRPr/>
          </a:p>
          <a:p>
            <a:pPr indent="-304800" lvl="0" marL="457200" rtl="0" algn="l">
              <a:lnSpc>
                <a:spcPct val="160000"/>
              </a:lnSpc>
              <a:spcBef>
                <a:spcPts val="0"/>
              </a:spcBef>
              <a:spcAft>
                <a:spcPts val="0"/>
              </a:spcAft>
              <a:buClr>
                <a:srgbClr val="333333"/>
              </a:buClr>
              <a:buSzPts val="1200"/>
              <a:buChar char="●"/>
            </a:pPr>
            <a:r>
              <a:rPr lang="en"/>
              <a:t>Analysing the Droidbox functionalities.</a:t>
            </a:r>
            <a:endParaRPr/>
          </a:p>
          <a:p>
            <a:pPr indent="-304800" lvl="0" marL="457200" rtl="0" algn="l">
              <a:lnSpc>
                <a:spcPct val="160000"/>
              </a:lnSpc>
              <a:spcBef>
                <a:spcPts val="0"/>
              </a:spcBef>
              <a:spcAft>
                <a:spcPts val="0"/>
              </a:spcAft>
              <a:buClr>
                <a:srgbClr val="333333"/>
              </a:buClr>
              <a:buSzPts val="1200"/>
              <a:buChar char="●"/>
            </a:pPr>
            <a:r>
              <a:rPr lang="en"/>
              <a:t>Analysing Droidbox issues when upgrading to ART.</a:t>
            </a:r>
            <a:endParaRPr/>
          </a:p>
          <a:p>
            <a:pPr indent="0" lvl="0" marL="0" rtl="0" algn="l">
              <a:lnSpc>
                <a:spcPct val="160000"/>
              </a:lnSpc>
              <a:spcBef>
                <a:spcPts val="1200"/>
              </a:spcBef>
              <a:spcAft>
                <a:spcPts val="1200"/>
              </a:spcAft>
              <a:buClr>
                <a:schemeClr val="dk1"/>
              </a:buClr>
              <a:buSzPts val="1100"/>
              <a:buFont typeface="Arial"/>
              <a:buNone/>
            </a:pPr>
            <a:r>
              <a:t/>
            </a:r>
            <a:endParaRPr sz="1200">
              <a:solidFill>
                <a:srgbClr val="333333"/>
              </a:solidFill>
            </a:endParaRPr>
          </a:p>
        </p:txBody>
      </p:sp>
      <p:sp>
        <p:nvSpPr>
          <p:cNvPr id="208" name="Google Shape;208;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faced</a:t>
            </a:r>
            <a:endParaRPr/>
          </a:p>
        </p:txBody>
      </p:sp>
      <p:sp>
        <p:nvSpPr>
          <p:cNvPr id="214" name="Google Shape;214;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Setting up environment in Virtual Machine is not feasible</a:t>
            </a:r>
            <a:endParaRPr/>
          </a:p>
          <a:p>
            <a:pPr indent="-317500" lvl="1" marL="914400" rtl="0" algn="l">
              <a:spcBef>
                <a:spcPts val="0"/>
              </a:spcBef>
              <a:spcAft>
                <a:spcPts val="0"/>
              </a:spcAft>
              <a:buSzPts val="1400"/>
              <a:buChar char="○"/>
            </a:pPr>
            <a:r>
              <a:rPr lang="en"/>
              <a:t>High memory and cpu</a:t>
            </a:r>
            <a:endParaRPr/>
          </a:p>
          <a:p>
            <a:pPr indent="0" lvl="0" marL="457200" marR="0" rtl="0" algn="l">
              <a:lnSpc>
                <a:spcPct val="115000"/>
              </a:lnSpc>
              <a:spcBef>
                <a:spcPts val="1600"/>
              </a:spcBef>
              <a:spcAft>
                <a:spcPts val="0"/>
              </a:spcAft>
              <a:buNone/>
            </a:pPr>
            <a:r>
              <a:rPr lang="en"/>
              <a:t>Solution : Install Ubuntu and setup the environment.</a:t>
            </a:r>
            <a:endParaRPr/>
          </a:p>
          <a:p>
            <a:pPr indent="0" lvl="0" marL="0" marR="0" rtl="0" algn="l">
              <a:lnSpc>
                <a:spcPct val="115000"/>
              </a:lnSpc>
              <a:spcBef>
                <a:spcPts val="1600"/>
              </a:spcBef>
              <a:spcAft>
                <a:spcPts val="0"/>
              </a:spcAft>
              <a:buNone/>
            </a:pPr>
            <a:r>
              <a:rPr lang="en"/>
              <a:t>2. Limited information on DroidBox.</a:t>
            </a:r>
            <a:endParaRPr/>
          </a:p>
          <a:p>
            <a:pPr indent="0" lvl="0" marL="457200" marR="0" rtl="0" algn="l">
              <a:lnSpc>
                <a:spcPct val="115000"/>
              </a:lnSpc>
              <a:spcBef>
                <a:spcPts val="1600"/>
              </a:spcBef>
              <a:spcAft>
                <a:spcPts val="0"/>
              </a:spcAft>
              <a:buNone/>
            </a:pPr>
            <a:r>
              <a:rPr lang="en"/>
              <a:t>Solution : submit the proposal to Google summer of codes program there I can get consultations from the honeynet.org</a:t>
            </a:r>
            <a:endParaRPr/>
          </a:p>
          <a:p>
            <a:pPr indent="0" lvl="0" marL="0" marR="0" rtl="0" algn="l">
              <a:lnSpc>
                <a:spcPct val="115000"/>
              </a:lnSpc>
              <a:spcBef>
                <a:spcPts val="1600"/>
              </a:spcBef>
              <a:spcAft>
                <a:spcPts val="0"/>
              </a:spcAft>
              <a:buNone/>
            </a:pPr>
            <a:r>
              <a:rPr lang="en"/>
              <a:t>3. Finding Sample Malware apps</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
        <p:nvSpPr>
          <p:cNvPr id="215" name="Google Shape;215;p3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C1130"/>
                </a:solidFill>
              </a:rPr>
              <a:t>The mobile phone security industry analysis reports in year 2012, that they have found 26850 of malware infections on Android. Stealing confidential information (i.e IMEI numbers, mobile numbers or Contact details) and send SMS messages without user permission are the most damaging attacks done by the malware in the past. Now it is not like that, the smart terminals perform the same functionality like computers. Data transmission, online shopping using credit cards are few examples. Therefore the cost of the vulnerability is very high than the past couple of years. </a:t>
            </a:r>
            <a:endParaRPr sz="1400">
              <a:solidFill>
                <a:srgbClr val="4C1130"/>
              </a:solidFill>
            </a:endParaRPr>
          </a:p>
          <a:p>
            <a:pPr indent="0" lvl="0" marL="0" rtl="0" algn="l">
              <a:spcBef>
                <a:spcPts val="1600"/>
              </a:spcBef>
              <a:spcAft>
                <a:spcPts val="0"/>
              </a:spcAft>
              <a:buNone/>
            </a:pPr>
            <a:r>
              <a:rPr lang="en" sz="1400">
                <a:solidFill>
                  <a:srgbClr val="4C1130"/>
                </a:solidFill>
              </a:rPr>
              <a:t>In such situation identifying malware is a challenge because thousands of apps are developed daily and there are millions of apps in the app stores. Antivirus companies are failed to identify threats in new viruses because of this. And currently, detection on mobile malware is based on traditional computer virus detection method based on signature or behaviors.</a:t>
            </a:r>
            <a:endParaRPr sz="1400">
              <a:solidFill>
                <a:srgbClr val="4C1130"/>
              </a:solidFill>
            </a:endParaRPr>
          </a:p>
          <a:p>
            <a:pPr indent="0" lvl="0" marL="0" rtl="0" algn="l">
              <a:spcBef>
                <a:spcPts val="1600"/>
              </a:spcBef>
              <a:spcAft>
                <a:spcPts val="1600"/>
              </a:spcAft>
              <a:buNone/>
            </a:pPr>
            <a:r>
              <a:t/>
            </a:r>
            <a:endParaRPr sz="1400">
              <a:solidFill>
                <a:srgbClr val="4C1130"/>
              </a:solidFill>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faced</a:t>
            </a:r>
            <a:endParaRPr/>
          </a:p>
        </p:txBody>
      </p:sp>
      <p:sp>
        <p:nvSpPr>
          <p:cNvPr id="221" name="Google Shape;221;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 Building own application using SDK</a:t>
            </a:r>
            <a:endParaRPr/>
          </a:p>
          <a:p>
            <a:pPr indent="0" lvl="0" marL="0" rtl="0" algn="l">
              <a:spcBef>
                <a:spcPts val="1600"/>
              </a:spcBef>
              <a:spcAft>
                <a:spcPts val="0"/>
              </a:spcAft>
              <a:buNone/>
            </a:pPr>
            <a:r>
              <a:rPr lang="en"/>
              <a:t>4. Download Android source code: over 80 GB</a:t>
            </a:r>
            <a:endParaRPr/>
          </a:p>
          <a:p>
            <a:pPr indent="0" lvl="0" marL="0" rtl="0" algn="l">
              <a:spcBef>
                <a:spcPts val="1600"/>
              </a:spcBef>
              <a:spcAft>
                <a:spcPts val="0"/>
              </a:spcAft>
              <a:buNone/>
            </a:pPr>
            <a:r>
              <a:rPr lang="en"/>
              <a:t>5. Fixing Build Errors on Android Source Code:</a:t>
            </a:r>
            <a:endParaRPr/>
          </a:p>
          <a:p>
            <a:pPr indent="0" lvl="0" marL="0" rtl="0" algn="l">
              <a:spcBef>
                <a:spcPts val="1600"/>
              </a:spcBef>
              <a:spcAft>
                <a:spcPts val="1600"/>
              </a:spcAft>
              <a:buNone/>
            </a:pPr>
            <a:r>
              <a:rPr lang="en"/>
              <a:t>Solution - research and identifying needed library files  dependencies.</a:t>
            </a:r>
            <a:endParaRPr/>
          </a:p>
        </p:txBody>
      </p:sp>
      <p:sp>
        <p:nvSpPr>
          <p:cNvPr id="222" name="Google Shape;222;p3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Questions?</a:t>
            </a:r>
            <a:endParaRPr b="1"/>
          </a:p>
        </p:txBody>
      </p:sp>
      <p:sp>
        <p:nvSpPr>
          <p:cNvPr id="228" name="Google Shape;228;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114800" rtl="0" algn="l">
              <a:spcBef>
                <a:spcPts val="0"/>
              </a:spcBef>
              <a:spcAft>
                <a:spcPts val="1600"/>
              </a:spcAft>
              <a:buNone/>
            </a:pPr>
            <a:r>
              <a:rPr lang="en"/>
              <a:t>Thank You!</a:t>
            </a:r>
            <a:endParaRPr/>
          </a:p>
        </p:txBody>
      </p:sp>
      <p:sp>
        <p:nvSpPr>
          <p:cNvPr id="229" name="Google Shape;229;p3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DroidBox is tool developed to offer dynamic analysis of Android applications. It is well known malware analysis sandbox and it will dynamically analyze the Android apps. DroidBox, authored by Patrick Lantz, is a sandbox for the Android platform. It focuses on detecting information leaks that were derived from performing taint analysis for information-flow tracking on Android trojan applications. DroidBox can be used to get an overview of malicious activities triggered by the app. Unfortunately this tool is built in Dalvik Runtime environment and currently it become obsolete since there is a new Android ART is in the market.</a:t>
            </a:r>
            <a:endParaRPr sz="1400"/>
          </a:p>
          <a:p>
            <a:pPr indent="0" lvl="0" marL="0" rtl="0" algn="l">
              <a:spcBef>
                <a:spcPts val="1600"/>
              </a:spcBef>
              <a:spcAft>
                <a:spcPts val="0"/>
              </a:spcAft>
              <a:buNone/>
            </a:pPr>
            <a:r>
              <a:rPr lang="en" sz="1400"/>
              <a:t>Currently, ART is available on a number of Android 4.4 devices, such as the Nexus 4, Nexus 5, Nexus 7, and Google Play edition devices. But droidbox not works with these devices. In this project I’m going to analysis </a:t>
            </a:r>
            <a:r>
              <a:rPr b="1" lang="en" sz="1400"/>
              <a:t>how to use Droidbox for analysing the malware</a:t>
            </a:r>
            <a:r>
              <a:rPr lang="en" sz="1400"/>
              <a:t> in ART and what are the possible </a:t>
            </a:r>
            <a:r>
              <a:rPr b="1" lang="en" sz="1400"/>
              <a:t>solutions to compile Droidbox</a:t>
            </a:r>
            <a:r>
              <a:rPr lang="en" sz="1400"/>
              <a:t> to fix ART issues.</a:t>
            </a:r>
            <a:endParaRPr sz="1400"/>
          </a:p>
          <a:p>
            <a:pPr indent="0" lvl="0" marL="0" rtl="0" algn="l">
              <a:spcBef>
                <a:spcPts val="1600"/>
              </a:spcBef>
              <a:spcAft>
                <a:spcPts val="1600"/>
              </a:spcAft>
              <a:buNone/>
            </a:pPr>
            <a:r>
              <a:t/>
            </a:r>
            <a:endParaRPr sz="1400"/>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mainly two kinds of Android malware detection techniques used:</a:t>
            </a:r>
            <a:endParaRPr/>
          </a:p>
          <a:p>
            <a:pPr indent="0" lvl="0" marL="0" rtl="0" algn="l">
              <a:spcBef>
                <a:spcPts val="1600"/>
              </a:spcBef>
              <a:spcAft>
                <a:spcPts val="0"/>
              </a:spcAft>
              <a:buNone/>
            </a:pPr>
            <a:r>
              <a:rPr lang="en"/>
              <a:t>1. signature-based (static)		2. behavior-based(dynamic) detection</a:t>
            </a:r>
            <a:endParaRPr/>
          </a:p>
          <a:p>
            <a:pPr indent="0" lvl="0" marL="0" rtl="0" algn="l">
              <a:spcBef>
                <a:spcPts val="1600"/>
              </a:spcBef>
              <a:spcAft>
                <a:spcPts val="0"/>
              </a:spcAft>
              <a:buNone/>
            </a:pPr>
            <a:r>
              <a:rPr b="1" lang="en"/>
              <a:t>Static Analysis</a:t>
            </a:r>
            <a:r>
              <a:rPr lang="en"/>
              <a:t>: it is a reverse technology, extract Android package and decompile </a:t>
            </a:r>
            <a:r>
              <a:rPr b="1" lang="en"/>
              <a:t>DEX</a:t>
            </a:r>
            <a:r>
              <a:rPr lang="en"/>
              <a:t> file to get smali file to analysis the malware and the potential threats by detecting the sensitive API in the source code, and determines whether there is a sensitive data leakage.</a:t>
            </a:r>
            <a:endParaRPr/>
          </a:p>
          <a:p>
            <a:pPr indent="0" lvl="0" marL="0" rtl="0" algn="l">
              <a:spcBef>
                <a:spcPts val="1600"/>
              </a:spcBef>
              <a:spcAft>
                <a:spcPts val="1600"/>
              </a:spcAft>
              <a:buNone/>
            </a:pPr>
            <a:r>
              <a:t/>
            </a:r>
            <a:endParaRPr/>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Analysis Tools:</a:t>
            </a:r>
            <a:endParaRPr/>
          </a:p>
          <a:p>
            <a:pPr indent="0" lvl="0" marL="0" rtl="0" algn="l">
              <a:spcBef>
                <a:spcPts val="1600"/>
              </a:spcBef>
              <a:spcAft>
                <a:spcPts val="0"/>
              </a:spcAft>
              <a:buNone/>
            </a:pPr>
            <a:r>
              <a:rPr lang="en"/>
              <a:t>1. </a:t>
            </a:r>
            <a:r>
              <a:rPr b="1" lang="en"/>
              <a:t>N-gram</a:t>
            </a:r>
            <a:r>
              <a:rPr lang="en"/>
              <a:t> - is a software program that uses machine learning based algorithm to detect the that given application is malware.</a:t>
            </a:r>
            <a:endParaRPr/>
          </a:p>
          <a:p>
            <a:pPr indent="0" lvl="0" marL="0" rtl="0" algn="l">
              <a:spcBef>
                <a:spcPts val="1600"/>
              </a:spcBef>
              <a:spcAft>
                <a:spcPts val="0"/>
              </a:spcAft>
              <a:buNone/>
            </a:pPr>
            <a:r>
              <a:rPr lang="en"/>
              <a:t>2. </a:t>
            </a:r>
            <a:r>
              <a:rPr b="1" lang="en"/>
              <a:t>Android-apktool</a:t>
            </a:r>
            <a:r>
              <a:rPr lang="en"/>
              <a:t> is an reverse engineering tool it can decode the resources.</a:t>
            </a:r>
            <a:endParaRPr/>
          </a:p>
          <a:p>
            <a:pPr indent="0" lvl="0" marL="0" rtl="0" algn="l">
              <a:spcBef>
                <a:spcPts val="1600"/>
              </a:spcBef>
              <a:spcAft>
                <a:spcPts val="0"/>
              </a:spcAft>
              <a:buNone/>
            </a:pPr>
            <a:r>
              <a:rPr lang="en"/>
              <a:t>Disadvantages: Code obfuscation by tools like </a:t>
            </a:r>
            <a:r>
              <a:rPr b="1" lang="en"/>
              <a:t>ProGurd</a:t>
            </a:r>
            <a:endParaRPr b="1"/>
          </a:p>
          <a:p>
            <a:pPr indent="0" lvl="0" marL="0" rtl="0" algn="l">
              <a:spcBef>
                <a:spcPts val="1600"/>
              </a:spcBef>
              <a:spcAft>
                <a:spcPts val="1600"/>
              </a:spcAft>
              <a:buNone/>
            </a:pPr>
            <a:r>
              <a:rPr lang="en"/>
              <a:t>Obfuscation tool detects and deletes useless class, field, methods and attributes, and deletes useless annotation to make the byte code optimized. The source code has poor readability and greatly increases the difficulty of code analysis.</a:t>
            </a:r>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analysis: Analysing the logs, accessing details and identify malware.</a:t>
            </a:r>
            <a:endParaRPr/>
          </a:p>
          <a:p>
            <a:pPr indent="0" lvl="0" marL="0" rtl="0" algn="l">
              <a:spcBef>
                <a:spcPts val="1600"/>
              </a:spcBef>
              <a:spcAft>
                <a:spcPts val="1600"/>
              </a:spcAft>
              <a:buNone/>
            </a:pPr>
            <a:r>
              <a:rPr lang="en"/>
              <a:t>I.e. Use smali files generated in the static analysis to add the corresponding log generated code after sensitive API function, and then repackage application and signature, which will install repackaged application to the modified simulator and the API will analyze all generated sensitive log.</a:t>
            </a:r>
            <a:endParaRPr/>
          </a:p>
        </p:txBody>
      </p:sp>
      <p:sp>
        <p:nvSpPr>
          <p:cNvPr id="122" name="Google Shape;122;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a:p>
            <a:pPr indent="0" lvl="0" marL="0" rtl="0" algn="l">
              <a:spcBef>
                <a:spcPts val="0"/>
              </a:spcBef>
              <a:spcAft>
                <a:spcPts val="0"/>
              </a:spcAft>
              <a:buNone/>
            </a:pPr>
            <a:r>
              <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Android Operation system Architecture.</a:t>
            </a:r>
            <a:endParaRPr u="sng"/>
          </a:p>
          <a:p>
            <a:pPr indent="0" lvl="0" marL="0" rtl="0" algn="l">
              <a:spcBef>
                <a:spcPts val="1600"/>
              </a:spcBef>
              <a:spcAft>
                <a:spcPts val="1600"/>
              </a:spcAft>
              <a:buNone/>
            </a:pPr>
            <a:r>
              <a:rPr lang="en"/>
              <a:t>Android is based on </a:t>
            </a:r>
            <a:r>
              <a:rPr b="1" lang="en"/>
              <a:t>linux kernel</a:t>
            </a:r>
            <a:r>
              <a:rPr lang="en"/>
              <a:t>, and it is highly optimized for mobile operating systems, and it made small as possible. On top of the kernel there is an </a:t>
            </a:r>
            <a:r>
              <a:rPr b="1" lang="en"/>
              <a:t>Android runtime </a:t>
            </a:r>
            <a:r>
              <a:rPr lang="en"/>
              <a:t>etc. It up to the Original equipment manufacturer (</a:t>
            </a:r>
            <a:r>
              <a:rPr b="1" lang="en"/>
              <a:t>OEM</a:t>
            </a:r>
            <a:r>
              <a:rPr lang="en"/>
              <a:t>) to customize these packages according to the their device. Android Runtime include </a:t>
            </a:r>
            <a:r>
              <a:rPr b="1" lang="en"/>
              <a:t>Core Libraries</a:t>
            </a:r>
            <a:r>
              <a:rPr lang="en"/>
              <a:t>, and there are </a:t>
            </a:r>
            <a:r>
              <a:rPr b="1" lang="en"/>
              <a:t>two separation for</a:t>
            </a:r>
            <a:r>
              <a:rPr lang="en"/>
              <a:t> </a:t>
            </a:r>
            <a:r>
              <a:rPr b="1" lang="en"/>
              <a:t>Android 4.4 and Android 5</a:t>
            </a:r>
            <a:r>
              <a:rPr lang="en"/>
              <a:t>. That is </a:t>
            </a:r>
            <a:r>
              <a:rPr b="1" lang="en"/>
              <a:t>Dalvik</a:t>
            </a:r>
            <a:r>
              <a:rPr lang="en"/>
              <a:t> is in older versions (4.4) and </a:t>
            </a:r>
            <a:r>
              <a:rPr b="1" lang="en"/>
              <a:t>ART</a:t>
            </a:r>
            <a:r>
              <a:rPr lang="en"/>
              <a:t> is in Android 5 upwards. ART is introduced in </a:t>
            </a:r>
            <a:r>
              <a:rPr b="1" lang="en"/>
              <a:t>KIT-KAT</a:t>
            </a:r>
            <a:r>
              <a:rPr lang="en"/>
              <a:t> and c</a:t>
            </a:r>
            <a:r>
              <a:rPr b="1" lang="en"/>
              <a:t>ompletely replaced in Lollipop</a:t>
            </a:r>
            <a:r>
              <a:rPr lang="en"/>
              <a:t>. Android SDK.</a:t>
            </a:r>
            <a:endParaRPr/>
          </a:p>
        </p:txBody>
      </p:sp>
      <p:sp>
        <p:nvSpPr>
          <p:cNvPr id="129" name="Google Shape;129;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ART uses </a:t>
            </a:r>
            <a:r>
              <a:rPr b="1" lang="en"/>
              <a:t>a</a:t>
            </a:r>
            <a:r>
              <a:rPr lang="en"/>
              <a:t> </a:t>
            </a:r>
            <a:r>
              <a:rPr b="1" lang="en"/>
              <a:t>head of time compilation</a:t>
            </a:r>
            <a:r>
              <a:rPr lang="en"/>
              <a:t>, that easy and faster to run apps, because they are compiled to machine code upon installation rather than application is initiated until feature is being called. To compile an app, you need to use compiler which include in Android SDK.</a:t>
            </a:r>
            <a:endParaRPr/>
          </a:p>
        </p:txBody>
      </p:sp>
      <p:sp>
        <p:nvSpPr>
          <p:cNvPr id="136" name="Google Shape;136;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Compilation Process…</a:t>
            </a:r>
            <a:endParaRPr/>
          </a:p>
          <a:p>
            <a:pPr indent="0" lvl="0" marL="0" rtl="0" algn="l">
              <a:spcBef>
                <a:spcPts val="1600"/>
              </a:spcBef>
              <a:spcAft>
                <a:spcPts val="1600"/>
              </a:spcAft>
              <a:buNone/>
            </a:pPr>
            <a:r>
              <a:t/>
            </a:r>
            <a:endParaRPr/>
          </a:p>
        </p:txBody>
      </p:sp>
      <p:sp>
        <p:nvSpPr>
          <p:cNvPr id="143" name="Google Shape;143;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1"/>
          <p:cNvPicPr preferRelativeResize="0"/>
          <p:nvPr/>
        </p:nvPicPr>
        <p:blipFill>
          <a:blip r:embed="rId3">
            <a:alphaModFix/>
          </a:blip>
          <a:stretch>
            <a:fillRect/>
          </a:stretch>
        </p:blipFill>
        <p:spPr>
          <a:xfrm>
            <a:off x="311700" y="1042000"/>
            <a:ext cx="6619875" cy="3714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