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7" r:id="rId7"/>
    <p:sldId id="266" r:id="rId8"/>
    <p:sldId id="270" r:id="rId9"/>
    <p:sldId id="268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28FA-5D92-4389-A6FC-D90C408F0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FEEBB-FC75-4C9B-A4BD-B24975191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C064-F78F-4823-97D6-29D6C7B5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0DE2-F533-4CE7-A065-283AFDA0F11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D21DA-CF02-4EE1-911E-27F21FDA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6AC7-DE97-4790-9200-9E690B51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984D-2570-4896-9213-BE2BE1C38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5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C9A0-4A11-45B9-9C91-D075E5FE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D5CD0-280F-4863-BD42-39FE99C36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CAADF-262B-4BD8-A256-F57CAAB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0DE2-F533-4CE7-A065-283AFDA0F11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6E22D-5C2F-4336-A1EC-7A51806C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A15E1-491B-4B3E-A6E1-885B09BB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984D-2570-4896-9213-BE2BE1C38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92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4CCCD-F863-46AB-B007-F4C0E0438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CCDC3-ED3F-45EB-8AFD-5234FB096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BC7DA-9E8E-4A4B-9D9F-A542134E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0DE2-F533-4CE7-A065-283AFDA0F11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4D7-B299-4B25-8137-EA500604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BA586-0E7A-4227-86B4-5F83DF77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984D-2570-4896-9213-BE2BE1C38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77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C977-166E-4B68-A33A-A76EF386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122E-4109-4A17-9A11-7E136DDD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90B85-4BDF-41FB-8C43-DE4D9F6A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0DE2-F533-4CE7-A065-283AFDA0F11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4E89-D1E6-406F-A88A-2DBF55A4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12C21-A72A-44F8-9E0F-15B9D1A0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984D-2570-4896-9213-BE2BE1C38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9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2500-B144-4893-8AF0-5114AAB3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F2DED-945D-4373-8BA4-B34956831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8E87B-B6FC-4D48-B7E6-EBFF75E4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0DE2-F533-4CE7-A065-283AFDA0F11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16FAF-3AE6-4B0A-BB9F-2CB7DFE4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63B7F-995E-416B-9D0C-460B6C13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984D-2570-4896-9213-BE2BE1C38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53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E9A4-4366-49E8-9FBC-D2DCBD5B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4134-3E31-428F-A19C-0D8F8E15D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944B4-CE19-47A6-B022-60BF65C44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0C388-D5E7-44AF-9740-CA9B30DB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0DE2-F533-4CE7-A065-283AFDA0F11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B2B56-2617-430F-9DC1-850F81DC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B61D5-D854-4A5B-A769-4664F818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984D-2570-4896-9213-BE2BE1C38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12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48CB-A6C2-4072-B1D8-176E9AA1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5BFE8-B771-419A-996A-73CF8110A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80A16-3333-4EEC-B85B-657044634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0C0AD-5EB0-4C9A-BEBD-1AEAEDA54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2F584-DC3E-4CCF-8CE1-AD88EF748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51702-9E33-4BD0-A98B-82E10115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0DE2-F533-4CE7-A065-283AFDA0F11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4ADEB-D32C-42D2-8B81-8A921BDD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58E48-CA4C-4EB1-95BE-D750E563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984D-2570-4896-9213-BE2BE1C38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80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F720-6A8A-4956-B20C-3E935AD1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C9D87-B0D4-4E94-9E5D-5BC2871B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0DE2-F533-4CE7-A065-283AFDA0F11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F24BF-966F-4CFB-8365-F76CEFDC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1B955-1605-4B0C-9F74-D00E3BCA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984D-2570-4896-9213-BE2BE1C38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3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C3A5C-2D5C-4772-950C-440F0481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0DE2-F533-4CE7-A065-283AFDA0F11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1F6E2-2309-4851-9C3D-0C215D4B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3FA4F-DFE2-4BCC-9DF8-1E8F5A64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984D-2570-4896-9213-BE2BE1C38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27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3275-F18C-4BF6-ACD1-1BE138B7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DBB4-4E5C-4DE2-BB6A-F9DBA9C99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7D631-DF73-48A6-9B0B-CB8BBBAF8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D5C9D-A627-4373-9848-191E6AAA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0DE2-F533-4CE7-A065-283AFDA0F11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1EB9A-0A8A-4621-A7A4-18DFE498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49410-E66C-4C00-856E-04977439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984D-2570-4896-9213-BE2BE1C38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07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333D-F474-4163-A9AD-0A837E09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4568B-102A-4010-AC8A-72A91F7D9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7DFD1-2491-4C96-A060-ADF2A1C27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CE8EC-9AC8-469B-A6A6-13B3FDC8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0DE2-F533-4CE7-A065-283AFDA0F11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4595B-2921-4615-8C1C-A69C30BE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37497-4E04-4C58-8B13-D04B909D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984D-2570-4896-9213-BE2BE1C38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26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DDA26-04D5-486B-A60E-EBB4E2176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4C18-D6FB-4A9C-8C6A-8D7F64FA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89748-9C7A-40D6-B899-A73861039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C0DE2-F533-4CE7-A065-283AFDA0F11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E36FF-C283-43AE-B624-894DAB2AD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C073-5D52-4BA1-B393-CE0F22422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4984D-2570-4896-9213-BE2BE1C38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12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7692-5E20-4AB4-B76C-DE04350F0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сопоставления элементов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15A08-218D-4392-95A9-F2F9015BD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Мастерская 2</a:t>
            </a:r>
          </a:p>
        </p:txBody>
      </p:sp>
    </p:spTree>
    <p:extLst>
      <p:ext uri="{BB962C8B-B14F-4D97-AF65-F5344CB8AC3E}">
        <p14:creationId xmlns:p14="http://schemas.microsoft.com/office/powerpoint/2010/main" val="259722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5F81-44B0-4F14-A1AC-4C59E90C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CB69-4688-4D99-99ED-802F628E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371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Лучшая модель использует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метрику расстояния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для модели все кроме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6, 33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59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размерности: нет;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кластеров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влияет на скорость работы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accuracy@5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проверочных данных: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0.7699677480553975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A4FCF6-1F28-4B77-B6DB-A847654F54C7}"/>
              </a:ext>
            </a:extLst>
          </p:cNvPr>
          <p:cNvSpPr txBox="1">
            <a:spLocks/>
          </p:cNvSpPr>
          <p:nvPr/>
        </p:nvSpPr>
        <p:spPr>
          <a:xfrm>
            <a:off x="7282345" y="1686800"/>
            <a:ext cx="45209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Предложения по развитие: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других метрик расстояний;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влияния очищенных от выбросов данных;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FAISS с использованием не точного поиска;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других алгоритмов поиска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т.п.</a:t>
            </a:r>
          </a:p>
        </p:txBody>
      </p:sp>
    </p:spTree>
    <p:extLst>
      <p:ext uri="{BB962C8B-B14F-4D97-AF65-F5344CB8AC3E}">
        <p14:creationId xmlns:p14="http://schemas.microsoft.com/office/powerpoint/2010/main" val="200795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627B-956A-4C4B-BE10-E352240C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A5885-2D0F-4859-B89F-D8DCF9960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Задача: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Даны наборы данных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Необходимо придумать алгоритм сопоставления элементов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элементам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при условии, что часть элементов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сопоставлены элементам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Метрика качества: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accuracy@5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среди 5 найденных элементов есть нужный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количество сопоставляемых элементов</m:t>
                        </m:r>
                      </m:den>
                    </m:f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Данные: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Полный набор данных: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|A| ~ 3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млн.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|B| ~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тыс.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Сокращенный набор данных: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|A| ~ 300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тыс.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|B| ~ 20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тыс.</a:t>
                </a: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A5885-2D0F-4859-B89F-D8DCF9960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12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055C-E72C-49B9-8703-F1D8708C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и этапы решения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7D2A-D67D-4AB2-8432-C99AC03C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решения: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сопоставления элементов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 найти метрику расстояния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характеризующую их близость между собой.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Примечание: предполагается, что метрика расстояния между элементами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элементами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 и таже.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решения: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и изучение исходных данных;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метрик расстояний для сопоставления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параметров влияющих на расстояние между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поиска для большого числа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415201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5F81-44B0-4F14-A1AC-4C59E90C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CB69-4688-4D99-99ED-802F628E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5587" cy="4351338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имеют сопоставимый характер;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имеют нормальное распределение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исключением параметров 6, 21, 25, 33, 44, 59, 65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имеются выбросы и выделяются; параметры 21 имеет смещение, параметр 25 содержит одни выбросы;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Имеются параметры с числом уникальных значений меньше 30%;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параметров сосредоточены в 0 и имеют небольшую дисперсию за исключением параметров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59.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B2229-42CD-4944-A93B-BA5B4908B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677" y="659886"/>
            <a:ext cx="2987879" cy="1852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453C28-8F7D-413E-9391-F26AB84A5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677" y="4656196"/>
            <a:ext cx="5933813" cy="20932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75B426-5C60-49EE-85DF-9F77612E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677" y="2531378"/>
            <a:ext cx="5933812" cy="20932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96FA6C-D512-4144-A499-E0EB0368B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856" y="697775"/>
            <a:ext cx="2865633" cy="177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0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5F81-44B0-4F14-A1AC-4C59E90C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расстояний, нормирование и поиск параметров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CB69-4688-4D99-99ED-802F628E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5804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20 значений из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выбиралось 500 случайных значения из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сравнивались качество метрик расстояний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изучении исключались 33 и 59;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различных комбинаций параметров 6, 21, 25, 44, 65 и 70 осуществлялась оптимизация метрик расстояний;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метрики: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D8E64-79EF-4EF9-9F7F-D0A89A664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573" y="1279286"/>
            <a:ext cx="2411288" cy="2635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22F17-C145-40F8-A44B-E5813893E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930" y="4001294"/>
            <a:ext cx="2411288" cy="2635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B52AE5-CD3F-478B-818D-B9C910AB6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753" y="1390417"/>
            <a:ext cx="2541047" cy="28244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5D14F5-88E2-465F-A237-AB09F7E4D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899" y="4614792"/>
            <a:ext cx="3463642" cy="197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5F81-44B0-4F14-A1AC-4C59E90C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кластеризации: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CB69-4688-4D99-99ED-802F628E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15281"/>
            <a:ext cx="10361103" cy="1820411"/>
          </a:xfrm>
        </p:spPr>
        <p:txBody>
          <a:bodyPr>
            <a:normAutofit fontScale="550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Исследована метрики качества кластеризации для количества кластеров от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400 кластеров с шагом 20: метод локтя; метод силуэта; метод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Davies-Bouldin.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борьбы с «аномальными» параметрами использовался метод выявления главных компонент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Примечание: при увеличение числа кластеров до тысяч метрики начинают улучшаться. Кластеризация зависит от полноты данных.</a:t>
            </a:r>
          </a:p>
          <a:p>
            <a:pPr marL="0" indent="0"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Примечание: при использовании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выявлена сложность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подбора параметра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случае использования нормализации данных и т.п.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295B7-8E66-440E-A660-4FD5ECA66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12" y="1470240"/>
            <a:ext cx="7602697" cy="303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3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5F81-44B0-4F14-A1AC-4C59E90C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поиска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CB69-4688-4D99-99ED-802F628E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836" y="1406882"/>
            <a:ext cx="3624043" cy="508599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= 0.5956565223603372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exclude_p_columns</a:t>
            </a: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['p21', 'p25', 'p33', 'p65', 'p70']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n_clusters</a:t>
            </a: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n_components</a:t>
            </a: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1600" dirty="0" err="1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mle</a:t>
            </a: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scaler = </a:t>
            </a:r>
            <a:r>
              <a:rPr lang="en-US" sz="1600" dirty="0" err="1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= 0.6155186551865519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exclude_p_columns</a:t>
            </a: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['p6', 'p21', 'p25', 'p33', 'p44', 'p59', 'p65', 'p70']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n_clusters</a:t>
            </a: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scaler = </a:t>
            </a:r>
            <a:r>
              <a:rPr lang="en-US" sz="1600" dirty="0" err="1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n_components</a:t>
            </a: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1600" dirty="0" err="1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mle</a:t>
            </a: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CPU times: user 7min 16s, sys: 2min 17s, total: 9min 34s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19370A-A21E-4315-ACE6-76420747FFE2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37421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Построена функция максимизации качества метрики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accuracy@5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зависимости 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данных;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размерности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кластеров;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Удаляемые параметры.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осуществлялась на обучающей выборке;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Наилучший результат на тестовых данных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2E9215-4D4E-47A1-9B96-0D29FF46D65A}"/>
              </a:ext>
            </a:extLst>
          </p:cNvPr>
          <p:cNvSpPr txBox="1">
            <a:spLocks/>
          </p:cNvSpPr>
          <p:nvPr/>
        </p:nvSpPr>
        <p:spPr>
          <a:xfrm>
            <a:off x="8448414" y="1406882"/>
            <a:ext cx="3456264" cy="4770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= 0.53498</a:t>
            </a:r>
            <a:endParaRPr lang="en-US" sz="1600" b="1" dirty="0">
              <a:solidFill>
                <a:srgbClr val="CC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exclude_p_columns</a:t>
            </a: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['p21', 'p25']</a:t>
            </a:r>
            <a:endParaRPr lang="en-US" sz="1600" dirty="0">
              <a:solidFill>
                <a:srgbClr val="CC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n_clusters</a:t>
            </a: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320</a:t>
            </a:r>
            <a:endParaRPr lang="en-US" sz="1600" dirty="0">
              <a:solidFill>
                <a:srgbClr val="CC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scaler = </a:t>
            </a:r>
            <a:r>
              <a:rPr lang="en-US" sz="1600" dirty="0" err="1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dirty="0">
              <a:solidFill>
                <a:srgbClr val="CC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n_components</a:t>
            </a: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1600" dirty="0" err="1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mle</a:t>
            </a: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1600" dirty="0">
              <a:solidFill>
                <a:srgbClr val="CC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CPU times: user 5h 6min 38s, sys: 2h 7min 11s, total: 7h 13min 50s</a:t>
            </a:r>
            <a:endParaRPr lang="en-US" sz="1600" dirty="0">
              <a:solidFill>
                <a:srgbClr val="CC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Wall time: 4h 23min 7s</a:t>
            </a:r>
            <a:endParaRPr lang="en-US" sz="1600" dirty="0">
              <a:solidFill>
                <a:srgbClr val="CC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= 0.3</a:t>
            </a:r>
            <a:endParaRPr lang="en-US" sz="1600" b="1" dirty="0">
              <a:solidFill>
                <a:srgbClr val="CC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exclude_p_columns</a:t>
            </a: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['p33', 'p59']</a:t>
            </a:r>
            <a:endParaRPr lang="en-US" sz="1600" dirty="0">
              <a:solidFill>
                <a:srgbClr val="CC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n_clusters</a:t>
            </a: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320</a:t>
            </a:r>
            <a:endParaRPr lang="en-US" sz="1600" dirty="0">
              <a:solidFill>
                <a:srgbClr val="CC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scaler = </a:t>
            </a:r>
            <a:r>
              <a:rPr lang="en-US" sz="1600" dirty="0" err="1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dirty="0">
              <a:solidFill>
                <a:srgbClr val="CC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n_components</a:t>
            </a: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1600" dirty="0" err="1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mle</a:t>
            </a:r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1600" dirty="0">
              <a:solidFill>
                <a:srgbClr val="CC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CPU times: user 5h 6min 38s, sys: 2h 7min 11s, total: 7h 13min 50s</a:t>
            </a:r>
            <a:endParaRPr lang="en-US" sz="1600" dirty="0">
              <a:solidFill>
                <a:srgbClr val="CC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Wall time: 4h 23min 7s</a:t>
            </a:r>
            <a:endParaRPr lang="en-US" sz="1600" dirty="0">
              <a:solidFill>
                <a:srgbClr val="CC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4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5F81-44B0-4F14-A1AC-4C59E90C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поиска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FAISS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D8300-AC18-487B-9FBA-3161B905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223"/>
            <a:ext cx="4246548" cy="4759740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Построена функция максимизации качества метрики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accuracy@5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зависимости 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данных;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размерности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кластеров;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Удаляемые параметры.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осуществлялась на обучающей выборке;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Наилучший результат на тестовых данных: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C642C-42ED-43C3-9C80-30A6CA9DC5E7}"/>
              </a:ext>
            </a:extLst>
          </p:cNvPr>
          <p:cNvSpPr txBox="1"/>
          <p:nvPr/>
        </p:nvSpPr>
        <p:spPr>
          <a:xfrm>
            <a:off x="7956135" y="1311431"/>
            <a:ext cx="163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IndexFlatL2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2B1B7-D5C4-4E23-ABEA-B1EBACFCE81D}"/>
              </a:ext>
            </a:extLst>
          </p:cNvPr>
          <p:cNvSpPr txBox="1"/>
          <p:nvPr/>
        </p:nvSpPr>
        <p:spPr>
          <a:xfrm>
            <a:off x="7956135" y="4019186"/>
            <a:ext cx="163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IndexFlatL1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3292D2-AE8D-4995-9C78-299F93F4C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296" y="4453138"/>
            <a:ext cx="6193286" cy="2319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021BE1-3449-4DCF-BE56-8CE40D5B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296" y="1689802"/>
            <a:ext cx="6193286" cy="226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5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5F81-44B0-4F14-A1AC-4C59E90C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решения 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CB69-4688-4D99-99ED-802F628E4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решении задачи на полных данных время расчета значительно оптимизации значительно увеличивается. Например,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Sklearn.KMean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рассчитывался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коробки не работает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FAISS (CPU).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использовании бесплатного тарифа сервиса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google.colab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полном наборе данных тетрадка завершается из-за нехватки ОЗУ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сервисе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google.colab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из коробки запустить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FAISS (GPU).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63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848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Результаты сопоставления элементов A и B</vt:lpstr>
      <vt:lpstr>Постановка задачи</vt:lpstr>
      <vt:lpstr>Метод и этапы решения</vt:lpstr>
      <vt:lpstr>Исходные данные</vt:lpstr>
      <vt:lpstr>Метрики расстояний, нормирование и поиск параметров</vt:lpstr>
      <vt:lpstr>Исследование кластеризации: KMean</vt:lpstr>
      <vt:lpstr>Оптимизация поиска: Kmean</vt:lpstr>
      <vt:lpstr>Оптимизация поиска: FAISS</vt:lpstr>
      <vt:lpstr>Особенности решения задачи</vt:lpstr>
      <vt:lpstr>Результат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Результаты сопоставления элементов</dc:title>
  <dc:creator>user</dc:creator>
  <cp:lastModifiedBy>user</cp:lastModifiedBy>
  <cp:revision>218</cp:revision>
  <dcterms:created xsi:type="dcterms:W3CDTF">2024-07-12T05:58:31Z</dcterms:created>
  <dcterms:modified xsi:type="dcterms:W3CDTF">2024-07-12T08:52:37Z</dcterms:modified>
</cp:coreProperties>
</file>