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Corsiva"/>
      <p:regular r:id="rId47"/>
      <p:bold r:id="rId48"/>
      <p:italic r:id="rId49"/>
      <p:boldItalic r:id="rId50"/>
    </p:embeddedFont>
    <p:embeddedFont>
      <p:font typeface="Noto Sans Symbols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jNc+e39gCR4lr5t8MItfohoNB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siva-bold.fntdata"/><Relationship Id="rId47" Type="http://schemas.openxmlformats.org/officeDocument/2006/relationships/font" Target="fonts/Corsiva-regular.fntdata"/><Relationship Id="rId49" Type="http://schemas.openxmlformats.org/officeDocument/2006/relationships/font" Target="fonts/Corsi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otoSansSymbols-regular.fntdata"/><Relationship Id="rId50" Type="http://schemas.openxmlformats.org/officeDocument/2006/relationships/font" Target="fonts/Corsiva-boldItalic.fntdata"/><Relationship Id="rId53" Type="http://customschemas.google.com/relationships/presentationmetadata" Target="metadata"/><Relationship Id="rId52" Type="http://schemas.openxmlformats.org/officeDocument/2006/relationships/font" Target="fonts/NotoSansSymbol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3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Constant O(1)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Linear O(N)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 squared == 1 + 2 + … +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3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Obviousy n squared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loop O(lg N), inner loop (N)  ==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O (lg N)  inner = sum of powers of 2 which is linear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sum of powers of 2 dividing into N is 2N  so its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4" name="Google Shape;84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5" name="Google Shape;85;p5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5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5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5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5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9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CSE-205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endParaRPr/>
          </a:p>
        </p:txBody>
      </p:sp>
      <p:sp>
        <p:nvSpPr>
          <p:cNvPr id="119" name="Google Shape;11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Notation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4.GIF"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(log scale)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7543800" y="41910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7543800" y="24384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3429000" y="20574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7696200" y="5486400"/>
            <a:ext cx="7493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7772400" y="3276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9" name="Google Shape;199;p10"/>
          <p:cNvSpPr txBox="1"/>
          <p:nvPr/>
        </p:nvSpPr>
        <p:spPr>
          <a:xfrm>
            <a:off x="7772400" y="1752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Best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Average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404812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Best, Worst, and Average Case Complexity</a:t>
            </a:r>
            <a:endParaRPr/>
          </a:p>
        </p:txBody>
      </p:sp>
      <p:sp>
        <p:nvSpPr>
          <p:cNvPr id="213" name="Google Shape;213;p1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g30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862" y="1908175"/>
            <a:ext cx="5245100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5748337" y="1866900"/>
            <a:ext cx="17494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Worst Case Complexity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5754687" y="2967037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Average Case Complexity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5805487" y="4022725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Best Case Complexity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141412" y="1833562"/>
            <a:ext cx="1071562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Number of steps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6046787" y="5294312"/>
            <a:ext cx="1422400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(input size)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Doing the Analysis</a:t>
            </a:r>
            <a:endParaRPr/>
          </a:p>
        </p:txBody>
      </p:sp>
      <p:sp>
        <p:nvSpPr>
          <p:cNvPr id="226" name="Google Shape;226;p13"/>
          <p:cNvSpPr txBox="1"/>
          <p:nvPr>
            <p:ph idx="1" type="body"/>
          </p:nvPr>
        </p:nvSpPr>
        <p:spPr>
          <a:xfrm>
            <a:off x="608012" y="1247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It’s hard to estimate the running time exactly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 depends on the input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case is difficult to compute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usually focus on worst case analysis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Easier to compute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Usually close to the actual running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Strategy: find a function (an equation) that, for large n, is an upper bound to the actual function (actual number of steps, memory usage, etc.)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13"/>
          <p:cNvGrpSpPr/>
          <p:nvPr/>
        </p:nvGrpSpPr>
        <p:grpSpPr>
          <a:xfrm>
            <a:off x="4056062" y="3816350"/>
            <a:ext cx="5087937" cy="2617787"/>
            <a:chOff x="1220" y="2404"/>
            <a:chExt cx="3205" cy="1649"/>
          </a:xfrm>
        </p:grpSpPr>
        <p:pic>
          <p:nvPicPr>
            <p:cNvPr descr="img46" id="228" name="Google Shape;22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0" y="2404"/>
              <a:ext cx="2117" cy="1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3"/>
            <p:cNvSpPr txBox="1"/>
            <p:nvPr/>
          </p:nvSpPr>
          <p:spPr>
            <a:xfrm>
              <a:off x="3070" y="2597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Upper bound</a:t>
              </a:r>
              <a:endParaRPr/>
            </a:p>
          </p:txBody>
        </p:sp>
        <p:sp>
          <p:nvSpPr>
            <p:cNvPr id="230" name="Google Shape;230;p13"/>
            <p:cNvSpPr txBox="1"/>
            <p:nvPr/>
          </p:nvSpPr>
          <p:spPr>
            <a:xfrm>
              <a:off x="3133" y="3040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Lower bound</a:t>
              </a:r>
              <a:endParaRPr/>
            </a:p>
          </p:txBody>
        </p:sp>
        <p:sp>
          <p:nvSpPr>
            <p:cNvPr id="231" name="Google Shape;231;p13"/>
            <p:cNvSpPr txBox="1"/>
            <p:nvPr/>
          </p:nvSpPr>
          <p:spPr>
            <a:xfrm>
              <a:off x="3154" y="2813"/>
              <a:ext cx="1271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Actual function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 for Asymptotic Analysis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can be difficult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may have many terms: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- 3n log n + 17.5 n - 43 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⅔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+ 75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is unnecessary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we are already approximating running time by using RAM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(1/2)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350837" y="1214437"/>
            <a:ext cx="8072437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growth rate, asymptotic order, or 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of functions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and classifying functions that ignores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 factors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small inputs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Sets big oh O(g), big theta Θ(g), big omega Ω(g)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(2/2)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O(g(n)), Big-Oh of g of n, the Asymptotic Upper Bound;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Theta of g of n, the Asymptotic Tight Bound;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Omega of g of n, the Asymptotic Lower Bound.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does it mean?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O(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can be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sometimes,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but…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choose some constant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some value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such that for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value of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&lt;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That is, for values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never more than a constant multiplier greater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Or, in other words,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does not grow more than a constant factor faster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7" name="Google Shape;2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382000" cy="973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7"/>
          <p:cNvCxnSpPr/>
          <p:nvPr/>
        </p:nvCxnSpPr>
        <p:spPr>
          <a:xfrm>
            <a:off x="304800" y="2057400"/>
            <a:ext cx="84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" name="Google Shape;267;p18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8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18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6765925" y="1336675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6842125" y="3089275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1000n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2817812" y="1506537"/>
            <a:ext cx="514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2 ≤ cn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2738437" y="2320925"/>
            <a:ext cx="488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≥  1 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774700" y="3814762"/>
            <a:ext cx="7570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+ 1000n ⇒ c=1001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2632075" y="4624387"/>
            <a:ext cx="5510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≥ 1 ⇒ c = 1 and n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Analyzing Algorithms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350837" y="1008062"/>
            <a:ext cx="8556625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Predict the amount of resources required: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much space is needed?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computational time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fast the algorithm runs?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FACT: running time grows with the size of the input 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 size (number of elements in the input)</a:t>
            </a:r>
            <a:endParaRPr b="0" i="0" sz="20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an array, polynomial degree, # of elements in a matrix, # of bits in the binary representation of the input, vertices and edges in a graph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 </a:t>
            </a:r>
            <a:r>
              <a:rPr b="0" i="1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Running time = the number of primitive operations (steps) executed before termination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operations (+, -, *), data movement, control, decision making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while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comparison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pic>
        <p:nvPicPr>
          <p:cNvPr id="290" name="Google Shape;29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60960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Big-O</a:t>
            </a:r>
            <a:endParaRPr/>
          </a:p>
        </p:txBody>
      </p:sp>
      <p:sp>
        <p:nvSpPr>
          <p:cNvPr id="297" name="Google Shape;297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298" name="Google Shape;2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38237"/>
            <a:ext cx="3886200" cy="64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Tight bounds</a:t>
            </a:r>
            <a:endParaRPr/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generally want the tightest bound we can find.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it is true that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it is more interesting to say that it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Omega – Notation</a:t>
            </a:r>
            <a:endParaRPr/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Ω() –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bound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Ω(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2,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1 ×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13" name="Google Shape;3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828800"/>
            <a:ext cx="8408987" cy="97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Ω(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20" name="Google Shape;320;p24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24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4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24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6" name="Google Shape;326;p24"/>
          <p:cNvSpPr txBox="1"/>
          <p:nvPr/>
        </p:nvSpPr>
        <p:spPr>
          <a:xfrm>
            <a:off x="6781800" y="3124200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7" name="Google Shape;327;p24"/>
          <p:cNvSpPr txBox="1"/>
          <p:nvPr/>
        </p:nvSpPr>
        <p:spPr>
          <a:xfrm>
            <a:off x="6781800" y="1371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Θ-notation</a:t>
            </a:r>
            <a:endParaRPr/>
          </a:p>
        </p:txBody>
      </p:sp>
      <p:sp>
        <p:nvSpPr>
          <p:cNvPr id="334" name="Google Shape;334;p25"/>
          <p:cNvSpPr txBox="1"/>
          <p:nvPr>
            <p:ph idx="1" type="body"/>
          </p:nvPr>
        </p:nvSpPr>
        <p:spPr>
          <a:xfrm>
            <a:off x="381000" y="1323975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not a tight upper bound.  In other words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provides a tight bound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other words,</a:t>
            </a:r>
            <a:endParaRPr/>
          </a:p>
        </p:txBody>
      </p:sp>
      <p:pic>
        <p:nvPicPr>
          <p:cNvPr id="335" name="Google Shape;33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94012"/>
            <a:ext cx="86106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648200"/>
            <a:ext cx="8001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Θ(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43" name="Google Shape;343;p26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26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26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>
            <a:off x="1066800" y="2755900"/>
            <a:ext cx="5859462" cy="2465387"/>
          </a:xfrm>
          <a:custGeom>
            <a:rect b="b" l="l" r="r" t="t"/>
            <a:pathLst>
              <a:path extrusionOk="0" h="1553" w="3691">
                <a:moveTo>
                  <a:pt x="0" y="1128"/>
                </a:moveTo>
                <a:cubicBezTo>
                  <a:pt x="32" y="1084"/>
                  <a:pt x="64" y="1040"/>
                  <a:pt x="96" y="1032"/>
                </a:cubicBezTo>
                <a:cubicBezTo>
                  <a:pt x="128" y="1024"/>
                  <a:pt x="160" y="1040"/>
                  <a:pt x="192" y="1080"/>
                </a:cubicBezTo>
                <a:cubicBezTo>
                  <a:pt x="224" y="1120"/>
                  <a:pt x="240" y="1200"/>
                  <a:pt x="288" y="1272"/>
                </a:cubicBezTo>
                <a:cubicBezTo>
                  <a:pt x="336" y="1344"/>
                  <a:pt x="424" y="1471"/>
                  <a:pt x="480" y="1512"/>
                </a:cubicBezTo>
                <a:cubicBezTo>
                  <a:pt x="536" y="1553"/>
                  <a:pt x="590" y="1537"/>
                  <a:pt x="622" y="1521"/>
                </a:cubicBezTo>
                <a:cubicBezTo>
                  <a:pt x="654" y="1505"/>
                  <a:pt x="648" y="1513"/>
                  <a:pt x="672" y="1416"/>
                </a:cubicBezTo>
                <a:cubicBezTo>
                  <a:pt x="696" y="1319"/>
                  <a:pt x="736" y="1072"/>
                  <a:pt x="768" y="936"/>
                </a:cubicBezTo>
                <a:cubicBezTo>
                  <a:pt x="800" y="800"/>
                  <a:pt x="832" y="624"/>
                  <a:pt x="864" y="600"/>
                </a:cubicBezTo>
                <a:cubicBezTo>
                  <a:pt x="896" y="576"/>
                  <a:pt x="920" y="720"/>
                  <a:pt x="960" y="792"/>
                </a:cubicBezTo>
                <a:cubicBezTo>
                  <a:pt x="1000" y="864"/>
                  <a:pt x="1022" y="982"/>
                  <a:pt x="1104" y="1032"/>
                </a:cubicBezTo>
                <a:cubicBezTo>
                  <a:pt x="1186" y="1082"/>
                  <a:pt x="1366" y="1103"/>
                  <a:pt x="1451" y="1095"/>
                </a:cubicBezTo>
                <a:cubicBezTo>
                  <a:pt x="1536" y="1087"/>
                  <a:pt x="1530" y="1036"/>
                  <a:pt x="1616" y="985"/>
                </a:cubicBezTo>
                <a:cubicBezTo>
                  <a:pt x="1702" y="934"/>
                  <a:pt x="1829" y="848"/>
                  <a:pt x="1968" y="792"/>
                </a:cubicBezTo>
                <a:cubicBezTo>
                  <a:pt x="2107" y="736"/>
                  <a:pt x="2280" y="696"/>
                  <a:pt x="2448" y="648"/>
                </a:cubicBezTo>
                <a:cubicBezTo>
                  <a:pt x="2616" y="600"/>
                  <a:pt x="2769" y="612"/>
                  <a:pt x="2976" y="504"/>
                </a:cubicBezTo>
                <a:cubicBezTo>
                  <a:pt x="3183" y="396"/>
                  <a:pt x="3542" y="105"/>
                  <a:pt x="369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6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8" name="Google Shape;348;p26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6765925" y="1336675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6934200" y="2514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6781800" y="32004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066800" y="3429000"/>
            <a:ext cx="5715000" cy="2032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Few More Examples</a:t>
            </a:r>
            <a:endParaRPr/>
          </a:p>
        </p:txBody>
      </p:sp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≠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TRUE, but we also need…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20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&lt;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≥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367" name="Google Shape;3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977900"/>
            <a:ext cx="4514850" cy="64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019175"/>
            <a:ext cx="2209800" cy="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133600"/>
            <a:ext cx="2355850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9"/>
          <p:cNvSpPr txBox="1"/>
          <p:nvPr/>
        </p:nvSpPr>
        <p:spPr>
          <a:xfrm>
            <a:off x="3352800" y="4467225"/>
            <a:ext cx="423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Analysis: Example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350837" y="1079500"/>
            <a:ext cx="82296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MIN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a[1], …, a[n]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 ← a[1];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	  for i ← 2 to n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if a[i] &lt; m 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then m ← a[i];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primitive operations (steps) executed before termination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T(n) =1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[first step]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[for loop]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[if condition] +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[the assignment in then] =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3n - 1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(rate) of growth: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leading term of the formula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Expresses the asymptotic behavior of the algorithm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481512" y="4648200"/>
            <a:ext cx="158750" cy="268287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350837" y="1214437"/>
            <a:ext cx="82216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notation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 – n/2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(6n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+ 1)lgn/(n + 1)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 notation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logn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>
            <a:off x="4013112" y="1767312"/>
            <a:ext cx="116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>
            <a:off x="2889250" y="2889250"/>
            <a:ext cx="1412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3810000" y="2387600"/>
            <a:ext cx="156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lgn)</a:t>
            </a:r>
            <a:endParaRPr/>
          </a:p>
        </p:txBody>
      </p:sp>
      <p:sp>
        <p:nvSpPr>
          <p:cNvPr id="388" name="Google Shape;388;p30"/>
          <p:cNvSpPr txBox="1"/>
          <p:nvPr/>
        </p:nvSpPr>
        <p:spPr>
          <a:xfrm>
            <a:off x="4587875" y="3359150"/>
            <a:ext cx="3576637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nlogn</a:t>
            </a:r>
            <a:endParaRPr/>
          </a:p>
        </p:txBody>
      </p:sp>
      <p:sp>
        <p:nvSpPr>
          <p:cNvPr id="389" name="Google Shape;389;p30"/>
          <p:cNvSpPr txBox="1"/>
          <p:nvPr/>
        </p:nvSpPr>
        <p:spPr>
          <a:xfrm>
            <a:off x="2863850" y="3970337"/>
            <a:ext cx="1544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0" name="Google Shape;390;p30"/>
          <p:cNvSpPr txBox="1"/>
          <p:nvPr/>
        </p:nvSpPr>
        <p:spPr>
          <a:xfrm>
            <a:off x="2863850" y="4497387"/>
            <a:ext cx="1703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Ω(logn)</a:t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>
            <a:off x="2863850" y="4992687"/>
            <a:ext cx="1431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7132637" y="4027487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>
            <a:off x="7132637" y="4508500"/>
            <a:ext cx="155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>
            <a:off x="7132637" y="5030787"/>
            <a:ext cx="1847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401" name="Google Shape;401;p31"/>
          <p:cNvSpPr txBox="1"/>
          <p:nvPr>
            <p:ph idx="1" type="body"/>
          </p:nvPr>
        </p:nvSpPr>
        <p:spPr>
          <a:xfrm>
            <a:off x="350837" y="1106487"/>
            <a:ext cx="8229600" cy="560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of the following pairs of functions, either f(n) is O(g(n)), f(n) is Ω(g(n)), or f(n) = Θ(g(n)). Determine which relationship is correct.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log n + 5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log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 log n +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10; g(n) = log 10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10n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3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5810250" y="2387600"/>
            <a:ext cx="2141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 (g(n))</a:t>
            </a:r>
            <a:endParaRPr/>
          </a:p>
        </p:txBody>
      </p:sp>
      <p:sp>
        <p:nvSpPr>
          <p:cNvPr id="403" name="Google Shape;403;p31"/>
          <p:cNvSpPr txBox="1"/>
          <p:nvPr/>
        </p:nvSpPr>
        <p:spPr>
          <a:xfrm>
            <a:off x="5810250" y="2860675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5810250" y="3335337"/>
            <a:ext cx="206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5810250" y="3810000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5810250" y="4284662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5810250" y="4759325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5810250" y="5233987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5810250" y="5708650"/>
            <a:ext cx="206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Assumptions</a:t>
            </a:r>
            <a:endParaRPr/>
          </a:p>
        </p:txBody>
      </p:sp>
      <p:sp>
        <p:nvSpPr>
          <p:cNvPr id="417" name="Google Shape;417;p3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 If f(n) = O(g(n)) and g(n) = O(h(n)), then f(n) = O(h(n))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 If f(n) = O(kg(n)) for any k &gt; 0, then f(n) = 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+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O(max 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(n),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25" name="Google Shape;425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33" name="Google Shape;433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 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(i=1; i&lt;=j;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(k=0; k&lt;n; k++)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A[k] = 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56" name="Google Shape;456;p3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j&lt;=i;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72" name="Google Shape;472;p3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j&lt;=k;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(constant running time):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executed once or a few times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(logarithmic)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big problem is solved by cutting the original problem in smaller sizes, by a constant fraction at each step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(linear)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processing is done on each input element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logN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problem is solved by dividing it into smaller problems, solving them independently and combining the solution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Recurrences</a:t>
            </a:r>
            <a:endParaRPr/>
          </a:p>
        </p:txBody>
      </p:sp>
      <p:sp>
        <p:nvSpPr>
          <p:cNvPr id="479" name="Google Shape;479;p40"/>
          <p:cNvSpPr txBox="1"/>
          <p:nvPr>
            <p:ph idx="1" type="body"/>
          </p:nvPr>
        </p:nvSpPr>
        <p:spPr>
          <a:xfrm>
            <a:off x="350837" y="1214437"/>
            <a:ext cx="822960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Def.:</a:t>
            </a:r>
            <a:r>
              <a:rPr b="0" i="0" lang="en-US" sz="32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Recurrence = an equation or inequality that describes a function in terms of its value on smaller inputs, and one or more base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Useful for analyzing recurrent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Methods for solving recurrences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Substitution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 tree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(quadratic)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for algorithms that process all pairs of data items (double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(cubic)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triples of data (triple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(polynomial)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(exponential)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exponential algorithms are appropriate for practical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Growth of Functions</a:t>
            </a:r>
            <a:endParaRPr/>
          </a:p>
        </p:txBody>
      </p:sp>
      <p:pic>
        <p:nvPicPr>
          <p:cNvPr descr="relative growth rate table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1.GIF" id="162" name="Google Shape;1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6324600" y="4267200"/>
            <a:ext cx="10541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438400"/>
            <a:ext cx="577850" cy="5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2.GIF"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7696200" y="5611812"/>
            <a:ext cx="803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200" y="5105400"/>
            <a:ext cx="3810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239000" y="3733800"/>
            <a:ext cx="361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5791200" y="2514600"/>
            <a:ext cx="1320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3.GIF"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2286000" y="19812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7772400" y="5791200"/>
            <a:ext cx="99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6858000" y="20574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7162800" y="5181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Md. Shiplu Hawlader</dc:creator>
</cp:coreProperties>
</file>