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Sans Condensed ExtraBold"/>
      <p:bold r:id="rId17"/>
      <p:boldItalic r:id="rId18"/>
    </p:embeddedFont>
    <p:embeddedFont>
      <p:font typeface="Fira Sans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-bold.fntdata"/><Relationship Id="rId11" Type="http://schemas.openxmlformats.org/officeDocument/2006/relationships/slide" Target="slides/slide7.xml"/><Relationship Id="rId22" Type="http://schemas.openxmlformats.org/officeDocument/2006/relationships/font" Target="fonts/FiraSansCondensed-boldItalic.fntdata"/><Relationship Id="rId10" Type="http://schemas.openxmlformats.org/officeDocument/2006/relationships/slide" Target="slides/slide6.xml"/><Relationship Id="rId21" Type="http://schemas.openxmlformats.org/officeDocument/2006/relationships/font" Target="fonts/FiraSansCondense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SansCondensedExtraBold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Sans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FiraSansCondensed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0f916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0f916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30f9161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30f9161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30f9161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30f9161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rect b="b" l="l" r="r" t="t"/>
            <a:pathLst>
              <a:path extrusionOk="0" h="211582" w="378968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627"/>
              </a:srgbClr>
            </a:outerShdw>
          </a:effectLst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" name="Google Shape;16;p3"/>
          <p:cNvSpPr txBox="1"/>
          <p:nvPr>
            <p:ph idx="3" type="subTitle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3"/>
          <p:cNvSpPr txBox="1"/>
          <p:nvPr>
            <p:ph idx="4" type="title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" name="Google Shape;18;p3"/>
          <p:cNvSpPr txBox="1"/>
          <p:nvPr>
            <p:ph idx="5" type="subTitle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idx="6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indent="-3079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indent="-3079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indent="-3079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indent="-3079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indent="-3079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indent="-3079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indent="-3079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indent="-30797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3" type="title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5"/>
          <p:cNvSpPr txBox="1"/>
          <p:nvPr>
            <p:ph idx="5" type="title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"/>
          <p:cNvSpPr txBox="1"/>
          <p:nvPr>
            <p:ph idx="6" type="title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5"/>
          <p:cNvSpPr txBox="1"/>
          <p:nvPr>
            <p:ph idx="7" type="subTitle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5"/>
          <p:cNvSpPr txBox="1"/>
          <p:nvPr>
            <p:ph idx="8" type="title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5"/>
          <p:cNvSpPr txBox="1"/>
          <p:nvPr>
            <p:ph idx="9" type="title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5"/>
          <p:cNvSpPr txBox="1"/>
          <p:nvPr>
            <p:ph idx="13" type="subTitle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5"/>
          <p:cNvSpPr txBox="1"/>
          <p:nvPr>
            <p:ph idx="14" type="title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5"/>
          <p:cNvSpPr txBox="1"/>
          <p:nvPr>
            <p:ph idx="15" type="title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5"/>
          <p:cNvSpPr txBox="1"/>
          <p:nvPr>
            <p:ph idx="16" type="subTitle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5"/>
          <p:cNvSpPr txBox="1"/>
          <p:nvPr>
            <p:ph idx="17" type="title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18" type="title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"/>
          <p:cNvSpPr txBox="1"/>
          <p:nvPr>
            <p:ph idx="19" type="subTitle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"/>
          <p:cNvSpPr txBox="1"/>
          <p:nvPr>
            <p:ph idx="20" type="title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-231500" y="3179175"/>
            <a:ext cx="1203775" cy="2068025"/>
          </a:xfrm>
          <a:custGeom>
            <a:rect b="b" l="l" r="r" t="t"/>
            <a:pathLst>
              <a:path extrusionOk="0" h="82721" w="48151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8823"/>
              </a:srgbClr>
            </a:outerShdw>
          </a:effectLst>
        </p:spPr>
      </p:sp>
      <p:sp>
        <p:nvSpPr>
          <p:cNvPr id="44" name="Google Shape;44;p6"/>
          <p:cNvSpPr/>
          <p:nvPr/>
        </p:nvSpPr>
        <p:spPr>
          <a:xfrm>
            <a:off x="7284325" y="-92600"/>
            <a:ext cx="1913700" cy="1134325"/>
          </a:xfrm>
          <a:custGeom>
            <a:rect b="b" l="l" r="r" t="t"/>
            <a:pathLst>
              <a:path extrusionOk="0" h="45373" w="76548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flipH="1">
            <a:off x="-192025" y="-75375"/>
            <a:ext cx="9846125" cy="5262200"/>
          </a:xfrm>
          <a:custGeom>
            <a:rect b="b" l="l" r="r" t="t"/>
            <a:pathLst>
              <a:path extrusionOk="0" h="210488" w="393845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7843"/>
              </a:srgbClr>
            </a:outerShdw>
          </a:effectLst>
        </p:spPr>
      </p:sp>
      <p:sp>
        <p:nvSpPr>
          <p:cNvPr id="48" name="Google Shape;48;p7"/>
          <p:cNvSpPr txBox="1"/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title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3" type="subTitle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4" type="title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5" type="subTitle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6" type="title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7" type="subTitle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st="76200">
              <a:srgbClr val="000000"/>
            </a:outerShdw>
          </a:effectLst>
        </p:spPr>
      </p:cxnSp>
      <p:sp>
        <p:nvSpPr>
          <p:cNvPr id="61" name="Google Shape;61;p8"/>
          <p:cNvSpPr txBox="1"/>
          <p:nvPr>
            <p:ph idx="8" type="title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8"/>
          <p:cNvSpPr txBox="1"/>
          <p:nvPr>
            <p:ph idx="9" type="title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8"/>
          <p:cNvSpPr txBox="1"/>
          <p:nvPr>
            <p:ph idx="13" type="title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8"/>
          <p:cNvSpPr txBox="1"/>
          <p:nvPr>
            <p:ph idx="14" type="title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-1815650" y="-379800"/>
            <a:ext cx="11252200" cy="4546600"/>
          </a:xfrm>
          <a:custGeom>
            <a:rect b="b" l="l" r="r" t="t"/>
            <a:pathLst>
              <a:path extrusionOk="0" h="181864" w="450088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627"/>
              </a:srgbClr>
            </a:outerShdw>
          </a:effectLst>
        </p:spPr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9"/>
          <p:cNvSpPr txBox="1"/>
          <p:nvPr>
            <p:ph idx="2" type="title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9"/>
          <p:cNvSpPr txBox="1"/>
          <p:nvPr>
            <p:ph idx="3" type="title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4" type="subTitle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5" type="title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9"/>
          <p:cNvSpPr txBox="1"/>
          <p:nvPr>
            <p:ph idx="6" type="title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9"/>
          <p:cNvSpPr txBox="1"/>
          <p:nvPr>
            <p:ph idx="7" type="subTitle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9"/>
          <p:cNvSpPr txBox="1"/>
          <p:nvPr>
            <p:ph idx="8" type="title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9"/>
          <p:cNvSpPr txBox="1"/>
          <p:nvPr>
            <p:ph idx="9" type="title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9"/>
          <p:cNvSpPr txBox="1"/>
          <p:nvPr>
            <p:ph idx="13" type="subTitle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9"/>
          <p:cNvSpPr txBox="1"/>
          <p:nvPr>
            <p:ph idx="14" type="title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b="0" i="0" sz="2800" u="none" cap="none" strike="noStrik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b="0" i="0" sz="18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311700" y="2032000"/>
            <a:ext cx="8520600" cy="7516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Path Finding &amp; Nevigation System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Smart solution of finding path</a:t>
            </a:r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87" name="Google Shape;87;p11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pic>
          <p:nvPicPr>
            <p:cNvPr descr="A green and blue text on a black background&#10;&#10;Description automatically generated" id="88" name="Google Shape;8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665811" y="716797"/>
            <a:ext cx="4481922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Real World Application</a:t>
            </a:r>
            <a:endParaRPr/>
          </a:p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805493" y="2877549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Route optimization for delivery vehicles</a:t>
            </a:r>
            <a:endParaRPr sz="1600"/>
          </a:p>
        </p:txBody>
      </p:sp>
      <p:sp>
        <p:nvSpPr>
          <p:cNvPr id="170" name="Google Shape;170;p20"/>
          <p:cNvSpPr txBox="1"/>
          <p:nvPr/>
        </p:nvSpPr>
        <p:spPr>
          <a:xfrm>
            <a:off x="4939407" y="428472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</a:pPr>
            <a:r>
              <a:rPr b="0" i="0" lang="en-GB" sz="16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Warehouse automation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2342945" y="4238492"/>
            <a:ext cx="1940454" cy="6334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</a:pPr>
            <a:r>
              <a:rPr b="0" i="0" lang="en-GB" sz="16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Traffic management systems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2589802" y="1459622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</a:pPr>
            <a:r>
              <a:rPr b="0" i="0" lang="en-GB" sz="16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Emergency response vehicles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017395" y="1583709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</a:pPr>
            <a:r>
              <a:rPr b="0" i="0" lang="en-GB" sz="16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Strategic gameplay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6733107" y="2819433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</a:pPr>
            <a:r>
              <a:rPr b="0" i="0" lang="en-GB" sz="16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Autonomous robots in factories</a:t>
            </a: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2726246" y="2087857"/>
            <a:ext cx="4041201" cy="2098631"/>
            <a:chOff x="238125" y="999450"/>
            <a:chExt cx="7140700" cy="3708225"/>
          </a:xfrm>
        </p:grpSpPr>
        <p:sp>
          <p:nvSpPr>
            <p:cNvPr id="176" name="Google Shape;176;p20"/>
            <p:cNvSpPr/>
            <p:nvPr/>
          </p:nvSpPr>
          <p:spPr>
            <a:xfrm>
              <a:off x="2171975" y="3872925"/>
              <a:ext cx="7900" cy="25"/>
            </a:xfrm>
            <a:custGeom>
              <a:rect b="b" l="l" r="r" t="t"/>
              <a:pathLst>
                <a:path extrusionOk="0" h="1" w="316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180300" y="999450"/>
              <a:ext cx="3256350" cy="3708225"/>
            </a:xfrm>
            <a:custGeom>
              <a:rect b="b" l="l" r="r" t="t"/>
              <a:pathLst>
                <a:path extrusionOk="0" h="148329" w="130254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38125" y="2853750"/>
              <a:ext cx="2358675" cy="1853475"/>
            </a:xfrm>
            <a:custGeom>
              <a:rect b="b" l="l" r="r" t="t"/>
              <a:pathLst>
                <a:path extrusionOk="0" h="74139" w="94347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38125" y="999450"/>
              <a:ext cx="1942200" cy="2270400"/>
            </a:xfrm>
            <a:custGeom>
              <a:rect b="b" l="l" r="r" t="t"/>
              <a:pathLst>
                <a:path extrusionOk="0" h="90816" w="77688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808250" y="2852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762475" y="999450"/>
              <a:ext cx="2386250" cy="2044875"/>
            </a:xfrm>
            <a:custGeom>
              <a:rect b="b" l="l" r="r" t="t"/>
              <a:pathLst>
                <a:path extrusionOk="0" h="81795" w="9545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338000" y="2435975"/>
              <a:ext cx="2101275" cy="2271250"/>
            </a:xfrm>
            <a:custGeom>
              <a:rect b="b" l="l" r="r" t="t"/>
              <a:pathLst>
                <a:path extrusionOk="0" h="90850" w="84051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019250" y="2852875"/>
              <a:ext cx="2359150" cy="1854350"/>
            </a:xfrm>
            <a:custGeom>
              <a:rect b="b" l="l" r="r" t="t"/>
              <a:pathLst>
                <a:path extrusionOk="0" h="74174" w="94366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025375" y="999450"/>
              <a:ext cx="2353450" cy="2270825"/>
            </a:xfrm>
            <a:custGeom>
              <a:rect b="b" l="l" r="r" t="t"/>
              <a:pathLst>
                <a:path extrusionOk="0" h="90833" w="94138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86" name="Google Shape;186;p20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pic>
          <p:nvPicPr>
            <p:cNvPr descr="A green and blue text on a black background&#10;&#10;Description automatically generated" id="187" name="Google Shape;18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Future Improvements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Potential enhancements for the project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Exploration of additional pathfinding algorithms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Integration with real-world applications or games</a:t>
            </a:r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pic>
          <p:nvPicPr>
            <p:cNvPr descr="A green and blue text on a black background&#10;&#10;Description automatically generated" id="196" name="Google Shape;19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1473082" y="1315106"/>
            <a:ext cx="6197835" cy="2274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96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Thank you </a:t>
            </a:r>
            <a:endParaRPr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203" name="Google Shape;203;p22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pic>
          <p:nvPicPr>
            <p:cNvPr descr="A green and blue text on a black background&#10;&#10;Description automatically generated" id="204" name="Google Shape;20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2942996" y="3583857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2948494" y="2282668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Student ID- 232002280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Department of CSE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Green University of Bangladesh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3285424" y="2989879"/>
            <a:ext cx="2193655" cy="593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2639772" y="1688690"/>
            <a:ext cx="3124856" cy="593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Rukonuzzaman Topu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2855744" y="1385134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Present by: </a:t>
            </a:r>
            <a:endParaRPr/>
          </a:p>
        </p:txBody>
      </p:sp>
      <p:grpSp>
        <p:nvGrpSpPr>
          <p:cNvPr id="98" name="Google Shape;98;p12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99" name="Google Shape;99;p12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pic>
          <p:nvPicPr>
            <p:cNvPr descr="A green and blue text on a black background&#10;&#10;Description automatically generated" id="100" name="Google Shape;10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CONTENTS OF THIS Project</a:t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46096" y="1999050"/>
            <a:ext cx="8634835" cy="2022492"/>
            <a:chOff x="1247650" y="2075423"/>
            <a:chExt cx="6648477" cy="1557238"/>
          </a:xfrm>
        </p:grpSpPr>
        <p:sp>
          <p:nvSpPr>
            <p:cNvPr id="107" name="Google Shape;107;p13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Future Improvements</a:t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Real World Application</a:t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Project Goals</a:t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Features</a:t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User Control &amp; Customization</a:t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solidFill>
              <a:srgbClr val="191919"/>
            </a:solidFill>
            <a:ln cap="flat" cmpd="sng" w="19050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14" name="Google Shape;114;p13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pic>
          <p:nvPicPr>
            <p:cNvPr descr="A green and blue text on a black background&#10;&#10;Description automatically generated" id="115" name="Google Shape;11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9" type="title"/>
          </p:nvPr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400">
                <a:solidFill>
                  <a:schemeClr val="dk1"/>
                </a:solidFill>
              </a:rPr>
              <a:t>Project Goals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1" name="Google Shape;121;p14"/>
          <p:cNvSpPr txBox="1"/>
          <p:nvPr>
            <p:ph idx="13" type="subTitle"/>
          </p:nvPr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2000">
                <a:solidFill>
                  <a:schemeClr val="dk1"/>
                </a:solidFill>
              </a:rPr>
              <a:t>Develop a pathfinding algorithm that can efficiently navigate through crowded and dynamic environments.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2000">
                <a:solidFill>
                  <a:schemeClr val="dk1"/>
                </a:solidFill>
              </a:rPr>
              <a:t>Minimize delivery time while ensuring safety and avoiding obstacles.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2000">
                <a:solidFill>
                  <a:schemeClr val="dk1"/>
                </a:solidFill>
              </a:rPr>
              <a:t>Reduce dependence on human intervention for route planning.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pic>
          <p:nvPicPr>
            <p:cNvPr descr="A green and blue text on a black background&#10;&#10;Description automatically generated" id="124" name="Google Shape;12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Features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Dynamic rendering of the grid with different cell types (start, finish, wall, empty, path).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Real-time visualization of the pathfinding process highlighting explored nodes and the final path.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User control over speed of pathfinding animation.</a:t>
            </a: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32" name="Google Shape;132;p15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pic>
          <p:nvPicPr>
            <p:cNvPr descr="A green and blue text on a black background&#10;&#10;Description automatically generated" id="133" name="Google Shape;13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665811" y="716797"/>
            <a:ext cx="4730278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User Control and Customization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Choice between </a:t>
            </a:r>
            <a:r>
              <a:rPr lang="en-GB" sz="2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4</a:t>
            </a: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pathfinding algorithms: Dijkstra's </a:t>
            </a:r>
            <a:r>
              <a:rPr lang="en-GB" sz="2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</a:t>
            </a: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A*,BFS and DFS.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Adjustable grid size and obstacle density.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Interactive placement of start and finish points and drawing of obstacles.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Control panel with sliders and buttons for easy manipulation.</a:t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pic>
          <p:nvPicPr>
            <p:cNvPr descr="A green and blue text on a black background&#10;&#10;Description automatically generated" id="142" name="Google Shape;14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900">
                <a:solidFill>
                  <a:schemeClr val="dk1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BFS:</a:t>
            </a:r>
            <a:endParaRPr b="1" sz="2900">
              <a:solidFill>
                <a:schemeClr val="dk1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 title="bf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00" y="191050"/>
            <a:ext cx="6848201" cy="4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DFS:</a:t>
            </a:r>
            <a:endParaRPr/>
          </a:p>
        </p:txBody>
      </p:sp>
      <p:pic>
        <p:nvPicPr>
          <p:cNvPr id="154" name="Google Shape;154;p18" title="df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75" y="382100"/>
            <a:ext cx="7333175" cy="44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00" y="158600"/>
            <a:ext cx="3687000" cy="24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050" y="158600"/>
            <a:ext cx="3078499" cy="235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100" y="2617036"/>
            <a:ext cx="3034400" cy="237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5575" y="2777500"/>
            <a:ext cx="3615125" cy="22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