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Fira Sans Condensed ExtraBold"/>
      <p:bold r:id="rId10"/>
      <p:boldItalic r:id="rId11"/>
    </p:embeddedFont>
    <p:embeddedFont>
      <p:font typeface="Fira Sans Condensed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FiraSansCondensedExtraBold-boldItalic.fntdata"/><Relationship Id="rId10" Type="http://schemas.openxmlformats.org/officeDocument/2006/relationships/font" Target="fonts/FiraSansCondensedExtraBold-bold.fntdata"/><Relationship Id="rId13" Type="http://schemas.openxmlformats.org/officeDocument/2006/relationships/font" Target="fonts/FiraSansCondensed-bold.fntdata"/><Relationship Id="rId12" Type="http://schemas.openxmlformats.org/officeDocument/2006/relationships/font" Target="fonts/FiraSansCondense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FiraSansCondensed-boldItalic.fntdata"/><Relationship Id="rId14" Type="http://schemas.openxmlformats.org/officeDocument/2006/relationships/font" Target="fonts/FiraSansCondense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26775" y="-82000"/>
            <a:ext cx="9474200" cy="5289550"/>
          </a:xfrm>
          <a:custGeom>
            <a:rect b="b" l="l" r="r" t="t"/>
            <a:pathLst>
              <a:path extrusionOk="0" h="211582" w="378968">
                <a:moveTo>
                  <a:pt x="0" y="60960"/>
                </a:moveTo>
                <a:lnTo>
                  <a:pt x="50038" y="0"/>
                </a:lnTo>
                <a:lnTo>
                  <a:pt x="1778" y="114554"/>
                </a:lnTo>
                <a:lnTo>
                  <a:pt x="106172" y="762"/>
                </a:lnTo>
                <a:lnTo>
                  <a:pt x="289560" y="211074"/>
                </a:lnTo>
                <a:lnTo>
                  <a:pt x="374650" y="153924"/>
                </a:lnTo>
                <a:lnTo>
                  <a:pt x="322326" y="211582"/>
                </a:lnTo>
                <a:lnTo>
                  <a:pt x="378968" y="19050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8627"/>
              </a:srgbClr>
            </a:outerShdw>
          </a:effectLst>
        </p:spPr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2207018"/>
            <a:ext cx="85206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744468"/>
            <a:ext cx="85206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centages">
  <p:cSld name="BIG_NUMB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944500" y="3207700"/>
            <a:ext cx="207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944500" y="3925100"/>
            <a:ext cx="207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" name="Google Shape;15;p3"/>
          <p:cNvSpPr txBox="1"/>
          <p:nvPr>
            <p:ph idx="2" type="title"/>
          </p:nvPr>
        </p:nvSpPr>
        <p:spPr>
          <a:xfrm>
            <a:off x="3535200" y="3207700"/>
            <a:ext cx="207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6" name="Google Shape;16;p3"/>
          <p:cNvSpPr txBox="1"/>
          <p:nvPr>
            <p:ph idx="3" type="subTitle"/>
          </p:nvPr>
        </p:nvSpPr>
        <p:spPr>
          <a:xfrm>
            <a:off x="3535200" y="3925100"/>
            <a:ext cx="207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" name="Google Shape;17;p3"/>
          <p:cNvSpPr txBox="1"/>
          <p:nvPr>
            <p:ph idx="4" type="title"/>
          </p:nvPr>
        </p:nvSpPr>
        <p:spPr>
          <a:xfrm>
            <a:off x="6125900" y="3207700"/>
            <a:ext cx="207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8" name="Google Shape;18;p3"/>
          <p:cNvSpPr txBox="1"/>
          <p:nvPr>
            <p:ph idx="5" type="subTitle"/>
          </p:nvPr>
        </p:nvSpPr>
        <p:spPr>
          <a:xfrm>
            <a:off x="6125900" y="3925100"/>
            <a:ext cx="207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" name="Google Shape;19;p3"/>
          <p:cNvSpPr txBox="1"/>
          <p:nvPr>
            <p:ph idx="6" type="title"/>
          </p:nvPr>
        </p:nvSpPr>
        <p:spPr>
          <a:xfrm>
            <a:off x="627071" y="55037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1152675" y="3314050"/>
            <a:ext cx="17937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1168325" y="3861962"/>
            <a:ext cx="17937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" name="Google Shape;23;p4"/>
          <p:cNvSpPr txBox="1"/>
          <p:nvPr>
            <p:ph idx="2" type="title"/>
          </p:nvPr>
        </p:nvSpPr>
        <p:spPr>
          <a:xfrm>
            <a:off x="1168325" y="2760150"/>
            <a:ext cx="179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" name="Google Shape;24;p4"/>
          <p:cNvSpPr txBox="1"/>
          <p:nvPr>
            <p:ph idx="3" type="title"/>
          </p:nvPr>
        </p:nvSpPr>
        <p:spPr>
          <a:xfrm>
            <a:off x="3414750" y="3314013"/>
            <a:ext cx="17937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" name="Google Shape;25;p4"/>
          <p:cNvSpPr txBox="1"/>
          <p:nvPr>
            <p:ph idx="4" type="subTitle"/>
          </p:nvPr>
        </p:nvSpPr>
        <p:spPr>
          <a:xfrm>
            <a:off x="3430400" y="3861890"/>
            <a:ext cx="17937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" name="Google Shape;26;p4"/>
          <p:cNvSpPr txBox="1"/>
          <p:nvPr>
            <p:ph idx="5" type="title"/>
          </p:nvPr>
        </p:nvSpPr>
        <p:spPr>
          <a:xfrm>
            <a:off x="3430400" y="2760113"/>
            <a:ext cx="179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" name="Google Shape;27;p4"/>
          <p:cNvSpPr txBox="1"/>
          <p:nvPr>
            <p:ph idx="6" type="title"/>
          </p:nvPr>
        </p:nvSpPr>
        <p:spPr>
          <a:xfrm>
            <a:off x="5741675" y="3314000"/>
            <a:ext cx="17937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" name="Google Shape;28;p4"/>
          <p:cNvSpPr txBox="1"/>
          <p:nvPr>
            <p:ph idx="7" type="subTitle"/>
          </p:nvPr>
        </p:nvSpPr>
        <p:spPr>
          <a:xfrm>
            <a:off x="5757325" y="3861875"/>
            <a:ext cx="17937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" name="Google Shape;29;p4"/>
          <p:cNvSpPr txBox="1"/>
          <p:nvPr>
            <p:ph idx="8" type="title"/>
          </p:nvPr>
        </p:nvSpPr>
        <p:spPr>
          <a:xfrm>
            <a:off x="5757325" y="2760100"/>
            <a:ext cx="179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4"/>
          <p:cNvSpPr txBox="1"/>
          <p:nvPr>
            <p:ph idx="9" type="title"/>
          </p:nvPr>
        </p:nvSpPr>
        <p:spPr>
          <a:xfrm>
            <a:off x="1185100" y="1044175"/>
            <a:ext cx="17937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" name="Google Shape;31;p4"/>
          <p:cNvSpPr txBox="1"/>
          <p:nvPr>
            <p:ph idx="13" type="subTitle"/>
          </p:nvPr>
        </p:nvSpPr>
        <p:spPr>
          <a:xfrm>
            <a:off x="1185100" y="1592040"/>
            <a:ext cx="17937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4"/>
          <p:cNvSpPr txBox="1"/>
          <p:nvPr>
            <p:ph idx="14" type="title"/>
          </p:nvPr>
        </p:nvSpPr>
        <p:spPr>
          <a:xfrm>
            <a:off x="1185100" y="490250"/>
            <a:ext cx="179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" name="Google Shape;33;p4"/>
          <p:cNvSpPr txBox="1"/>
          <p:nvPr>
            <p:ph idx="15" type="title"/>
          </p:nvPr>
        </p:nvSpPr>
        <p:spPr>
          <a:xfrm>
            <a:off x="3447175" y="1044163"/>
            <a:ext cx="17937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" name="Google Shape;34;p4"/>
          <p:cNvSpPr txBox="1"/>
          <p:nvPr>
            <p:ph idx="16" type="subTitle"/>
          </p:nvPr>
        </p:nvSpPr>
        <p:spPr>
          <a:xfrm>
            <a:off x="3447175" y="1592040"/>
            <a:ext cx="17937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" name="Google Shape;35;p4"/>
          <p:cNvSpPr txBox="1"/>
          <p:nvPr>
            <p:ph idx="17" type="title"/>
          </p:nvPr>
        </p:nvSpPr>
        <p:spPr>
          <a:xfrm>
            <a:off x="3447175" y="490263"/>
            <a:ext cx="179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" name="Google Shape;36;p4"/>
          <p:cNvSpPr txBox="1"/>
          <p:nvPr>
            <p:ph idx="18" type="title"/>
          </p:nvPr>
        </p:nvSpPr>
        <p:spPr>
          <a:xfrm>
            <a:off x="5774100" y="1044150"/>
            <a:ext cx="17937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4"/>
          <p:cNvSpPr txBox="1"/>
          <p:nvPr>
            <p:ph idx="19" type="subTitle"/>
          </p:nvPr>
        </p:nvSpPr>
        <p:spPr>
          <a:xfrm>
            <a:off x="5774100" y="1592025"/>
            <a:ext cx="17937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4"/>
          <p:cNvSpPr txBox="1"/>
          <p:nvPr>
            <p:ph idx="20" type="title"/>
          </p:nvPr>
        </p:nvSpPr>
        <p:spPr>
          <a:xfrm>
            <a:off x="5774100" y="490250"/>
            <a:ext cx="179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-231500" y="3179175"/>
            <a:ext cx="1203775" cy="2068025"/>
          </a:xfrm>
          <a:custGeom>
            <a:rect b="b" l="l" r="r" t="t"/>
            <a:pathLst>
              <a:path extrusionOk="0" h="82721" w="48151">
                <a:moveTo>
                  <a:pt x="0" y="32409"/>
                </a:moveTo>
                <a:lnTo>
                  <a:pt x="37348" y="82721"/>
                </a:lnTo>
                <a:lnTo>
                  <a:pt x="48151" y="82103"/>
                </a:lnTo>
                <a:lnTo>
                  <a:pt x="6173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18823"/>
              </a:srgbClr>
            </a:outerShdw>
          </a:effectLst>
        </p:spPr>
      </p:sp>
      <p:sp>
        <p:nvSpPr>
          <p:cNvPr id="41" name="Google Shape;41;p5"/>
          <p:cNvSpPr/>
          <p:nvPr/>
        </p:nvSpPr>
        <p:spPr>
          <a:xfrm>
            <a:off x="7284325" y="-92600"/>
            <a:ext cx="1913700" cy="1134325"/>
          </a:xfrm>
          <a:custGeom>
            <a:rect b="b" l="l" r="r" t="t"/>
            <a:pathLst>
              <a:path extrusionOk="0" h="45373" w="76548">
                <a:moveTo>
                  <a:pt x="0" y="0"/>
                </a:moveTo>
                <a:lnTo>
                  <a:pt x="76548" y="45373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30980"/>
              </a:srgbClr>
            </a:outerShdw>
          </a:effectLst>
        </p:spPr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736500" y="550375"/>
            <a:ext cx="767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-1815650" y="-379800"/>
            <a:ext cx="11252200" cy="4546600"/>
          </a:xfrm>
          <a:custGeom>
            <a:rect b="b" l="l" r="r" t="t"/>
            <a:pathLst>
              <a:path extrusionOk="0" h="181864" w="450088">
                <a:moveTo>
                  <a:pt x="450088" y="181864"/>
                </a:moveTo>
                <a:lnTo>
                  <a:pt x="0" y="151384"/>
                </a:lnTo>
                <a:lnTo>
                  <a:pt x="244856" y="10160"/>
                </a:lnTo>
                <a:lnTo>
                  <a:pt x="448564" y="168656"/>
                </a:lnTo>
                <a:lnTo>
                  <a:pt x="399796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8627"/>
              </a:srgbClr>
            </a:outerShdw>
          </a:effectLst>
        </p:spPr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667500" y="2253900"/>
            <a:ext cx="17937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6"/>
          <p:cNvSpPr txBox="1"/>
          <p:nvPr>
            <p:ph idx="1" type="subTitle"/>
          </p:nvPr>
        </p:nvSpPr>
        <p:spPr>
          <a:xfrm>
            <a:off x="667500" y="2803075"/>
            <a:ext cx="17937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6"/>
          <p:cNvSpPr txBox="1"/>
          <p:nvPr>
            <p:ph idx="2" type="title"/>
          </p:nvPr>
        </p:nvSpPr>
        <p:spPr>
          <a:xfrm>
            <a:off x="667500" y="1590575"/>
            <a:ext cx="179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8" name="Google Shape;48;p6"/>
          <p:cNvSpPr txBox="1"/>
          <p:nvPr>
            <p:ph idx="3" type="title"/>
          </p:nvPr>
        </p:nvSpPr>
        <p:spPr>
          <a:xfrm>
            <a:off x="2672600" y="2253900"/>
            <a:ext cx="17937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6"/>
          <p:cNvSpPr txBox="1"/>
          <p:nvPr>
            <p:ph idx="4" type="subTitle"/>
          </p:nvPr>
        </p:nvSpPr>
        <p:spPr>
          <a:xfrm>
            <a:off x="2672600" y="2803075"/>
            <a:ext cx="17937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6"/>
          <p:cNvSpPr txBox="1"/>
          <p:nvPr>
            <p:ph idx="5" type="title"/>
          </p:nvPr>
        </p:nvSpPr>
        <p:spPr>
          <a:xfrm>
            <a:off x="2672600" y="1590575"/>
            <a:ext cx="179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1" name="Google Shape;51;p6"/>
          <p:cNvSpPr txBox="1"/>
          <p:nvPr>
            <p:ph idx="6" type="title"/>
          </p:nvPr>
        </p:nvSpPr>
        <p:spPr>
          <a:xfrm>
            <a:off x="4677700" y="2253900"/>
            <a:ext cx="17937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" name="Google Shape;52;p6"/>
          <p:cNvSpPr txBox="1"/>
          <p:nvPr>
            <p:ph idx="7" type="subTitle"/>
          </p:nvPr>
        </p:nvSpPr>
        <p:spPr>
          <a:xfrm>
            <a:off x="4677700" y="2803075"/>
            <a:ext cx="17937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6"/>
          <p:cNvSpPr txBox="1"/>
          <p:nvPr>
            <p:ph idx="8" type="title"/>
          </p:nvPr>
        </p:nvSpPr>
        <p:spPr>
          <a:xfrm>
            <a:off x="4677700" y="1590575"/>
            <a:ext cx="179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6"/>
          <p:cNvSpPr txBox="1"/>
          <p:nvPr>
            <p:ph idx="9" type="title"/>
          </p:nvPr>
        </p:nvSpPr>
        <p:spPr>
          <a:xfrm>
            <a:off x="6682800" y="2253900"/>
            <a:ext cx="17937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" name="Google Shape;55;p6"/>
          <p:cNvSpPr txBox="1"/>
          <p:nvPr>
            <p:ph idx="13" type="subTitle"/>
          </p:nvPr>
        </p:nvSpPr>
        <p:spPr>
          <a:xfrm>
            <a:off x="6682800" y="2803075"/>
            <a:ext cx="17937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6"/>
          <p:cNvSpPr txBox="1"/>
          <p:nvPr>
            <p:ph idx="14" type="title"/>
          </p:nvPr>
        </p:nvSpPr>
        <p:spPr>
          <a:xfrm>
            <a:off x="6682800" y="1590575"/>
            <a:ext cx="179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7071" y="50329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 ExtraBold"/>
              <a:buNone/>
              <a:defRPr b="0" i="0" sz="2800" u="none" cap="none" strike="noStrik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07200" y="1152475"/>
            <a:ext cx="7726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Char char="●"/>
              <a:defRPr b="0" i="0" sz="1800" u="none" cap="none" strike="noStrik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 b="0" i="0" sz="1400" u="none" cap="none" strike="noStrik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 b="0" i="0" sz="1400" u="none" cap="none" strike="noStrik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 b="0" i="0" sz="1400" u="none" cap="none" strike="noStrik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 b="0" i="0" sz="1400" u="none" cap="none" strike="noStrik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 b="0" i="0" sz="1400" u="none" cap="none" strike="noStrik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 b="0" i="0" sz="1400" u="none" cap="none" strike="noStrik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 b="0" i="0" sz="1400" u="none" cap="none" strike="noStrik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 b="0" i="0" sz="1400" u="none" cap="none" strike="noStrik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ctrTitle"/>
          </p:nvPr>
        </p:nvSpPr>
        <p:spPr>
          <a:xfrm>
            <a:off x="311700" y="2032000"/>
            <a:ext cx="8520600" cy="75161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GB"/>
              <a:t>Path Finding &amp; Nevigation System</a:t>
            </a:r>
            <a:endParaRPr/>
          </a:p>
        </p:txBody>
      </p:sp>
      <p:sp>
        <p:nvSpPr>
          <p:cNvPr id="63" name="Google Shape;63;p8"/>
          <p:cNvSpPr txBox="1"/>
          <p:nvPr>
            <p:ph idx="1" type="subTitle"/>
          </p:nvPr>
        </p:nvSpPr>
        <p:spPr>
          <a:xfrm>
            <a:off x="311700" y="2744468"/>
            <a:ext cx="85206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Smart solution of finding path</a:t>
            </a:r>
            <a:endParaRPr/>
          </a:p>
        </p:txBody>
      </p:sp>
      <p:grpSp>
        <p:nvGrpSpPr>
          <p:cNvPr id="64" name="Google Shape;64;p8"/>
          <p:cNvGrpSpPr/>
          <p:nvPr/>
        </p:nvGrpSpPr>
        <p:grpSpPr>
          <a:xfrm>
            <a:off x="7554887" y="4632759"/>
            <a:ext cx="1589113" cy="389456"/>
            <a:chOff x="6008309" y="4587604"/>
            <a:chExt cx="1589113" cy="389456"/>
          </a:xfrm>
        </p:grpSpPr>
        <p:sp>
          <p:nvSpPr>
            <p:cNvPr id="65" name="Google Shape;65;p8"/>
            <p:cNvSpPr txBox="1"/>
            <p:nvPr/>
          </p:nvSpPr>
          <p:spPr>
            <a:xfrm>
              <a:off x="7021689" y="4628444"/>
              <a:ext cx="5757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pic>
          <p:nvPicPr>
            <p:cNvPr descr="A green and blue text on a black background&#10;&#10;Description automatically generated" id="66" name="Google Shape;66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08309" y="4587604"/>
              <a:ext cx="1013380" cy="38945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/>
        </p:nvSpPr>
        <p:spPr>
          <a:xfrm>
            <a:off x="2942996" y="3583857"/>
            <a:ext cx="2536084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72" name="Google Shape;72;p9"/>
          <p:cNvSpPr txBox="1"/>
          <p:nvPr/>
        </p:nvSpPr>
        <p:spPr>
          <a:xfrm>
            <a:off x="2948494" y="2282668"/>
            <a:ext cx="2536084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</a:pPr>
            <a:r>
              <a:rPr b="0" i="0" lang="en-GB" sz="1400" u="none" cap="none" strike="noStrik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Student ID- 232002280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</a:pPr>
            <a:r>
              <a:rPr b="0" i="0" lang="en-GB" sz="1400" u="none" cap="none" strike="noStrik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Department of CSE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</a:pPr>
            <a:r>
              <a:rPr b="0" i="0" lang="en-GB" sz="1400" u="none" cap="none" strike="noStrik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Green University of Bangladesh</a:t>
            </a:r>
            <a:endParaRPr/>
          </a:p>
        </p:txBody>
      </p:sp>
      <p:sp>
        <p:nvSpPr>
          <p:cNvPr id="73" name="Google Shape;73;p9"/>
          <p:cNvSpPr txBox="1"/>
          <p:nvPr/>
        </p:nvSpPr>
        <p:spPr>
          <a:xfrm>
            <a:off x="3285424" y="2989879"/>
            <a:ext cx="2193655" cy="59397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Condensed ExtraBold"/>
              <a:buNone/>
            </a:pPr>
            <a:r>
              <a:t/>
            </a:r>
            <a:endParaRPr b="0" i="0" sz="2400" u="none" cap="none" strike="noStrike">
              <a:solidFill>
                <a:schemeClr val="accent2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74" name="Google Shape;74;p9"/>
          <p:cNvSpPr txBox="1"/>
          <p:nvPr/>
        </p:nvSpPr>
        <p:spPr>
          <a:xfrm>
            <a:off x="2639772" y="1688690"/>
            <a:ext cx="3124856" cy="59397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Condensed ExtraBold"/>
              <a:buNone/>
            </a:pPr>
            <a:r>
              <a:rPr b="0" i="0" lang="en-GB" sz="2400" u="none" cap="none" strike="noStrik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Rukonuzzaman Topu</a:t>
            </a:r>
            <a:endParaRPr/>
          </a:p>
        </p:txBody>
      </p:sp>
      <p:sp>
        <p:nvSpPr>
          <p:cNvPr id="75" name="Google Shape;75;p9"/>
          <p:cNvSpPr txBox="1"/>
          <p:nvPr/>
        </p:nvSpPr>
        <p:spPr>
          <a:xfrm>
            <a:off x="2855744" y="1385134"/>
            <a:ext cx="2536084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</a:pPr>
            <a:r>
              <a:rPr b="0" i="0" lang="en-GB" sz="1400" u="none" cap="none" strike="noStrik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Present by: </a:t>
            </a:r>
            <a:endParaRPr/>
          </a:p>
        </p:txBody>
      </p:sp>
      <p:grpSp>
        <p:nvGrpSpPr>
          <p:cNvPr id="76" name="Google Shape;76;p9"/>
          <p:cNvGrpSpPr/>
          <p:nvPr/>
        </p:nvGrpSpPr>
        <p:grpSpPr>
          <a:xfrm>
            <a:off x="7554887" y="4632759"/>
            <a:ext cx="1589113" cy="389456"/>
            <a:chOff x="6008309" y="4587604"/>
            <a:chExt cx="1589113" cy="389456"/>
          </a:xfrm>
        </p:grpSpPr>
        <p:sp>
          <p:nvSpPr>
            <p:cNvPr id="77" name="Google Shape;77;p9"/>
            <p:cNvSpPr txBox="1"/>
            <p:nvPr/>
          </p:nvSpPr>
          <p:spPr>
            <a:xfrm>
              <a:off x="7021689" y="4628444"/>
              <a:ext cx="5757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pic>
          <p:nvPicPr>
            <p:cNvPr descr="A green and blue text on a black background&#10;&#10;Description automatically generated" id="78" name="Google Shape;78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08309" y="4587604"/>
              <a:ext cx="1013380" cy="38945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idx="9" type="title"/>
          </p:nvPr>
        </p:nvSpPr>
        <p:spPr>
          <a:xfrm>
            <a:off x="665811" y="716797"/>
            <a:ext cx="3330456" cy="6717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400">
                <a:solidFill>
                  <a:schemeClr val="dk1"/>
                </a:solidFill>
              </a:rPr>
              <a:t>Project Goals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84" name="Google Shape;84;p10"/>
          <p:cNvSpPr txBox="1"/>
          <p:nvPr>
            <p:ph idx="13" type="subTitle"/>
          </p:nvPr>
        </p:nvSpPr>
        <p:spPr>
          <a:xfrm>
            <a:off x="665811" y="1388532"/>
            <a:ext cx="8015345" cy="28310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⮚"/>
            </a:pPr>
            <a:r>
              <a:rPr lang="en-GB" sz="2000">
                <a:solidFill>
                  <a:schemeClr val="dk1"/>
                </a:solidFill>
              </a:rPr>
              <a:t>Develop a pathfinding algorithm that can efficiently navigate through crowded and dynamic environments.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⮚"/>
            </a:pPr>
            <a:r>
              <a:rPr lang="en-GB" sz="2000">
                <a:solidFill>
                  <a:schemeClr val="dk1"/>
                </a:solidFill>
              </a:rPr>
              <a:t>Minimize delivery time while ensuring safety and avoiding obstacles.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⮚"/>
            </a:pPr>
            <a:r>
              <a:rPr lang="en-GB" sz="2000">
                <a:solidFill>
                  <a:schemeClr val="dk1"/>
                </a:solidFill>
              </a:rPr>
              <a:t>Reduce dependence on human intervention for route planning.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grpSp>
        <p:nvGrpSpPr>
          <p:cNvPr id="85" name="Google Shape;85;p10"/>
          <p:cNvGrpSpPr/>
          <p:nvPr/>
        </p:nvGrpSpPr>
        <p:grpSpPr>
          <a:xfrm>
            <a:off x="7554887" y="4632759"/>
            <a:ext cx="1589113" cy="389456"/>
            <a:chOff x="6008309" y="4587604"/>
            <a:chExt cx="1589113" cy="389456"/>
          </a:xfrm>
        </p:grpSpPr>
        <p:sp>
          <p:nvSpPr>
            <p:cNvPr id="86" name="Google Shape;86;p10"/>
            <p:cNvSpPr txBox="1"/>
            <p:nvPr/>
          </p:nvSpPr>
          <p:spPr>
            <a:xfrm>
              <a:off x="7021689" y="4628444"/>
              <a:ext cx="5757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pic>
          <p:nvPicPr>
            <p:cNvPr descr="A green and blue text on a black background&#10;&#10;Description automatically generated" id="87" name="Google Shape;87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08309" y="4587604"/>
              <a:ext cx="1013380" cy="38945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/>
        </p:nvSpPr>
        <p:spPr>
          <a:xfrm>
            <a:off x="665811" y="716797"/>
            <a:ext cx="4730278" cy="6717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 ExtraBold"/>
              <a:buNone/>
            </a:pPr>
            <a:r>
              <a:rPr b="0" i="0" lang="en-GB" sz="2400" u="none" cap="none" strike="noStrik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User Control and Customization</a:t>
            </a:r>
            <a:endParaRPr/>
          </a:p>
        </p:txBody>
      </p:sp>
      <p:sp>
        <p:nvSpPr>
          <p:cNvPr id="93" name="Google Shape;93;p11"/>
          <p:cNvSpPr txBox="1"/>
          <p:nvPr/>
        </p:nvSpPr>
        <p:spPr>
          <a:xfrm>
            <a:off x="665811" y="1388532"/>
            <a:ext cx="8015345" cy="28310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Char char="•"/>
            </a:pPr>
            <a:r>
              <a:rPr b="0" i="0" lang="en-GB" sz="2000" u="none" cap="none" strike="noStrik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Choice between two pathfinding algorithms: Dijkstra's and A*.(Add BFS and DFS 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Char char="•"/>
            </a:pPr>
            <a:r>
              <a:rPr b="0" i="0" lang="en-GB" sz="2000" u="none" cap="none" strike="noStrik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Adjustable grid size and obstacle density.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Char char="•"/>
            </a:pPr>
            <a:r>
              <a:rPr b="0" i="0" lang="en-GB" sz="2000" u="none" cap="none" strike="noStrik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Interactive placement of start and finish points and drawing of obstacles.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Arial"/>
              <a:buChar char="•"/>
            </a:pPr>
            <a:r>
              <a:rPr b="0" i="0" lang="en-GB" sz="2000" u="none" cap="none" strike="noStrike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Control panel with sliders and buttons for easy manipulation.</a:t>
            </a:r>
            <a:endParaRPr/>
          </a:p>
        </p:txBody>
      </p:sp>
      <p:grpSp>
        <p:nvGrpSpPr>
          <p:cNvPr id="94" name="Google Shape;94;p11"/>
          <p:cNvGrpSpPr/>
          <p:nvPr/>
        </p:nvGrpSpPr>
        <p:grpSpPr>
          <a:xfrm>
            <a:off x="7554887" y="4632759"/>
            <a:ext cx="1589113" cy="389456"/>
            <a:chOff x="6008309" y="4587604"/>
            <a:chExt cx="1589113" cy="389456"/>
          </a:xfrm>
        </p:grpSpPr>
        <p:sp>
          <p:nvSpPr>
            <p:cNvPr id="95" name="Google Shape;95;p11"/>
            <p:cNvSpPr txBox="1"/>
            <p:nvPr/>
          </p:nvSpPr>
          <p:spPr>
            <a:xfrm>
              <a:off x="7021689" y="4628444"/>
              <a:ext cx="5757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pic>
          <p:nvPicPr>
            <p:cNvPr descr="A green and blue text on a black background&#10;&#10;Description automatically generated" id="96" name="Google Shape;96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08309" y="4587604"/>
              <a:ext cx="1013380" cy="38945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/>
        </p:nvSpPr>
        <p:spPr>
          <a:xfrm>
            <a:off x="1473082" y="1315106"/>
            <a:ext cx="6197835" cy="22747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 ExtraBold"/>
              <a:buNone/>
            </a:pPr>
            <a:r>
              <a:rPr b="0" i="0" lang="en-GB" sz="9600" u="none" cap="none" strike="noStrike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Thank you </a:t>
            </a: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7554887" y="4632759"/>
            <a:ext cx="1589113" cy="389456"/>
            <a:chOff x="6008309" y="4587604"/>
            <a:chExt cx="1589113" cy="389456"/>
          </a:xfrm>
        </p:grpSpPr>
        <p:sp>
          <p:nvSpPr>
            <p:cNvPr id="103" name="Google Shape;103;p12"/>
            <p:cNvSpPr txBox="1"/>
            <p:nvPr/>
          </p:nvSpPr>
          <p:spPr>
            <a:xfrm>
              <a:off x="7021689" y="4628444"/>
              <a:ext cx="5757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pic>
          <p:nvPicPr>
            <p:cNvPr descr="A green and blue text on a black background&#10;&#10;Description automatically generated" id="104" name="Google Shape;104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08309" y="4587604"/>
              <a:ext cx="1013380" cy="38945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hite Research Cen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FFFF"/>
      </a:accent1>
      <a:accent2>
        <a:srgbClr val="000000"/>
      </a:accent2>
      <a:accent3>
        <a:srgbClr val="F3F3F3"/>
      </a:accent3>
      <a:accent4>
        <a:srgbClr val="999999"/>
      </a:accent4>
      <a:accent5>
        <a:srgbClr val="CCCCCC"/>
      </a:accent5>
      <a:accent6>
        <a:srgbClr val="E4E4E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