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73" r:id="rId2"/>
    <p:sldId id="274" r:id="rId3"/>
    <p:sldId id="275" r:id="rId4"/>
    <p:sldId id="27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52"/>
      </p:cViewPr>
      <p:guideLst>
        <p:guide orient="horz" pos="2160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634257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3D32-54F8-4272-AFAC-50F7FBA5575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D9E3-C320-44ED-A136-9EC68774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5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3D32-54F8-4272-AFAC-50F7FBA5575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D9E3-C320-44ED-A136-9EC68774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1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3D32-54F8-4272-AFAC-50F7FBA5575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D9E3-C320-44ED-A136-9EC68774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0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3D32-54F8-4272-AFAC-50F7FBA5575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D9E3-C320-44ED-A136-9EC68774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8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3D32-54F8-4272-AFAC-50F7FBA5575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D9E3-C320-44ED-A136-9EC68774D6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47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3D32-54F8-4272-AFAC-50F7FBA5575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D9E3-C320-44ED-A136-9EC68774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1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3D32-54F8-4272-AFAC-50F7FBA5575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D9E3-C320-44ED-A136-9EC68774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2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3D32-54F8-4272-AFAC-50F7FBA5575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D9E3-C320-44ED-A136-9EC68774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1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3D32-54F8-4272-AFAC-50F7FBA5575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D9E3-C320-44ED-A136-9EC68774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8C3D32-54F8-4272-AFAC-50F7FBA5575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00D9E3-C320-44ED-A136-9EC68774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5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3D32-54F8-4272-AFAC-50F7FBA5575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D9E3-C320-44ED-A136-9EC68774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0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8C3D32-54F8-4272-AFAC-50F7FBA5575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00D9E3-C320-44ED-A136-9EC68774D6B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245523" y="1460754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8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0AE66A-A67F-4CFD-A0E9-F368A0413761}"/>
              </a:ext>
            </a:extLst>
          </p:cNvPr>
          <p:cNvSpPr/>
          <p:nvPr/>
        </p:nvSpPr>
        <p:spPr>
          <a:xfrm>
            <a:off x="1932495" y="5496193"/>
            <a:ext cx="91169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“ Electricity and heat generation is the economic sector that produces the largest amount of man-made carbon dioxide emissions.  “</a:t>
            </a:r>
            <a:endParaRPr lang="en-IN" sz="2000" dirty="0">
              <a:solidFill>
                <a:srgbClr val="0070C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58DDA6-DE6E-432C-A6B4-1C7C5F290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117651"/>
              </p:ext>
            </p:extLst>
          </p:nvPr>
        </p:nvGraphicFramePr>
        <p:xfrm>
          <a:off x="1932495" y="1941923"/>
          <a:ext cx="8659925" cy="2930165"/>
        </p:xfrm>
        <a:graphic>
          <a:graphicData uri="http://schemas.openxmlformats.org/drawingml/2006/table">
            <a:tbl>
              <a:tblPr/>
              <a:tblGrid>
                <a:gridCol w="4901866">
                  <a:extLst>
                    <a:ext uri="{9D8B030D-6E8A-4147-A177-3AD203B41FA5}">
                      <a16:colId xmlns:a16="http://schemas.microsoft.com/office/drawing/2014/main" val="183492954"/>
                    </a:ext>
                  </a:extLst>
                </a:gridCol>
                <a:gridCol w="3758059">
                  <a:extLst>
                    <a:ext uri="{9D8B030D-6E8A-4147-A177-3AD203B41FA5}">
                      <a16:colId xmlns:a16="http://schemas.microsoft.com/office/drawing/2014/main" val="1336926670"/>
                    </a:ext>
                  </a:extLst>
                </a:gridCol>
              </a:tblGrid>
              <a:tr h="49745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     Source of electricity production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      Effect on CO2 emission </a:t>
                      </a:r>
                    </a:p>
                  </a:txBody>
                  <a:tcPr marL="6350" marR="6350" marT="635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1054464"/>
                  </a:ext>
                </a:extLst>
              </a:tr>
              <a:tr h="4974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Hydroelectricity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-582</a:t>
                      </a:r>
                    </a:p>
                  </a:txBody>
                  <a:tcPr marL="6350" marR="6350" marT="635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7010303"/>
                  </a:ext>
                </a:extLst>
              </a:tr>
              <a:tr h="9323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Renewable energy source, excluding hydroelectricity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-202</a:t>
                      </a:r>
                    </a:p>
                  </a:txBody>
                  <a:tcPr marL="6350" marR="6350" marT="635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0377369"/>
                  </a:ext>
                </a:extLst>
              </a:tr>
              <a:tr h="4974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Nuclear energy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790</a:t>
                      </a:r>
                    </a:p>
                  </a:txBody>
                  <a:tcPr marL="6350" marR="6350" marT="635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7349484"/>
                  </a:ext>
                </a:extLst>
              </a:tr>
              <a:tr h="5054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Oil source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-519</a:t>
                      </a:r>
                    </a:p>
                  </a:txBody>
                  <a:tcPr marL="6350" marR="6350" marT="635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85817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03A3571-2EC0-4A12-AFA4-9D2B5D527253}"/>
              </a:ext>
            </a:extLst>
          </p:cNvPr>
          <p:cNvSpPr txBox="1"/>
          <p:nvPr/>
        </p:nvSpPr>
        <p:spPr>
          <a:xfrm>
            <a:off x="144379" y="1013132"/>
            <a:ext cx="11630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0070C0"/>
                </a:solidFill>
              </a:rPr>
              <a:t>Output of panel data regression: Fixed Effects Model</a:t>
            </a:r>
          </a:p>
          <a:p>
            <a:pPr algn="ctr"/>
            <a:r>
              <a:rPr lang="en-IN" sz="2000" dirty="0">
                <a:solidFill>
                  <a:srgbClr val="0070C0"/>
                </a:solidFill>
              </a:rPr>
              <a:t>        </a:t>
            </a:r>
            <a:r>
              <a:rPr lang="en-IN" sz="1200" dirty="0">
                <a:solidFill>
                  <a:srgbClr val="0070C0"/>
                </a:solidFill>
              </a:rPr>
              <a:t>The below numbers indicate by how much each factor affects CO2 emission (</a:t>
            </a:r>
            <a:r>
              <a:rPr lang="en-IN" sz="1200" dirty="0" err="1">
                <a:solidFill>
                  <a:srgbClr val="0070C0"/>
                </a:solidFill>
              </a:rPr>
              <a:t>kt</a:t>
            </a:r>
            <a:r>
              <a:rPr lang="en-IN" sz="1200" dirty="0">
                <a:solidFill>
                  <a:srgbClr val="0070C0"/>
                </a:solidFill>
              </a:rPr>
              <a:t>) when electricity production through the sources mentioned below increases by 1 %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88434A-BA18-4B79-850F-338347B9FCB7}"/>
              </a:ext>
            </a:extLst>
          </p:cNvPr>
          <p:cNvSpPr/>
          <p:nvPr/>
        </p:nvSpPr>
        <p:spPr>
          <a:xfrm>
            <a:off x="827575" y="402323"/>
            <a:ext cx="11108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C6600"/>
                </a:solidFill>
              </a:rPr>
              <a:t>Hydroelectricity is the major renewable source of electricity production which helps in reducing CO2 emission </a:t>
            </a:r>
          </a:p>
        </p:txBody>
      </p:sp>
    </p:spTree>
    <p:extLst>
      <p:ext uri="{BB962C8B-B14F-4D97-AF65-F5344CB8AC3E}">
        <p14:creationId xmlns:p14="http://schemas.microsoft.com/office/powerpoint/2010/main" val="144467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AC1C0-EE27-4498-837E-CB096C31A4C9}"/>
              </a:ext>
            </a:extLst>
          </p:cNvPr>
          <p:cNvSpPr txBox="1"/>
          <p:nvPr/>
        </p:nvSpPr>
        <p:spPr>
          <a:xfrm>
            <a:off x="612742" y="603314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Univariate analysis: </a:t>
            </a:r>
          </a:p>
        </p:txBody>
      </p:sp>
    </p:spTree>
    <p:extLst>
      <p:ext uri="{BB962C8B-B14F-4D97-AF65-F5344CB8AC3E}">
        <p14:creationId xmlns:p14="http://schemas.microsoft.com/office/powerpoint/2010/main" val="300873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F997A8-D835-469E-85AF-10F663848F03}"/>
              </a:ext>
            </a:extLst>
          </p:cNvPr>
          <p:cNvSpPr txBox="1"/>
          <p:nvPr/>
        </p:nvSpPr>
        <p:spPr>
          <a:xfrm>
            <a:off x="373143" y="68964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Bivariate Analysis: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FD04E3-6579-446D-B38E-4A30867A7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3378"/>
            <a:ext cx="12192000" cy="421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9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A2795-540D-4547-B688-4755C41AA3EF}"/>
              </a:ext>
            </a:extLst>
          </p:cNvPr>
          <p:cNvSpPr txBox="1"/>
          <p:nvPr/>
        </p:nvSpPr>
        <p:spPr>
          <a:xfrm>
            <a:off x="235668" y="94267"/>
            <a:ext cx="111142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C6600"/>
                </a:solidFill>
              </a:rPr>
              <a:t>Normality: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Dependent variable CO2 emission (</a:t>
            </a:r>
            <a:r>
              <a:rPr lang="en-US" dirty="0" err="1">
                <a:solidFill>
                  <a:srgbClr val="0070C0"/>
                </a:solidFill>
              </a:rPr>
              <a:t>kt</a:t>
            </a:r>
            <a:r>
              <a:rPr lang="en-US" dirty="0">
                <a:solidFill>
                  <a:srgbClr val="0070C0"/>
                </a:solidFill>
              </a:rPr>
              <a:t>) was considerably skewed and hence used logarithmic transformations.</a:t>
            </a:r>
          </a:p>
          <a:p>
            <a:r>
              <a:rPr lang="en-IN" dirty="0">
                <a:solidFill>
                  <a:srgbClr val="0070C0"/>
                </a:solidFill>
              </a:rPr>
              <a:t>Below are the graphs obtained after normalization:</a:t>
            </a:r>
          </a:p>
          <a:p>
            <a:r>
              <a:rPr lang="en-IN" dirty="0">
                <a:solidFill>
                  <a:srgbClr val="0070C0"/>
                </a:solidFill>
              </a:rPr>
              <a:t>Normal </a:t>
            </a:r>
            <a:r>
              <a:rPr lang="en-IN" dirty="0" err="1">
                <a:solidFill>
                  <a:srgbClr val="0070C0"/>
                </a:solidFill>
              </a:rPr>
              <a:t>qq</a:t>
            </a:r>
            <a:r>
              <a:rPr lang="en-IN" dirty="0">
                <a:solidFill>
                  <a:srgbClr val="0070C0"/>
                </a:solidFill>
              </a:rPr>
              <a:t> plot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998735-B335-4D31-B74F-B423D27D5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54" y="4333474"/>
            <a:ext cx="3518818" cy="1806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4C004E-858D-486E-BBB3-04F6BE032CAF}"/>
              </a:ext>
            </a:extLst>
          </p:cNvPr>
          <p:cNvSpPr txBox="1"/>
          <p:nvPr/>
        </p:nvSpPr>
        <p:spPr>
          <a:xfrm>
            <a:off x="235668" y="3275700"/>
            <a:ext cx="10426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rgbClr val="CC6600"/>
                </a:solidFill>
              </a:rPr>
              <a:t>Homoskedasticity</a:t>
            </a:r>
            <a:r>
              <a:rPr lang="en-IN" dirty="0">
                <a:solidFill>
                  <a:srgbClr val="CC6600"/>
                </a:solidFill>
              </a:rPr>
              <a:t>:</a:t>
            </a:r>
          </a:p>
          <a:p>
            <a:endParaRPr lang="en-IN" dirty="0"/>
          </a:p>
          <a:p>
            <a:r>
              <a:rPr lang="en-IN" dirty="0">
                <a:solidFill>
                  <a:srgbClr val="0070C0"/>
                </a:solidFill>
              </a:rPr>
              <a:t>Since there is no pattern, we can conclude that the variance of error terms are similar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91090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1215</TotalTime>
  <Words>156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the Intern conversion at TI</dc:title>
  <dc:creator>Aditya</dc:creator>
  <cp:lastModifiedBy>Rukmani Thiru</cp:lastModifiedBy>
  <cp:revision>60</cp:revision>
  <dcterms:created xsi:type="dcterms:W3CDTF">2017-11-08T00:13:13Z</dcterms:created>
  <dcterms:modified xsi:type="dcterms:W3CDTF">2017-11-29T06:00:57Z</dcterms:modified>
</cp:coreProperties>
</file>