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28"/>
  </p:notesMasterIdLst>
  <p:sldIdLst>
    <p:sldId id="256" r:id="rId2"/>
    <p:sldId id="258" r:id="rId3"/>
    <p:sldId id="257" r:id="rId4"/>
    <p:sldId id="259" r:id="rId5"/>
    <p:sldId id="261" r:id="rId6"/>
    <p:sldId id="262" r:id="rId7"/>
    <p:sldId id="263" r:id="rId8"/>
    <p:sldId id="265" r:id="rId9"/>
    <p:sldId id="267" r:id="rId10"/>
    <p:sldId id="268" r:id="rId11"/>
    <p:sldId id="269" r:id="rId12"/>
    <p:sldId id="270" r:id="rId13"/>
    <p:sldId id="294" r:id="rId14"/>
    <p:sldId id="282" r:id="rId15"/>
    <p:sldId id="283" r:id="rId16"/>
    <p:sldId id="272" r:id="rId17"/>
    <p:sldId id="274" r:id="rId18"/>
    <p:sldId id="275" r:id="rId19"/>
    <p:sldId id="284" r:id="rId20"/>
    <p:sldId id="285" r:id="rId21"/>
    <p:sldId id="286" r:id="rId22"/>
    <p:sldId id="287" r:id="rId23"/>
    <p:sldId id="288" r:id="rId24"/>
    <p:sldId id="289" r:id="rId25"/>
    <p:sldId id="292"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EDAD3-C79B-429A-8D73-140954258F8E}" type="datetimeFigureOut">
              <a:rPr lang="en-US" smtClean="0"/>
              <a:pPr/>
              <a:t>9/3/2024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90708-F2A1-4D46-B81C-67C0A7C56D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90708-F2A1-4D46-B81C-67C0A7C56D8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88EDFA-CE45-42F4-8E00-CE397EFDB79C}" type="datetimeFigureOut">
              <a:rPr lang="en-US" smtClean="0"/>
              <a:pPr/>
              <a:t>9/3/2024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88EDFA-CE45-42F4-8E00-CE397EFDB79C}"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88EDFA-CE45-42F4-8E00-CE397EFDB79C}"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88EDFA-CE45-42F4-8E00-CE397EFDB79C}"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8EDFA-CE45-42F4-8E00-CE397EFDB79C}"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88EDFA-CE45-42F4-8E00-CE397EFDB79C}"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A92A36-137F-4371-9A9D-89BB5DB921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88EDFA-CE45-42F4-8E00-CE397EFDB79C}" type="datetimeFigureOut">
              <a:rPr lang="en-US" smtClean="0"/>
              <a:pPr/>
              <a:t>9/3/2024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A92A36-137F-4371-9A9D-89BB5DB921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Salary Prediction</a:t>
            </a:r>
            <a:br>
              <a:rPr lang="en-US" sz="5400" dirty="0" smtClean="0"/>
            </a:br>
            <a:r>
              <a:rPr lang="en-US" sz="5400" dirty="0" smtClean="0"/>
              <a:t>Python EDA Project</a:t>
            </a:r>
            <a:endParaRPr lang="en-US" sz="5400" dirty="0"/>
          </a:p>
        </p:txBody>
      </p:sp>
      <p:sp>
        <p:nvSpPr>
          <p:cNvPr id="3" name="Subtitle 2"/>
          <p:cNvSpPr>
            <a:spLocks noGrp="1"/>
          </p:cNvSpPr>
          <p:nvPr>
            <p:ph type="subTitle" idx="1"/>
          </p:nvPr>
        </p:nvSpPr>
        <p:spPr/>
        <p:txBody>
          <a:bodyPr>
            <a:normAutofit fontScale="62500" lnSpcReduction="20000"/>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Oreste RUKUNDO</a:t>
            </a:r>
          </a:p>
          <a:p>
            <a:pPr algn="ctr"/>
            <a:r>
              <a:rPr lang="en-US" dirty="0" smtClean="0"/>
              <a:t>September,2024</a:t>
            </a:r>
            <a:endParaRPr lang="en-US"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4.Salary vs. Years of Experience.png"/>
          <p:cNvPicPr>
            <a:picLocks noGrp="1" noChangeAspect="1" noChangeArrowheads="1"/>
          </p:cNvPicPr>
          <p:nvPr>
            <p:ph idx="1"/>
          </p:nvPr>
        </p:nvPicPr>
        <p:blipFill>
          <a:blip r:embed="rId2" cstate="print"/>
          <a:srcRect/>
          <a:stretch>
            <a:fillRect/>
          </a:stretch>
        </p:blipFill>
        <p:spPr bwMode="auto">
          <a:xfrm>
            <a:off x="228600" y="1143000"/>
            <a:ext cx="5715000" cy="5158885"/>
          </a:xfrm>
          <a:prstGeom prst="rect">
            <a:avLst/>
          </a:prstGeom>
          <a:noFill/>
        </p:spPr>
      </p:pic>
      <p:sp>
        <p:nvSpPr>
          <p:cNvPr id="6" name="Rectangle 5"/>
          <p:cNvSpPr/>
          <p:nvPr/>
        </p:nvSpPr>
        <p:spPr>
          <a:xfrm>
            <a:off x="5943600" y="1752600"/>
            <a:ext cx="3048000" cy="3139321"/>
          </a:xfrm>
          <a:prstGeom prst="rect">
            <a:avLst/>
          </a:prstGeom>
        </p:spPr>
        <p:txBody>
          <a:bodyPr wrap="square">
            <a:spAutoFit/>
          </a:bodyPr>
          <a:lstStyle/>
          <a:p>
            <a:pPr algn="just">
              <a:buFont typeface="Arial" pitchFamily="34" charset="0"/>
              <a:buChar char="•"/>
            </a:pPr>
            <a:r>
              <a:rPr lang="en-US" dirty="0" smtClean="0"/>
              <a:t>A high correlation between salary and years of experience implies a strong, positive relationship, suggesting that as employees gain more experience, their salaries tend to rise. This insight can be valuable for career planning, salary negotiations, and organizational compensation strategies.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NYCDSA\Python Project\graphs\5.Salary vs. Age.png"/>
          <p:cNvPicPr>
            <a:picLocks noGrp="1" noChangeAspect="1" noChangeArrowheads="1"/>
          </p:cNvPicPr>
          <p:nvPr>
            <p:ph idx="1"/>
          </p:nvPr>
        </p:nvPicPr>
        <p:blipFill>
          <a:blip r:embed="rId2" cstate="print"/>
          <a:srcRect/>
          <a:stretch>
            <a:fillRect/>
          </a:stretch>
        </p:blipFill>
        <p:spPr bwMode="auto">
          <a:xfrm>
            <a:off x="457200" y="990600"/>
            <a:ext cx="5867400" cy="4876799"/>
          </a:xfrm>
          <a:prstGeom prst="rect">
            <a:avLst/>
          </a:prstGeom>
          <a:noFill/>
        </p:spPr>
      </p:pic>
      <p:sp>
        <p:nvSpPr>
          <p:cNvPr id="6" name="Rectangle 5"/>
          <p:cNvSpPr/>
          <p:nvPr/>
        </p:nvSpPr>
        <p:spPr>
          <a:xfrm>
            <a:off x="6248400" y="1447800"/>
            <a:ext cx="2667000" cy="2308324"/>
          </a:xfrm>
          <a:prstGeom prst="rect">
            <a:avLst/>
          </a:prstGeom>
        </p:spPr>
        <p:txBody>
          <a:bodyPr wrap="square">
            <a:spAutoFit/>
          </a:bodyPr>
          <a:lstStyle/>
          <a:p>
            <a:pPr algn="just">
              <a:buFont typeface="Wingdings" pitchFamily="2" charset="2"/>
              <a:buChar char="v"/>
            </a:pPr>
            <a:r>
              <a:rPr lang="en-US" dirty="0" smtClean="0"/>
              <a:t>Salary may increase with age due to accumulated experience, seniority, and career advancement. This would show a positive correlation where older individuals tend to have higher salaries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NYCDSA\Python Project\graphs\6.Salary vs. Education Level.png"/>
          <p:cNvPicPr>
            <a:picLocks noGrp="1" noChangeAspect="1" noChangeArrowheads="1"/>
          </p:cNvPicPr>
          <p:nvPr>
            <p:ph idx="1"/>
          </p:nvPr>
        </p:nvPicPr>
        <p:blipFill>
          <a:blip r:embed="rId2" cstate="print"/>
          <a:srcRect/>
          <a:stretch>
            <a:fillRect/>
          </a:stretch>
        </p:blipFill>
        <p:spPr bwMode="auto">
          <a:xfrm>
            <a:off x="304801" y="1066800"/>
            <a:ext cx="6248399" cy="5029200"/>
          </a:xfrm>
          <a:prstGeom prst="rect">
            <a:avLst/>
          </a:prstGeom>
          <a:noFill/>
        </p:spPr>
      </p:pic>
      <p:sp>
        <p:nvSpPr>
          <p:cNvPr id="6" name="Rectangle 5"/>
          <p:cNvSpPr/>
          <p:nvPr/>
        </p:nvSpPr>
        <p:spPr>
          <a:xfrm>
            <a:off x="6248400" y="1295401"/>
            <a:ext cx="2667000" cy="1754326"/>
          </a:xfrm>
          <a:prstGeom prst="rect">
            <a:avLst/>
          </a:prstGeom>
        </p:spPr>
        <p:txBody>
          <a:bodyPr wrap="square">
            <a:spAutoFit/>
          </a:bodyPr>
          <a:lstStyle/>
          <a:p>
            <a:pPr>
              <a:buFont typeface="Wingdings" pitchFamily="2" charset="2"/>
              <a:buChar char="v"/>
            </a:pPr>
            <a:r>
              <a:rPr lang="en-US" dirty="0" smtClean="0"/>
              <a:t>Higher education levels lead to higher salaries,</a:t>
            </a:r>
          </a:p>
          <a:p>
            <a:endParaRPr lang="en-US" dirty="0" smtClean="0"/>
          </a:p>
          <a:p>
            <a:pPr>
              <a:buFont typeface="Wingdings" pitchFamily="2" charset="2"/>
              <a:buChar char="v"/>
            </a:pPr>
            <a:r>
              <a:rPr lang="en-US" dirty="0" smtClean="0"/>
              <a:t>Important insights about the value of education in the job market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7.Salary by  Gender.png"/>
          <p:cNvPicPr>
            <a:picLocks noGrp="1" noChangeAspect="1" noChangeArrowheads="1"/>
          </p:cNvPicPr>
          <p:nvPr>
            <p:ph idx="1"/>
          </p:nvPr>
        </p:nvPicPr>
        <p:blipFill>
          <a:blip r:embed="rId2" cstate="print"/>
          <a:srcRect/>
          <a:stretch>
            <a:fillRect/>
          </a:stretch>
        </p:blipFill>
        <p:spPr bwMode="auto">
          <a:xfrm>
            <a:off x="152400" y="1143000"/>
            <a:ext cx="6629400" cy="5105400"/>
          </a:xfrm>
          <a:prstGeom prst="rect">
            <a:avLst/>
          </a:prstGeom>
          <a:noFill/>
        </p:spPr>
      </p:pic>
      <p:sp>
        <p:nvSpPr>
          <p:cNvPr id="5" name="Rectangle 4"/>
          <p:cNvSpPr/>
          <p:nvPr/>
        </p:nvSpPr>
        <p:spPr>
          <a:xfrm>
            <a:off x="6553200" y="1600200"/>
            <a:ext cx="2590800" cy="2308324"/>
          </a:xfrm>
          <a:prstGeom prst="rect">
            <a:avLst/>
          </a:prstGeom>
        </p:spPr>
        <p:txBody>
          <a:bodyPr wrap="square">
            <a:spAutoFit/>
          </a:bodyPr>
          <a:lstStyle/>
          <a:p>
            <a:pPr>
              <a:buFont typeface="Wingdings" pitchFamily="2" charset="2"/>
              <a:buChar char="v"/>
            </a:pPr>
            <a:r>
              <a:rPr lang="en-US" dirty="0" smtClean="0"/>
              <a:t>Salaries are not similarly distributed among both genders.</a:t>
            </a:r>
          </a:p>
          <a:p>
            <a:endParaRPr lang="en-US" dirty="0" smtClean="0"/>
          </a:p>
          <a:p>
            <a:pPr>
              <a:buFont typeface="Wingdings" pitchFamily="2" charset="2"/>
              <a:buChar char="v"/>
            </a:pPr>
            <a:r>
              <a:rPr lang="en-US" dirty="0" smtClean="0"/>
              <a:t>Differences in median salaries, spread, and potential outliers between genders.</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NYCDSA\Python Project\graphs\9. Education L vs Gender.png"/>
          <p:cNvPicPr>
            <a:picLocks noGrp="1" noChangeAspect="1" noChangeArrowheads="1"/>
          </p:cNvPicPr>
          <p:nvPr>
            <p:ph idx="1"/>
          </p:nvPr>
        </p:nvPicPr>
        <p:blipFill>
          <a:blip r:embed="rId2" cstate="print"/>
          <a:srcRect/>
          <a:stretch>
            <a:fillRect/>
          </a:stretch>
        </p:blipFill>
        <p:spPr bwMode="auto">
          <a:xfrm>
            <a:off x="381000" y="914400"/>
            <a:ext cx="6324600" cy="5486400"/>
          </a:xfrm>
          <a:prstGeom prst="rect">
            <a:avLst/>
          </a:prstGeom>
          <a:noFill/>
        </p:spPr>
      </p:pic>
      <p:sp>
        <p:nvSpPr>
          <p:cNvPr id="5" name="Rectangle 4"/>
          <p:cNvSpPr/>
          <p:nvPr/>
        </p:nvSpPr>
        <p:spPr>
          <a:xfrm>
            <a:off x="6705600" y="1828800"/>
            <a:ext cx="2438400" cy="1200329"/>
          </a:xfrm>
          <a:prstGeom prst="rect">
            <a:avLst/>
          </a:prstGeom>
        </p:spPr>
        <p:txBody>
          <a:bodyPr wrap="square">
            <a:spAutoFit/>
          </a:bodyPr>
          <a:lstStyle/>
          <a:p>
            <a:pPr>
              <a:buFont typeface="Wingdings" pitchFamily="2" charset="2"/>
              <a:buChar char="v"/>
            </a:pPr>
            <a:r>
              <a:rPr lang="en-US" dirty="0" smtClean="0"/>
              <a:t>Differences in educational qualifications contribute to salary differences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rukun\OneDrive\Pictures\Screenshots\Screenshot 2024-09-02 133539.png"/>
          <p:cNvPicPr>
            <a:picLocks noGrp="1" noChangeAspect="1" noChangeArrowheads="1"/>
          </p:cNvPicPr>
          <p:nvPr>
            <p:ph idx="1"/>
          </p:nvPr>
        </p:nvPicPr>
        <p:blipFill>
          <a:blip r:embed="rId2" cstate="print"/>
          <a:srcRect/>
          <a:stretch>
            <a:fillRect/>
          </a:stretch>
        </p:blipFill>
        <p:spPr bwMode="auto">
          <a:xfrm>
            <a:off x="457200" y="1295400"/>
            <a:ext cx="6248400" cy="5181600"/>
          </a:xfrm>
          <a:prstGeom prst="rect">
            <a:avLst/>
          </a:prstGeom>
          <a:noFill/>
        </p:spPr>
      </p:pic>
      <p:sp>
        <p:nvSpPr>
          <p:cNvPr id="5" name="Rectangle 4"/>
          <p:cNvSpPr/>
          <p:nvPr/>
        </p:nvSpPr>
        <p:spPr>
          <a:xfrm>
            <a:off x="6553200" y="1600200"/>
            <a:ext cx="2438399" cy="1200329"/>
          </a:xfrm>
          <a:prstGeom prst="rect">
            <a:avLst/>
          </a:prstGeom>
        </p:spPr>
        <p:txBody>
          <a:bodyPr wrap="square">
            <a:spAutoFit/>
          </a:bodyPr>
          <a:lstStyle/>
          <a:p>
            <a:pPr>
              <a:buFont typeface="Wingdings" pitchFamily="2" charset="2"/>
              <a:buChar char="v"/>
            </a:pPr>
            <a:r>
              <a:rPr lang="en-US" dirty="0" smtClean="0"/>
              <a:t>This graph shows that Male have $7500 (median salary) more than Female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NYCDSA\Python Project\graphs\8.Salary by Job Title.png"/>
          <p:cNvPicPr>
            <a:picLocks noGrp="1" noChangeAspect="1" noChangeArrowheads="1"/>
          </p:cNvPicPr>
          <p:nvPr>
            <p:ph idx="1"/>
          </p:nvPr>
        </p:nvPicPr>
        <p:blipFill>
          <a:blip r:embed="rId2" cstate="print"/>
          <a:srcRect/>
          <a:stretch>
            <a:fillRect/>
          </a:stretch>
        </p:blipFill>
        <p:spPr bwMode="auto">
          <a:xfrm>
            <a:off x="533400" y="1143000"/>
            <a:ext cx="5791199" cy="4800599"/>
          </a:xfrm>
          <a:prstGeom prst="rect">
            <a:avLst/>
          </a:prstGeom>
          <a:noFill/>
        </p:spPr>
      </p:pic>
      <p:sp>
        <p:nvSpPr>
          <p:cNvPr id="5" name="Rectangle 4"/>
          <p:cNvSpPr/>
          <p:nvPr/>
        </p:nvSpPr>
        <p:spPr>
          <a:xfrm>
            <a:off x="6477000" y="1371600"/>
            <a:ext cx="2362200" cy="3139321"/>
          </a:xfrm>
          <a:prstGeom prst="rect">
            <a:avLst/>
          </a:prstGeom>
        </p:spPr>
        <p:txBody>
          <a:bodyPr wrap="square">
            <a:spAutoFit/>
          </a:bodyPr>
          <a:lstStyle/>
          <a:p>
            <a:pPr>
              <a:buFont typeface="Wingdings" pitchFamily="2" charset="2"/>
              <a:buChar char="v"/>
            </a:pPr>
            <a:r>
              <a:rPr lang="en-US" dirty="0" smtClean="0"/>
              <a:t>Job titles come with varying responsibilities and skill requirements, which can significantly influence salary.</a:t>
            </a:r>
          </a:p>
          <a:p>
            <a:pPr>
              <a:buFont typeface="Wingdings" pitchFamily="2" charset="2"/>
              <a:buChar char="v"/>
            </a:pPr>
            <a:endParaRPr lang="en-US" dirty="0" smtClean="0"/>
          </a:p>
          <a:p>
            <a:pPr>
              <a:buFont typeface="Wingdings" pitchFamily="2" charset="2"/>
              <a:buChar char="v"/>
            </a:pPr>
            <a:r>
              <a:rPr lang="en-US" dirty="0" smtClean="0"/>
              <a:t>Higher-level roles (e.g. CEO, Chef technology officer,…) typically command higher salaries.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NYCDSA\Python Project\graphs\10.Salary vs Education level.png"/>
          <p:cNvPicPr>
            <a:picLocks noGrp="1" noChangeAspect="1" noChangeArrowheads="1"/>
          </p:cNvPicPr>
          <p:nvPr>
            <p:ph idx="1"/>
          </p:nvPr>
        </p:nvPicPr>
        <p:blipFill>
          <a:blip r:embed="rId2" cstate="print"/>
          <a:srcRect/>
          <a:stretch>
            <a:fillRect/>
          </a:stretch>
        </p:blipFill>
        <p:spPr bwMode="auto">
          <a:xfrm>
            <a:off x="609600" y="914401"/>
            <a:ext cx="5867400" cy="5029199"/>
          </a:xfrm>
          <a:prstGeom prst="rect">
            <a:avLst/>
          </a:prstGeom>
          <a:noFill/>
        </p:spPr>
      </p:pic>
      <p:sp>
        <p:nvSpPr>
          <p:cNvPr id="5" name="Rectangle 4"/>
          <p:cNvSpPr/>
          <p:nvPr/>
        </p:nvSpPr>
        <p:spPr>
          <a:xfrm>
            <a:off x="6477000" y="1371600"/>
            <a:ext cx="2514600" cy="4801314"/>
          </a:xfrm>
          <a:prstGeom prst="rect">
            <a:avLst/>
          </a:prstGeom>
        </p:spPr>
        <p:txBody>
          <a:bodyPr wrap="square">
            <a:spAutoFit/>
          </a:bodyPr>
          <a:lstStyle/>
          <a:p>
            <a:pPr>
              <a:buFont typeface="Wingdings" pitchFamily="2" charset="2"/>
              <a:buChar char="v"/>
            </a:pPr>
            <a:r>
              <a:rPr lang="en-US" dirty="0" smtClean="0"/>
              <a:t> This graph shows the median salary for each education level</a:t>
            </a:r>
          </a:p>
          <a:p>
            <a:pPr>
              <a:buFont typeface="Wingdings" pitchFamily="2" charset="2"/>
              <a:buChar char="v"/>
            </a:pPr>
            <a:r>
              <a:rPr lang="en-US" dirty="0" smtClean="0"/>
              <a:t>Bachelors have some outliers which are the higher salaries for the employees with experience</a:t>
            </a:r>
          </a:p>
          <a:p>
            <a:pPr>
              <a:buFont typeface="Wingdings" pitchFamily="2" charset="2"/>
              <a:buChar char="v"/>
            </a:pPr>
            <a:r>
              <a:rPr lang="en-US" dirty="0" smtClean="0"/>
              <a:t>PhD  also have some outliers which are the higher salaries for the employees with experience and lower salaries for those with no experience or lower job title</a:t>
            </a:r>
          </a:p>
          <a:p>
            <a:pPr>
              <a:buFont typeface="Wingdings" pitchFamily="2" charset="2"/>
              <a:buChar char="v"/>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NYCDSA\Python Project\graphs\11. Education vs Salary.png"/>
          <p:cNvPicPr>
            <a:picLocks noChangeAspect="1" noChangeArrowheads="1"/>
          </p:cNvPicPr>
          <p:nvPr/>
        </p:nvPicPr>
        <p:blipFill>
          <a:blip r:embed="rId2" cstate="print"/>
          <a:srcRect/>
          <a:stretch>
            <a:fillRect/>
          </a:stretch>
        </p:blipFill>
        <p:spPr bwMode="auto">
          <a:xfrm>
            <a:off x="152400" y="914400"/>
            <a:ext cx="6019800" cy="5410200"/>
          </a:xfrm>
          <a:prstGeom prst="rect">
            <a:avLst/>
          </a:prstGeom>
          <a:noFill/>
        </p:spPr>
      </p:pic>
      <p:sp>
        <p:nvSpPr>
          <p:cNvPr id="5" name="Rectangle 4"/>
          <p:cNvSpPr/>
          <p:nvPr/>
        </p:nvSpPr>
        <p:spPr>
          <a:xfrm>
            <a:off x="6248400" y="1295400"/>
            <a:ext cx="2514601" cy="1477328"/>
          </a:xfrm>
          <a:prstGeom prst="rect">
            <a:avLst/>
          </a:prstGeom>
        </p:spPr>
        <p:txBody>
          <a:bodyPr wrap="square">
            <a:spAutoFit/>
          </a:bodyPr>
          <a:lstStyle/>
          <a:p>
            <a:pPr>
              <a:buFont typeface="Wingdings" pitchFamily="2" charset="2"/>
              <a:buChar char="v"/>
            </a:pPr>
            <a:r>
              <a:rPr lang="en-US" dirty="0" smtClean="0"/>
              <a:t>The density of salaries at different Education levels show that  more employees are clustered around that salary range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NYCDSA\Python Project\graphs\12. SalaryEducation and Yrs.png"/>
          <p:cNvPicPr>
            <a:picLocks noGrp="1" noChangeAspect="1" noChangeArrowheads="1"/>
          </p:cNvPicPr>
          <p:nvPr>
            <p:ph idx="1"/>
          </p:nvPr>
        </p:nvPicPr>
        <p:blipFill>
          <a:blip r:embed="rId2" cstate="print"/>
          <a:srcRect/>
          <a:stretch>
            <a:fillRect/>
          </a:stretch>
        </p:blipFill>
        <p:spPr bwMode="auto">
          <a:xfrm>
            <a:off x="381000" y="1219200"/>
            <a:ext cx="6248400" cy="4940081"/>
          </a:xfrm>
          <a:prstGeom prst="rect">
            <a:avLst/>
          </a:prstGeom>
          <a:noFill/>
        </p:spPr>
      </p:pic>
      <p:sp>
        <p:nvSpPr>
          <p:cNvPr id="6" name="Rectangle 5"/>
          <p:cNvSpPr/>
          <p:nvPr/>
        </p:nvSpPr>
        <p:spPr>
          <a:xfrm>
            <a:off x="6705600" y="1295400"/>
            <a:ext cx="2286000" cy="3139321"/>
          </a:xfrm>
          <a:prstGeom prst="rect">
            <a:avLst/>
          </a:prstGeom>
        </p:spPr>
        <p:txBody>
          <a:bodyPr wrap="square">
            <a:spAutoFit/>
          </a:bodyPr>
          <a:lstStyle/>
          <a:p>
            <a:pPr>
              <a:buFont typeface="Wingdings" pitchFamily="2" charset="2"/>
              <a:buChar char="v"/>
            </a:pPr>
            <a:r>
              <a:rPr lang="en-US" dirty="0" smtClean="0"/>
              <a:t>The green color represent higher salaries, while red colors represent lower salaries. </a:t>
            </a:r>
          </a:p>
          <a:p>
            <a:pPr>
              <a:buFont typeface="Wingdings" pitchFamily="2" charset="2"/>
              <a:buChar char="v"/>
            </a:pPr>
            <a:r>
              <a:rPr lang="en-US" dirty="0" smtClean="0"/>
              <a:t>It shows how salaries vary with different combinations of education levels and years of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Introduction</a:t>
            </a:r>
            <a:endParaRPr lang="en-US" sz="7200" dirty="0"/>
          </a:p>
        </p:txBody>
      </p:sp>
      <p:sp>
        <p:nvSpPr>
          <p:cNvPr id="3" name="Content Placeholder 2"/>
          <p:cNvSpPr>
            <a:spLocks noGrp="1"/>
          </p:cNvSpPr>
          <p:nvPr>
            <p:ph idx="1"/>
          </p:nvPr>
        </p:nvSpPr>
        <p:spPr>
          <a:xfrm>
            <a:off x="533400" y="2133600"/>
            <a:ext cx="8229600" cy="4389120"/>
          </a:xfrm>
        </p:spPr>
        <p:txBody>
          <a:bodyPr/>
          <a:lstStyle/>
          <a:p>
            <a:r>
              <a:rPr lang="en-US" dirty="0" smtClean="0"/>
              <a:t>Salary prediction is a crucial application of machine learning and statistical modeling that seeks to estimate the salary of an individual based on various factors</a:t>
            </a:r>
          </a:p>
          <a:p>
            <a:r>
              <a:rPr lang="en-US" dirty="0" smtClean="0"/>
              <a:t>Accurate salary predictions are valuable for job seekers, employers, and policy makers </a:t>
            </a:r>
          </a:p>
          <a:p>
            <a:r>
              <a:rPr lang="en-US" dirty="0" smtClean="0"/>
              <a:t>The objective of this project is to analyze factors affecting salary predictions </a:t>
            </a:r>
          </a:p>
          <a:p>
            <a:endParaRPr 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NYCDSA\Python Project\graphs\13.SalaryGendeYrs.png"/>
          <p:cNvPicPr>
            <a:picLocks noGrp="1" noChangeAspect="1" noChangeArrowheads="1"/>
          </p:cNvPicPr>
          <p:nvPr>
            <p:ph idx="1"/>
          </p:nvPr>
        </p:nvPicPr>
        <p:blipFill>
          <a:blip r:embed="rId2" cstate="print"/>
          <a:srcRect/>
          <a:stretch>
            <a:fillRect/>
          </a:stretch>
        </p:blipFill>
        <p:spPr bwMode="auto">
          <a:xfrm>
            <a:off x="457201" y="1295400"/>
            <a:ext cx="5867400" cy="5029200"/>
          </a:xfrm>
          <a:prstGeom prst="rect">
            <a:avLst/>
          </a:prstGeom>
          <a:noFill/>
        </p:spPr>
      </p:pic>
      <p:sp>
        <p:nvSpPr>
          <p:cNvPr id="6" name="Rectangle 5"/>
          <p:cNvSpPr/>
          <p:nvPr/>
        </p:nvSpPr>
        <p:spPr>
          <a:xfrm>
            <a:off x="6324600" y="1600200"/>
            <a:ext cx="2590800" cy="1754326"/>
          </a:xfrm>
          <a:prstGeom prst="rect">
            <a:avLst/>
          </a:prstGeom>
        </p:spPr>
        <p:txBody>
          <a:bodyPr wrap="square">
            <a:spAutoFit/>
          </a:bodyPr>
          <a:lstStyle/>
          <a:p>
            <a:pPr>
              <a:buFont typeface="Wingdings" pitchFamily="2" charset="2"/>
              <a:buChar char="v"/>
            </a:pPr>
            <a:r>
              <a:rPr lang="en-US" dirty="0" smtClean="0"/>
              <a:t>For the average salaries between males and females for the same years of experience, there are noticeable gender-based salary differences.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NYCDSA\Python Project\graphs\14. SalaryJobt Yrs.png"/>
          <p:cNvPicPr>
            <a:picLocks noGrp="1" noChangeAspect="1" noChangeArrowheads="1"/>
          </p:cNvPicPr>
          <p:nvPr>
            <p:ph idx="1"/>
          </p:nvPr>
        </p:nvPicPr>
        <p:blipFill>
          <a:blip r:embed="rId2" cstate="print"/>
          <a:srcRect/>
          <a:stretch>
            <a:fillRect/>
          </a:stretch>
        </p:blipFill>
        <p:spPr bwMode="auto">
          <a:xfrm>
            <a:off x="304800" y="1295400"/>
            <a:ext cx="5943600" cy="4800600"/>
          </a:xfrm>
          <a:prstGeom prst="rect">
            <a:avLst/>
          </a:prstGeom>
          <a:noFill/>
        </p:spPr>
      </p:pic>
      <p:sp>
        <p:nvSpPr>
          <p:cNvPr id="5" name="Rectangle 4"/>
          <p:cNvSpPr/>
          <p:nvPr/>
        </p:nvSpPr>
        <p:spPr>
          <a:xfrm>
            <a:off x="6400800" y="1524000"/>
            <a:ext cx="2514600" cy="2031325"/>
          </a:xfrm>
          <a:prstGeom prst="rect">
            <a:avLst/>
          </a:prstGeom>
        </p:spPr>
        <p:txBody>
          <a:bodyPr wrap="square">
            <a:spAutoFit/>
          </a:bodyPr>
          <a:lstStyle/>
          <a:p>
            <a:pPr>
              <a:buFont typeface="Wingdings" pitchFamily="2" charset="2"/>
              <a:buChar char="v"/>
            </a:pPr>
            <a:r>
              <a:rPr lang="en-US" dirty="0" smtClean="0"/>
              <a:t>Salaries change with years of experience within each job title</a:t>
            </a:r>
          </a:p>
          <a:p>
            <a:pPr>
              <a:buFont typeface="Wingdings" pitchFamily="2" charset="2"/>
              <a:buChar char="v"/>
            </a:pPr>
            <a:r>
              <a:rPr lang="en-US" dirty="0" smtClean="0"/>
              <a:t>Different average salaries for different job titles at the same years of experience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NYCDSA\Python Project\graphs\15.Salary Age Yrs.png"/>
          <p:cNvPicPr>
            <a:picLocks noGrp="1" noChangeAspect="1" noChangeArrowheads="1"/>
          </p:cNvPicPr>
          <p:nvPr>
            <p:ph idx="1"/>
          </p:nvPr>
        </p:nvPicPr>
        <p:blipFill>
          <a:blip r:embed="rId2" cstate="print"/>
          <a:srcRect/>
          <a:stretch>
            <a:fillRect/>
          </a:stretch>
        </p:blipFill>
        <p:spPr bwMode="auto">
          <a:xfrm>
            <a:off x="457201" y="1219200"/>
            <a:ext cx="5943600" cy="4572000"/>
          </a:xfrm>
          <a:prstGeom prst="rect">
            <a:avLst/>
          </a:prstGeom>
          <a:noFill/>
        </p:spPr>
      </p:pic>
      <p:sp>
        <p:nvSpPr>
          <p:cNvPr id="5" name="Rectangle 4"/>
          <p:cNvSpPr/>
          <p:nvPr/>
        </p:nvSpPr>
        <p:spPr>
          <a:xfrm>
            <a:off x="6248400" y="1371600"/>
            <a:ext cx="2667000" cy="1477328"/>
          </a:xfrm>
          <a:prstGeom prst="rect">
            <a:avLst/>
          </a:prstGeom>
        </p:spPr>
        <p:txBody>
          <a:bodyPr wrap="square">
            <a:spAutoFit/>
          </a:bodyPr>
          <a:lstStyle/>
          <a:p>
            <a:pPr>
              <a:buFont typeface="Wingdings" pitchFamily="2" charset="2"/>
              <a:buChar char="v"/>
            </a:pPr>
            <a:r>
              <a:rPr lang="en-US" dirty="0" smtClean="0"/>
              <a:t>Older employees in specific roles tend to earn more compared to younger employees in similar positions.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NYCDSA\Python Project\graphs\16.YrsAgeSalry.png"/>
          <p:cNvPicPr>
            <a:picLocks noGrp="1" noChangeAspect="1" noChangeArrowheads="1"/>
          </p:cNvPicPr>
          <p:nvPr>
            <p:ph idx="1"/>
          </p:nvPr>
        </p:nvPicPr>
        <p:blipFill>
          <a:blip r:embed="rId2" cstate="print"/>
          <a:srcRect/>
          <a:stretch>
            <a:fillRect/>
          </a:stretch>
        </p:blipFill>
        <p:spPr bwMode="auto">
          <a:xfrm>
            <a:off x="533400" y="1143000"/>
            <a:ext cx="5486400" cy="5410200"/>
          </a:xfrm>
          <a:prstGeom prst="rect">
            <a:avLst/>
          </a:prstGeom>
          <a:noFill/>
        </p:spPr>
      </p:pic>
      <p:sp>
        <p:nvSpPr>
          <p:cNvPr id="5" name="Rectangle 4"/>
          <p:cNvSpPr/>
          <p:nvPr/>
        </p:nvSpPr>
        <p:spPr>
          <a:xfrm>
            <a:off x="6172200" y="1219200"/>
            <a:ext cx="2819400" cy="4524315"/>
          </a:xfrm>
          <a:prstGeom prst="rect">
            <a:avLst/>
          </a:prstGeom>
        </p:spPr>
        <p:txBody>
          <a:bodyPr wrap="square">
            <a:spAutoFit/>
          </a:bodyPr>
          <a:lstStyle/>
          <a:p>
            <a:pPr>
              <a:buFont typeface="Wingdings" pitchFamily="2" charset="2"/>
              <a:buChar char="v"/>
            </a:pPr>
            <a:r>
              <a:rPr lang="en-US" dirty="0" smtClean="0"/>
              <a:t>There is a strong positive correlation, suggesting that older individuals tend to have more years of experience</a:t>
            </a:r>
          </a:p>
          <a:p>
            <a:pPr>
              <a:buFont typeface="Wingdings" pitchFamily="2" charset="2"/>
              <a:buChar char="v"/>
            </a:pPr>
            <a:r>
              <a:rPr lang="en-US" dirty="0" smtClean="0"/>
              <a:t>A strong positive correlation, showing that as years of experience increase, salaries tend to be higher</a:t>
            </a:r>
          </a:p>
          <a:p>
            <a:pPr>
              <a:buFont typeface="Wingdings" pitchFamily="2" charset="2"/>
              <a:buChar char="v"/>
            </a:pPr>
            <a:r>
              <a:rPr lang="en-US" dirty="0" smtClean="0"/>
              <a:t>A strong  positive correlation, indicating that older employees generally earn higher salaries, likely due to their accumulated experience.</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Conclusion</a:t>
            </a:r>
            <a:endParaRPr lang="en-US" sz="4400" dirty="0"/>
          </a:p>
        </p:txBody>
      </p:sp>
      <p:sp>
        <p:nvSpPr>
          <p:cNvPr id="3" name="Content Placeholder 2"/>
          <p:cNvSpPr>
            <a:spLocks noGrp="1"/>
          </p:cNvSpPr>
          <p:nvPr>
            <p:ph idx="1"/>
          </p:nvPr>
        </p:nvSpPr>
        <p:spPr/>
        <p:txBody>
          <a:bodyPr/>
          <a:lstStyle/>
          <a:p>
            <a:pPr algn="just">
              <a:buFont typeface="Wingdings" pitchFamily="2" charset="2"/>
              <a:buChar char="v"/>
            </a:pPr>
            <a:r>
              <a:rPr lang="en-US" sz="2400" dirty="0" smtClean="0">
                <a:latin typeface="+mj-lt"/>
              </a:rPr>
              <a:t>Based on my analysis Age, Years of Experience, Education Level, and job title are </a:t>
            </a:r>
            <a:r>
              <a:rPr lang="en-US" sz="2400" dirty="0" smtClean="0"/>
              <a:t>strongly associated with salary prediction?</a:t>
            </a:r>
            <a:endParaRPr lang="en-US" sz="2400" dirty="0" smtClean="0">
              <a:latin typeface="+mj-lt"/>
            </a:endParaRPr>
          </a:p>
          <a:p>
            <a:pPr algn="just">
              <a:buFont typeface="Wingdings" pitchFamily="2" charset="2"/>
              <a:buChar char="v"/>
            </a:pPr>
            <a:r>
              <a:rPr lang="en-US" sz="2400" dirty="0" smtClean="0">
                <a:latin typeface="+mj-lt"/>
              </a:rPr>
              <a:t>More Years of experience ,high education level and high job title imply high salary income. This means that all features are positively correlated not only between each other but also with salary.</a:t>
            </a:r>
          </a:p>
          <a:p>
            <a:pPr algn="just">
              <a:buFont typeface="Wingdings" pitchFamily="2" charset="2"/>
              <a:buChar char="v"/>
            </a:pPr>
            <a:r>
              <a:rPr lang="en-US" sz="2400" dirty="0" smtClean="0">
                <a:latin typeface="+mj-lt"/>
              </a:rPr>
              <a:t> </a:t>
            </a:r>
            <a:endParaRPr lang="en-US" sz="2400" dirty="0" smtClean="0">
              <a:latin typeface="+mj-lt"/>
            </a:endParaRPr>
          </a:p>
          <a:p>
            <a:pPr>
              <a:buFont typeface="Wingdings" pitchFamily="2" charset="2"/>
              <a:buChar char="v"/>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09600" y="2286001"/>
          <a:ext cx="3124200" cy="457199"/>
        </p:xfrm>
        <a:graphic>
          <a:graphicData uri="http://schemas.openxmlformats.org/drawingml/2006/table">
            <a:tbl>
              <a:tblPr firstRow="1" bandRow="1">
                <a:tableStyleId>{5C22544A-7EE6-4342-B048-85BDC9FD1C3A}</a:tableStyleId>
              </a:tblPr>
              <a:tblGrid>
                <a:gridCol w="3124200"/>
              </a:tblGrid>
              <a:tr h="457199">
                <a:tc>
                  <a:txBody>
                    <a:bodyPr/>
                    <a:lstStyle/>
                    <a:p>
                      <a:pPr algn="ctr"/>
                      <a:r>
                        <a:rPr lang="en-US" dirty="0" smtClean="0"/>
                        <a:t>Employees</a:t>
                      </a:r>
                      <a:endParaRPr lang="en-US" dirty="0"/>
                    </a:p>
                  </a:txBody>
                  <a:tcPr/>
                </a:tc>
              </a:tr>
            </a:tbl>
          </a:graphicData>
        </a:graphic>
      </p:graphicFrame>
      <p:graphicFrame>
        <p:nvGraphicFramePr>
          <p:cNvPr id="6" name="Content Placeholder 4"/>
          <p:cNvGraphicFramePr>
            <a:graphicFrameLocks/>
          </p:cNvGraphicFramePr>
          <p:nvPr/>
        </p:nvGraphicFramePr>
        <p:xfrm>
          <a:off x="5638800" y="2286000"/>
          <a:ext cx="2743200" cy="457200"/>
        </p:xfrm>
        <a:graphic>
          <a:graphicData uri="http://schemas.openxmlformats.org/drawingml/2006/table">
            <a:tbl>
              <a:tblPr firstRow="1" bandRow="1">
                <a:tableStyleId>{5C22544A-7EE6-4342-B048-85BDC9FD1C3A}</a:tableStyleId>
              </a:tblPr>
              <a:tblGrid>
                <a:gridCol w="2743200"/>
              </a:tblGrid>
              <a:tr h="457200">
                <a:tc>
                  <a:txBody>
                    <a:bodyPr/>
                    <a:lstStyle/>
                    <a:p>
                      <a:pPr algn="ctr"/>
                      <a:r>
                        <a:rPr lang="en-US" dirty="0" smtClean="0"/>
                        <a:t>Employers</a:t>
                      </a:r>
                      <a:endParaRPr lang="en-US" dirty="0"/>
                    </a:p>
                  </a:txBody>
                  <a:tcPr/>
                </a:tc>
              </a:tr>
            </a:tbl>
          </a:graphicData>
        </a:graphic>
      </p:graphicFrame>
      <p:graphicFrame>
        <p:nvGraphicFramePr>
          <p:cNvPr id="7" name="Table 6"/>
          <p:cNvGraphicFramePr>
            <a:graphicFrameLocks noGrp="1"/>
          </p:cNvGraphicFramePr>
          <p:nvPr/>
        </p:nvGraphicFramePr>
        <p:xfrm>
          <a:off x="457200" y="3276600"/>
          <a:ext cx="4038600" cy="3352800"/>
        </p:xfrm>
        <a:graphic>
          <a:graphicData uri="http://schemas.openxmlformats.org/drawingml/2006/table">
            <a:tbl>
              <a:tblPr firstRow="1" bandRow="1">
                <a:tableStyleId>{5C22544A-7EE6-4342-B048-85BDC9FD1C3A}</a:tableStyleId>
              </a:tblPr>
              <a:tblGrid>
                <a:gridCol w="4038600"/>
              </a:tblGrid>
              <a:tr h="3352800">
                <a:tc>
                  <a:txBody>
                    <a:bodyPr/>
                    <a:lstStyle/>
                    <a:p>
                      <a:pPr>
                        <a:buFont typeface="Wingdings" pitchFamily="2" charset="2"/>
                        <a:buChar char="v"/>
                      </a:pPr>
                      <a:r>
                        <a:rPr lang="en-US" dirty="0" smtClean="0"/>
                        <a:t>Focus on gaining experience, acquiring relevant skills, and considering role changes to increase earning potential</a:t>
                      </a:r>
                    </a:p>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dirty="0" smtClean="0"/>
                        <a:t>Use predictive models and data insights to support salary negotiations, demonstrating how your experience and skills align with higher salary ranges.</a:t>
                      </a:r>
                    </a:p>
                  </a:txBody>
                  <a:tcPr/>
                </a:tc>
              </a:tr>
            </a:tbl>
          </a:graphicData>
        </a:graphic>
      </p:graphicFrame>
      <p:graphicFrame>
        <p:nvGraphicFramePr>
          <p:cNvPr id="8" name="Table 7"/>
          <p:cNvGraphicFramePr>
            <a:graphicFrameLocks noGrp="1"/>
          </p:cNvGraphicFramePr>
          <p:nvPr/>
        </p:nvGraphicFramePr>
        <p:xfrm>
          <a:off x="4876800" y="3200400"/>
          <a:ext cx="4114800" cy="3383280"/>
        </p:xfrm>
        <a:graphic>
          <a:graphicData uri="http://schemas.openxmlformats.org/drawingml/2006/table">
            <a:tbl>
              <a:tblPr firstRow="1" bandRow="1">
                <a:tableStyleId>{5C22544A-7EE6-4342-B048-85BDC9FD1C3A}</a:tableStyleId>
              </a:tblPr>
              <a:tblGrid>
                <a:gridCol w="4114800"/>
              </a:tblGrid>
              <a:tr h="3383280">
                <a:tc>
                  <a:txBody>
                    <a:bodyPr/>
                    <a:lstStyle/>
                    <a:p>
                      <a:pPr>
                        <a:buFont typeface="Wingdings" pitchFamily="2" charset="2"/>
                        <a:buChar char="v"/>
                      </a:pPr>
                      <a:r>
                        <a:rPr lang="en-US" dirty="0" smtClean="0"/>
                        <a:t>Ensure that salary structures reflect experience, job responsibilities, and market trends. Regularly review and adjust compensation to remain competitive.</a:t>
                      </a:r>
                    </a:p>
                    <a:p>
                      <a:pPr>
                        <a:buFont typeface="Wingdings" pitchFamily="2" charset="2"/>
                        <a:buChar char="v"/>
                      </a:pPr>
                      <a:r>
                        <a:rPr lang="en-US" dirty="0" smtClean="0"/>
                        <a:t>Create clear career paths &amp;development opportunities that align with salary increases, helping employees understand how they can progress in their careers.</a:t>
                      </a:r>
                    </a:p>
                    <a:p>
                      <a:endParaRPr lang="en-US" dirty="0"/>
                    </a:p>
                  </a:txBody>
                  <a:tcPr/>
                </a:tc>
              </a:tr>
            </a:tbl>
          </a:graphicData>
        </a:graphic>
      </p:graphicFrame>
      <p:graphicFrame>
        <p:nvGraphicFramePr>
          <p:cNvPr id="10" name="Table 9"/>
          <p:cNvGraphicFramePr>
            <a:graphicFrameLocks noGrp="1"/>
          </p:cNvGraphicFramePr>
          <p:nvPr/>
        </p:nvGraphicFramePr>
        <p:xfrm>
          <a:off x="1524000" y="990600"/>
          <a:ext cx="6096000" cy="685800"/>
        </p:xfrm>
        <a:graphic>
          <a:graphicData uri="http://schemas.openxmlformats.org/drawingml/2006/table">
            <a:tbl>
              <a:tblPr firstRow="1" bandRow="1">
                <a:tableStyleId>{5C22544A-7EE6-4342-B048-85BDC9FD1C3A}</a:tableStyleId>
              </a:tblPr>
              <a:tblGrid>
                <a:gridCol w="6096000"/>
              </a:tblGrid>
              <a:tr h="685800">
                <a:tc>
                  <a:txBody>
                    <a:bodyPr/>
                    <a:lstStyle/>
                    <a:p>
                      <a:pPr algn="ctr"/>
                      <a:r>
                        <a:rPr lang="en-US" sz="3200" dirty="0" smtClean="0"/>
                        <a:t>Strategic Recommendations</a:t>
                      </a:r>
                      <a:endParaRPr lang="en-US" sz="3200" dirty="0"/>
                    </a:p>
                  </a:txBody>
                  <a:tcPr/>
                </a:tc>
              </a:tr>
            </a:tbl>
          </a:graphicData>
        </a:graphic>
      </p:graphicFrame>
      <p:sp>
        <p:nvSpPr>
          <p:cNvPr id="11" name="Down Arrow 10"/>
          <p:cNvSpPr/>
          <p:nvPr/>
        </p:nvSpPr>
        <p:spPr>
          <a:xfrm>
            <a:off x="1981200" y="27432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86600" y="2819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0574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48200" y="1676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057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15200" y="1981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ctr">
              <a:buNone/>
            </a:pPr>
            <a:endParaRPr lang="en-US" sz="7200" dirty="0" smtClean="0">
              <a:latin typeface="+mj-lt"/>
            </a:endParaRPr>
          </a:p>
          <a:p>
            <a:pPr algn="ctr">
              <a:buNone/>
            </a:pPr>
            <a:r>
              <a:rPr lang="en-US" sz="7200" dirty="0" smtClean="0">
                <a:latin typeface="+mj-lt"/>
              </a:rPr>
              <a:t>Thank you !</a:t>
            </a:r>
          </a:p>
          <a:p>
            <a:pPr algn="ctr">
              <a:buNone/>
            </a:pPr>
            <a:r>
              <a:rPr lang="en-US" sz="7200" dirty="0" smtClean="0">
                <a:latin typeface="+mj-lt"/>
              </a:rPr>
              <a:t>Q&amp;A</a:t>
            </a:r>
            <a:endParaRPr lang="en-US" sz="72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Research Questions</a:t>
            </a:r>
            <a:endParaRPr lang="en-US" sz="3200" dirty="0"/>
          </a:p>
        </p:txBody>
      </p:sp>
      <p:sp>
        <p:nvSpPr>
          <p:cNvPr id="3" name="Content Placeholder 2"/>
          <p:cNvSpPr>
            <a:spLocks noGrp="1"/>
          </p:cNvSpPr>
          <p:nvPr>
            <p:ph idx="1"/>
          </p:nvPr>
        </p:nvSpPr>
        <p:spPr>
          <a:xfrm>
            <a:off x="457200" y="2514600"/>
            <a:ext cx="8229600" cy="2438400"/>
          </a:xfrm>
        </p:spPr>
        <p:txBody>
          <a:bodyPr/>
          <a:lstStyle/>
          <a:p>
            <a:pPr lvl="0"/>
            <a:r>
              <a:rPr lang="en-US" dirty="0" smtClean="0"/>
              <a:t>Which features are </a:t>
            </a:r>
            <a:r>
              <a:rPr lang="en-US" dirty="0" smtClean="0"/>
              <a:t> strongly associated </a:t>
            </a:r>
            <a:r>
              <a:rPr lang="en-US" dirty="0" smtClean="0"/>
              <a:t>with salary </a:t>
            </a:r>
            <a:r>
              <a:rPr lang="en-US" dirty="0" smtClean="0"/>
              <a:t>prediction</a:t>
            </a:r>
            <a:r>
              <a:rPr lang="en-US" dirty="0" smtClean="0"/>
              <a:t>?</a:t>
            </a:r>
          </a:p>
          <a:p>
            <a:pPr lvl="0">
              <a:buNone/>
            </a:pPr>
            <a:endParaRPr lang="en-US" dirty="0" smtClean="0"/>
          </a:p>
          <a:p>
            <a:pPr lvl="0"/>
            <a:r>
              <a:rPr lang="en-US" dirty="0" smtClean="0"/>
              <a:t>How do different features interact to affect salary?</a:t>
            </a:r>
          </a:p>
          <a:p>
            <a:pPr>
              <a:buNone/>
            </a:pPr>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smtClean="0"/>
              <a:t>Dataset overview</a:t>
            </a:r>
            <a:endParaRPr lang="en-US"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pPr>
              <a:buNone/>
            </a:pPr>
            <a:r>
              <a:rPr lang="en-US" dirty="0" smtClean="0"/>
              <a:t>This dataset contains:</a:t>
            </a:r>
          </a:p>
          <a:p>
            <a:pPr lvl="0"/>
            <a:r>
              <a:rPr lang="en-US" dirty="0" smtClean="0"/>
              <a:t>Information about the salaries of employees at a company.</a:t>
            </a:r>
          </a:p>
          <a:p>
            <a:pPr lvl="0"/>
            <a:r>
              <a:rPr lang="en-US" dirty="0" smtClean="0"/>
              <a:t>Each row represents a different employee, and the columns include information such as age, gender, education level, job title, years of experience, and salary.</a:t>
            </a:r>
          </a:p>
          <a:p>
            <a:pPr lvl="0"/>
            <a:r>
              <a:rPr lang="en-US" dirty="0" smtClean="0"/>
              <a:t>1file</a:t>
            </a:r>
          </a:p>
          <a:p>
            <a:pPr lvl="0"/>
            <a:r>
              <a:rPr lang="en-US" dirty="0" smtClean="0"/>
              <a:t>6 columns:  Three Strings, Two integers, One decimal</a:t>
            </a:r>
          </a:p>
          <a:p>
            <a:r>
              <a:rPr lang="en-US" b="1" dirty="0" smtClean="0"/>
              <a:t>Source</a:t>
            </a:r>
            <a:r>
              <a:rPr lang="en-US" dirty="0" smtClean="0"/>
              <a:t>: This dataset is created solely for educational use, and any commercial use is strictly prohibited, and this dataset was generated by large language models and not collected from actual data sources.</a:t>
            </a:r>
          </a:p>
          <a:p>
            <a:r>
              <a:rPr lang="en-US" u="sng" dirty="0" smtClean="0">
                <a:hlinkClick r:id="rId2"/>
              </a:rPr>
              <a:t>https://www.kaggle.com/datasets/rkiattisak/salaly-prediction-for-beginer</a:t>
            </a:r>
            <a:r>
              <a:rPr lang="en-US" dirty="0" smtClean="0"/>
              <a:t> </a:t>
            </a:r>
          </a:p>
          <a:p>
            <a:pPr>
              <a:buNone/>
            </a:pPr>
            <a:endParaRPr lang="en-US" dirty="0" smtClean="0"/>
          </a:p>
          <a:p>
            <a:pPr lvl="0"/>
            <a:endParaRPr lang="en-US" dirty="0" smtClean="0"/>
          </a:p>
          <a:p>
            <a:pPr lvl="0"/>
            <a:endParaRPr lang="en-US" dirty="0" smtClean="0"/>
          </a:p>
          <a:p>
            <a:endParaRPr lang="en-US" dirty="0"/>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Columns:</a:t>
            </a:r>
          </a:p>
          <a:p>
            <a:r>
              <a:rPr lang="en-US" dirty="0" smtClean="0"/>
              <a:t>Age: This column represents the age of each employee in years. The values in this column are numerical.</a:t>
            </a:r>
          </a:p>
          <a:p>
            <a:r>
              <a:rPr lang="en-US" dirty="0" smtClean="0"/>
              <a:t>Gender: This column contains the gender of each employee, which can be either male or female. The values in this column are categorical.</a:t>
            </a:r>
          </a:p>
          <a:p>
            <a:r>
              <a:rPr lang="en-US" dirty="0" smtClean="0"/>
              <a:t>Education Level: This column contains the educational level of each employee, which can be high school, bachelor's degree, master's degree, or PhD. The values in this column are categorical.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endParaRPr lang="en-US" dirty="0" smtClean="0"/>
          </a:p>
          <a:p>
            <a:r>
              <a:rPr lang="en-US" dirty="0" smtClean="0"/>
              <a:t>Job Title: This column contains the job title of each employee. The job titles can vary depending on the company and may include positions such as manager, analyst, engineer, or administrator. The values in this column are categorical.</a:t>
            </a:r>
          </a:p>
          <a:p>
            <a:r>
              <a:rPr lang="en-US" dirty="0" smtClean="0"/>
              <a:t>Years of Experience: This column represents the number of years of work experience of each employee. The values in this column are numerical.</a:t>
            </a:r>
          </a:p>
          <a:p>
            <a:r>
              <a:rPr lang="en-US" dirty="0" smtClean="0"/>
              <a:t>Salary: This column represents the annual salary of each employee in US dollars. The values in this column are numerical and can vary depending on factors such as job title, years of experience, and education level.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Slary distribution.png"/>
          <p:cNvPicPr>
            <a:picLocks noGrp="1" noChangeAspect="1" noChangeArrowheads="1"/>
          </p:cNvPicPr>
          <p:nvPr>
            <p:ph idx="1"/>
          </p:nvPr>
        </p:nvPicPr>
        <p:blipFill>
          <a:blip r:embed="rId2" cstate="print"/>
          <a:srcRect/>
          <a:stretch>
            <a:fillRect/>
          </a:stretch>
        </p:blipFill>
        <p:spPr bwMode="auto">
          <a:xfrm>
            <a:off x="381000" y="1295400"/>
            <a:ext cx="6096000" cy="5105400"/>
          </a:xfrm>
          <a:prstGeom prst="rect">
            <a:avLst/>
          </a:prstGeom>
          <a:noFill/>
        </p:spPr>
      </p:pic>
      <p:sp>
        <p:nvSpPr>
          <p:cNvPr id="3" name="Rectangle 2"/>
          <p:cNvSpPr/>
          <p:nvPr/>
        </p:nvSpPr>
        <p:spPr>
          <a:xfrm>
            <a:off x="6477000" y="1752600"/>
            <a:ext cx="2438400" cy="1754326"/>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r>
              <a:rPr lang="en-US" dirty="0" smtClean="0"/>
              <a:t>True Mean </a:t>
            </a:r>
            <a:r>
              <a:rPr lang="en-US" dirty="0" smtClean="0"/>
              <a:t>salary is $100,577.35</a:t>
            </a:r>
          </a:p>
          <a:p>
            <a:endParaRPr lang="en-US" dirty="0" smtClean="0"/>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2.Age ditribution.png"/>
          <p:cNvPicPr>
            <a:picLocks noGrp="1" noChangeAspect="1" noChangeArrowheads="1"/>
          </p:cNvPicPr>
          <p:nvPr>
            <p:ph idx="1"/>
          </p:nvPr>
        </p:nvPicPr>
        <p:blipFill>
          <a:blip r:embed="rId2" cstate="print"/>
          <a:srcRect/>
          <a:stretch>
            <a:fillRect/>
          </a:stretch>
        </p:blipFill>
        <p:spPr bwMode="auto">
          <a:xfrm>
            <a:off x="609600" y="990600"/>
            <a:ext cx="4876800" cy="5257800"/>
          </a:xfrm>
          <a:prstGeom prst="rect">
            <a:avLst/>
          </a:prstGeom>
          <a:noFill/>
        </p:spPr>
      </p:pic>
      <p:sp>
        <p:nvSpPr>
          <p:cNvPr id="5" name="Rectangle 4"/>
          <p:cNvSpPr/>
          <p:nvPr/>
        </p:nvSpPr>
        <p:spPr>
          <a:xfrm>
            <a:off x="5708251" y="3429000"/>
            <a:ext cx="3435749" cy="369332"/>
          </a:xfrm>
          <a:prstGeom prst="rect">
            <a:avLst/>
          </a:prstGeom>
        </p:spPr>
        <p:txBody>
          <a:bodyPr wrap="square">
            <a:spAutoFit/>
          </a:bodyPr>
          <a:lstStyle/>
          <a:p>
            <a:r>
              <a:rPr lang="en-US" dirty="0" smtClean="0"/>
              <a:t> </a:t>
            </a:r>
            <a:endParaRPr lang="en-US" dirty="0"/>
          </a:p>
        </p:txBody>
      </p:sp>
      <p:sp>
        <p:nvSpPr>
          <p:cNvPr id="6" name="Rectangle 5"/>
          <p:cNvSpPr/>
          <p:nvPr/>
        </p:nvSpPr>
        <p:spPr>
          <a:xfrm>
            <a:off x="5715000" y="1295400"/>
            <a:ext cx="2757420" cy="4801314"/>
          </a:xfrm>
          <a:prstGeom prst="rect">
            <a:avLst/>
          </a:prstGeom>
        </p:spPr>
        <p:txBody>
          <a:bodyPr wrap="square">
            <a:spAutoFit/>
          </a:bodyPr>
          <a:lstStyle/>
          <a:p>
            <a:pPr>
              <a:buFont typeface="Arial" pitchFamily="34" charset="0"/>
              <a:buChar char="•"/>
            </a:pPr>
            <a:r>
              <a:rPr lang="en-US" dirty="0" smtClean="0"/>
              <a:t>High proportion of  employees are between 30 and 45 years old</a:t>
            </a:r>
          </a:p>
          <a:p>
            <a:pPr>
              <a:buFont typeface="Arial" pitchFamily="34" charset="0"/>
              <a:buChar char="•"/>
            </a:pPr>
            <a:endParaRPr lang="en-US" b="1" dirty="0" smtClean="0"/>
          </a:p>
          <a:p>
            <a:pPr>
              <a:buFont typeface="Arial" pitchFamily="34" charset="0"/>
              <a:buChar char="•"/>
            </a:pPr>
            <a:r>
              <a:rPr lang="en-US" dirty="0" smtClean="0"/>
              <a:t>Age distributions affect the workforce, productivity, and economic growth</a:t>
            </a: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3.Distribution of Years of Experience.png"/>
          <p:cNvPicPr>
            <a:picLocks noGrp="1" noChangeAspect="1" noChangeArrowheads="1"/>
          </p:cNvPicPr>
          <p:nvPr>
            <p:ph idx="1"/>
          </p:nvPr>
        </p:nvPicPr>
        <p:blipFill>
          <a:blip r:embed="rId2" cstate="print"/>
          <a:srcRect/>
          <a:stretch>
            <a:fillRect/>
          </a:stretch>
        </p:blipFill>
        <p:spPr bwMode="auto">
          <a:xfrm>
            <a:off x="228600" y="990600"/>
            <a:ext cx="5181600" cy="5029200"/>
          </a:xfrm>
          <a:prstGeom prst="rect">
            <a:avLst/>
          </a:prstGeom>
          <a:noFill/>
        </p:spPr>
      </p:pic>
      <p:sp>
        <p:nvSpPr>
          <p:cNvPr id="5" name="Rectangle 4"/>
          <p:cNvSpPr/>
          <p:nvPr/>
        </p:nvSpPr>
        <p:spPr>
          <a:xfrm>
            <a:off x="5562600" y="1219200"/>
            <a:ext cx="3429000" cy="4247317"/>
          </a:xfrm>
          <a:prstGeom prst="rect">
            <a:avLst/>
          </a:prstGeom>
        </p:spPr>
        <p:txBody>
          <a:bodyPr wrap="square">
            <a:spAutoFit/>
          </a:bodyPr>
          <a:lstStyle/>
          <a:p>
            <a:pPr algn="just">
              <a:buFont typeface="Arial" pitchFamily="34" charset="0"/>
              <a:buChar char="•"/>
            </a:pPr>
            <a:r>
              <a:rPr lang="en-US" dirty="0" smtClean="0"/>
              <a:t>Positive Skewness (0.36) indicates  that while most people have fewer years of experience, there are some with significantly more years of experience.</a:t>
            </a:r>
          </a:p>
          <a:p>
            <a:pPr algn="just"/>
            <a:endParaRPr lang="en-US" dirty="0" smtClean="0"/>
          </a:p>
          <a:p>
            <a:pPr algn="just">
              <a:buFont typeface="Arial" pitchFamily="34" charset="0"/>
              <a:buChar char="•"/>
            </a:pPr>
            <a:r>
              <a:rPr lang="en-US" dirty="0" smtClean="0"/>
              <a:t>The combination of positive skewness and negative kurtosis means that while most data points are clustered towards the lower end of the experience spectrum, the distribution does not have extreme outliers as frequently as a normal distribution might.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1082</TotalTime>
  <Words>827</Words>
  <Application>Microsoft Office PowerPoint</Application>
  <PresentationFormat>On-screen Show (4:3)</PresentationFormat>
  <Paragraphs>94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Salary Prediction Python EDA Project</vt:lpstr>
      <vt:lpstr>Introduction</vt:lpstr>
      <vt:lpstr>Research Questions</vt:lpstr>
      <vt:lpstr>Dataset overview</vt:lpstr>
      <vt:lpstr>Exploratory Data Analysis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Conclusion</vt:lpstr>
      <vt:lpstr>Slide 25</vt:lpstr>
      <vt:lpstr>Slide 26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Python EDA Project</dc:title>
  <dc:creator>rukundo oreste</dc:creator>
  <cp:lastModifiedBy>rukundo oreste</cp:lastModifiedBy>
  <cp:revision>101</cp:revision>
  <dcterms:created xsi:type="dcterms:W3CDTF">2024-08-31T20:42:01Z</dcterms:created>
  <dcterms:modified xsi:type="dcterms:W3CDTF">2024-09-03T23:23:29Z</dcterms:modified>
</cp:coreProperties>
</file>