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1975104"/>
            <a:ext cx="4775075" cy="2907792"/>
          </a:xfrm>
        </p:spPr>
        <p:txBody>
          <a:bodyPr>
            <a:normAutofit/>
          </a:bodyPr>
          <a:lstStyle/>
          <a:p>
            <a:r>
              <a:rPr lang="en-US" sz="2800" dirty="0">
                <a:solidFill>
                  <a:schemeClr val="tx1"/>
                </a:solidFill>
              </a:rPr>
              <a:t>THE BATTLE OF NEIGHBOURHOODS IN TORONTO CITY, ONTARIO, CANADA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75F5-3E2B-4153-AE19-4C4B63511E40}"/>
              </a:ext>
            </a:extLst>
          </p:cNvPr>
          <p:cNvSpPr>
            <a:spLocks noGrp="1"/>
          </p:cNvSpPr>
          <p:nvPr>
            <p:ph type="title"/>
          </p:nvPr>
        </p:nvSpPr>
        <p:spPr/>
        <p:txBody>
          <a:bodyPr/>
          <a:lstStyle/>
          <a:p>
            <a:r>
              <a:rPr lang="en-ZA" b="1" dirty="0">
                <a:solidFill>
                  <a:schemeClr val="tx1"/>
                </a:solidFill>
                <a:effectLst>
                  <a:outerShdw blurRad="38100" dist="38100" dir="2700000" algn="tl">
                    <a:srgbClr val="000000">
                      <a:alpha val="43137"/>
                    </a:srgbClr>
                  </a:outerShdw>
                </a:effectLst>
                <a:latin typeface="Algerian" panose="04020705040A02060702" pitchFamily="82" charset="0"/>
              </a:rPr>
              <a:t>PURPOSE OF THE PROJECT</a:t>
            </a:r>
            <a:br>
              <a:rPr lang="en-ZA" dirty="0">
                <a:effectLst>
                  <a:outerShdw blurRad="38100" dist="38100" dir="2700000" algn="tl">
                    <a:srgbClr val="000000">
                      <a:alpha val="43137"/>
                    </a:srgbClr>
                  </a:outerShdw>
                </a:effectLst>
                <a:latin typeface="Algerian" panose="04020705040A02060702" pitchFamily="82" charset="0"/>
              </a:rPr>
            </a:br>
            <a:endParaRPr lang="en-ZA"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F933241A-2386-4AB9-BC9A-3430B5C67D5E}"/>
              </a:ext>
            </a:extLst>
          </p:cNvPr>
          <p:cNvSpPr>
            <a:spLocks noGrp="1"/>
          </p:cNvSpPr>
          <p:nvPr>
            <p:ph idx="1"/>
          </p:nvPr>
        </p:nvSpPr>
        <p:spPr/>
        <p:txBody>
          <a:bodyPr/>
          <a:lstStyle/>
          <a:p>
            <a:r>
              <a:rPr lang="en-ZA" dirty="0"/>
              <a:t>The aim of this project is to help immigrants in determining the neighbourhood that best suits them upon arrival to the province of Ontario, within Toronto city. Their decision on which neighbourhood to choose from, would be based on an analysis of venues in each neighbourhood. This project is for people looking for ease of access to Cafe, Schools, Supermarket, hospitals and so on.</a:t>
            </a:r>
          </a:p>
          <a:p>
            <a:endParaRPr lang="en-ZA" dirty="0"/>
          </a:p>
        </p:txBody>
      </p:sp>
    </p:spTree>
    <p:extLst>
      <p:ext uri="{BB962C8B-B14F-4D97-AF65-F5344CB8AC3E}">
        <p14:creationId xmlns:p14="http://schemas.microsoft.com/office/powerpoint/2010/main" val="119249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4F93-D7BC-4A19-9A27-56AC0907EA1F}"/>
              </a:ext>
            </a:extLst>
          </p:cNvPr>
          <p:cNvSpPr>
            <a:spLocks noGrp="1"/>
          </p:cNvSpPr>
          <p:nvPr>
            <p:ph type="title"/>
          </p:nvPr>
        </p:nvSpPr>
        <p:spPr/>
        <p:txBody>
          <a:bodyPr/>
          <a:lstStyle/>
          <a:p>
            <a:r>
              <a:rPr lang="en-ZA" b="1" dirty="0">
                <a:effectLst>
                  <a:outerShdw blurRad="38100" dist="38100" dir="2700000" algn="tl">
                    <a:srgbClr val="000000">
                      <a:alpha val="43137"/>
                    </a:srgbClr>
                  </a:outerShdw>
                </a:effectLst>
                <a:latin typeface="Algerian" panose="04020705040A02060702" pitchFamily="82" charset="0"/>
              </a:rPr>
              <a:t>DATA DESCRIPTION</a:t>
            </a:r>
            <a:br>
              <a:rPr lang="en-ZA" b="1" dirty="0">
                <a:effectLst>
                  <a:outerShdw blurRad="38100" dist="38100" dir="2700000" algn="tl">
                    <a:srgbClr val="000000">
                      <a:alpha val="43137"/>
                    </a:srgbClr>
                  </a:outerShdw>
                </a:effectLst>
                <a:latin typeface="Algerian" panose="04020705040A02060702" pitchFamily="82" charset="0"/>
              </a:rPr>
            </a:br>
            <a:endParaRPr lang="en-ZA"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7BD8A909-1554-41EE-AC1F-CFC7B03332DC}"/>
              </a:ext>
            </a:extLst>
          </p:cNvPr>
          <p:cNvSpPr>
            <a:spLocks noGrp="1"/>
          </p:cNvSpPr>
          <p:nvPr>
            <p:ph idx="1"/>
          </p:nvPr>
        </p:nvSpPr>
        <p:spPr/>
        <p:txBody>
          <a:bodyPr/>
          <a:lstStyle/>
          <a:p>
            <a:r>
              <a:rPr lang="en-ZA" dirty="0"/>
              <a:t>To consider this problem, the list of data considered were:</a:t>
            </a:r>
          </a:p>
          <a:p>
            <a:pPr lvl="0"/>
            <a:r>
              <a:rPr lang="en-ZA" dirty="0"/>
              <a:t>The Ontario dataset scrapped from Wikipedia on week 3 of this course, was used. The dataset consists of the Postal code, Borough, and Neighbourhood.</a:t>
            </a:r>
          </a:p>
          <a:p>
            <a:r>
              <a:rPr lang="en-ZA" dirty="0"/>
              <a:t>Data Link: </a:t>
            </a:r>
            <a:r>
              <a:rPr lang="en-ZA" u="sng" dirty="0">
                <a:hlinkClick r:id="rId2"/>
              </a:rPr>
              <a:t>https://en.wikipedia.org/wiki/List_of_postal_codes_of_Canada:_M</a:t>
            </a:r>
            <a:endParaRPr lang="en-ZA" dirty="0"/>
          </a:p>
          <a:p>
            <a:r>
              <a:rPr lang="en-ZA" dirty="0"/>
              <a:t>The data was then cleaned, in order to remove any unnecessary data that was found i.e. incomplete data for any borough or neighbourhood.</a:t>
            </a:r>
          </a:p>
          <a:p>
            <a:r>
              <a:rPr lang="en-ZA" dirty="0"/>
              <a:t>Another dataset for latitude and longitude was gotten from the data link below: </a:t>
            </a:r>
            <a:r>
              <a:rPr lang="en-ZA" u="sng" dirty="0">
                <a:hlinkClick r:id="rId3"/>
              </a:rPr>
              <a:t>http://cocl.us/Geospatial_data</a:t>
            </a:r>
            <a:endParaRPr lang="en-ZA" dirty="0"/>
          </a:p>
          <a:p>
            <a:endParaRPr lang="en-ZA" dirty="0"/>
          </a:p>
        </p:txBody>
      </p:sp>
    </p:spTree>
    <p:extLst>
      <p:ext uri="{BB962C8B-B14F-4D97-AF65-F5344CB8AC3E}">
        <p14:creationId xmlns:p14="http://schemas.microsoft.com/office/powerpoint/2010/main" val="207681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19EF-AE3D-4B96-997F-48D81BAD82AF}"/>
              </a:ext>
            </a:extLst>
          </p:cNvPr>
          <p:cNvSpPr>
            <a:spLocks noGrp="1"/>
          </p:cNvSpPr>
          <p:nvPr>
            <p:ph type="title"/>
          </p:nvPr>
        </p:nvSpPr>
        <p:spPr/>
        <p:txBody>
          <a:bodyPr/>
          <a:lstStyle/>
          <a:p>
            <a:r>
              <a:rPr lang="en-ZA" dirty="0">
                <a:effectLst>
                  <a:outerShdw blurRad="38100" dist="38100" dir="2700000" algn="tl">
                    <a:srgbClr val="000000">
                      <a:alpha val="43137"/>
                    </a:srgbClr>
                  </a:outerShdw>
                </a:effectLst>
                <a:latin typeface="Algerian" panose="04020705040A02060702" pitchFamily="82" charset="0"/>
              </a:rPr>
              <a:t>MAP OF TORONTO, FEATURING BLUE MARKERS ON EACH NEIGHBOURHOOD</a:t>
            </a:r>
          </a:p>
        </p:txBody>
      </p:sp>
      <p:pic>
        <p:nvPicPr>
          <p:cNvPr id="5" name="Content Placeholder 4">
            <a:extLst>
              <a:ext uri="{FF2B5EF4-FFF2-40B4-BE49-F238E27FC236}">
                <a16:creationId xmlns:a16="http://schemas.microsoft.com/office/drawing/2014/main" id="{869C6B90-5A5E-4A61-9D7F-19506B5DAAEE}"/>
              </a:ext>
            </a:extLst>
          </p:cNvPr>
          <p:cNvPicPr>
            <a:picLocks noGrp="1" noChangeAspect="1"/>
          </p:cNvPicPr>
          <p:nvPr>
            <p:ph idx="1"/>
          </p:nvPr>
        </p:nvPicPr>
        <p:blipFill>
          <a:blip r:embed="rId2"/>
          <a:stretch>
            <a:fillRect/>
          </a:stretch>
        </p:blipFill>
        <p:spPr>
          <a:xfrm>
            <a:off x="1066800" y="2338362"/>
            <a:ext cx="10058400" cy="3379839"/>
          </a:xfrm>
        </p:spPr>
      </p:pic>
    </p:spTree>
    <p:extLst>
      <p:ext uri="{BB962C8B-B14F-4D97-AF65-F5344CB8AC3E}">
        <p14:creationId xmlns:p14="http://schemas.microsoft.com/office/powerpoint/2010/main" val="249745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F167-18FB-4548-99BE-818F916AC6D1}"/>
              </a:ext>
            </a:extLst>
          </p:cNvPr>
          <p:cNvSpPr>
            <a:spLocks noGrp="1"/>
          </p:cNvSpPr>
          <p:nvPr>
            <p:ph type="title"/>
          </p:nvPr>
        </p:nvSpPr>
        <p:spPr/>
        <p:txBody>
          <a:bodyPr/>
          <a:lstStyle/>
          <a:p>
            <a:r>
              <a:rPr lang="en-ZA" b="1" dirty="0">
                <a:effectLst>
                  <a:outerShdw blurRad="38100" dist="38100" dir="2700000" algn="tl">
                    <a:srgbClr val="000000">
                      <a:alpha val="43137"/>
                    </a:srgbClr>
                  </a:outerShdw>
                </a:effectLst>
                <a:latin typeface="Algerian" panose="04020705040A02060702" pitchFamily="82" charset="0"/>
              </a:rPr>
              <a:t>CONCLUSION</a:t>
            </a:r>
            <a:br>
              <a:rPr lang="en-ZA" b="1" dirty="0"/>
            </a:br>
            <a:endParaRPr lang="en-ZA" dirty="0"/>
          </a:p>
        </p:txBody>
      </p:sp>
      <p:sp>
        <p:nvSpPr>
          <p:cNvPr id="3" name="Content Placeholder 2">
            <a:extLst>
              <a:ext uri="{FF2B5EF4-FFF2-40B4-BE49-F238E27FC236}">
                <a16:creationId xmlns:a16="http://schemas.microsoft.com/office/drawing/2014/main" id="{10725E23-1352-4045-B4BC-14ABC690374D}"/>
              </a:ext>
            </a:extLst>
          </p:cNvPr>
          <p:cNvSpPr>
            <a:spLocks noGrp="1"/>
          </p:cNvSpPr>
          <p:nvPr>
            <p:ph idx="1"/>
          </p:nvPr>
        </p:nvSpPr>
        <p:spPr/>
        <p:txBody>
          <a:bodyPr/>
          <a:lstStyle/>
          <a:p>
            <a:r>
              <a:rPr lang="en-ZA" dirty="0"/>
              <a:t>The aim of the project was to examine different neighbourhoods in the city of Toronto, Ontario for immigrants, so as to ensure they make the right choice for the neighbourhood they choose to live in. From the above project, it can be seen that there is a clear analysis of the neighbourhoods, giving the immigrant a clear overview of how each neighbourhood is constructed. With this analysis, the immigrant would be able to make a confirmed choice of his/her preferred choice of neighbourhood.</a:t>
            </a:r>
          </a:p>
          <a:p>
            <a:endParaRPr lang="en-ZA" dirty="0"/>
          </a:p>
        </p:txBody>
      </p:sp>
    </p:spTree>
    <p:extLst>
      <p:ext uri="{BB962C8B-B14F-4D97-AF65-F5344CB8AC3E}">
        <p14:creationId xmlns:p14="http://schemas.microsoft.com/office/powerpoint/2010/main" val="811991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{528CD06F-7F6A-431C-910B-E9170608A224}tf78438558_wac</Template>
  <TotalTime>0</TotalTime>
  <Words>314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Algerian</vt:lpstr>
      <vt:lpstr>Century Gothic</vt:lpstr>
      <vt:lpstr>Garamond</vt:lpstr>
      <vt:lpstr>SavonVTI</vt:lpstr>
      <vt:lpstr>THE BATTLE OF NEIGHBOURHOODS IN TORONTO CITY, ONTARIO, CANADA</vt:lpstr>
      <vt:lpstr>PURPOSE OF THE PROJECT </vt:lpstr>
      <vt:lpstr>DATA DESCRIPTION </vt:lpstr>
      <vt:lpstr>MAP OF TORONTO, FEATURING BLUE MARKERS ON EACH NEIGHBOURHOOD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2020-07-22T23:12:42Z</dcterms:created>
  <dcterms:modified xsi:type="dcterms:W3CDTF">2020-07-22T23:22:13Z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