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lamia.github.io/Horrorscope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2175e32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2175e32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Elaborate on some of the struggles we had with the Database and </a:t>
            </a:r>
            <a:r>
              <a:rPr lang="en"/>
              <a:t>describe</a:t>
            </a:r>
            <a:r>
              <a:rPr lang="en"/>
              <a:t> how we were finally able to perform an inner join after formatting the date columns for the full moon chart and the KCPD Crime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2175e32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2175e32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We put the data into tableau and excel pivot tables to examine any trends between astrological sign and the number of serial killers. We found there were more aquarius killer than other types.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2175e3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2175e3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we analyzed number of victims (confirmed) by Killer's astrological sign. Again, the highest number was from aquarius.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2175e32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2175e32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separated the killers by their birth year. We found that the highest number of serial killers were born between 1946-1964 (with the most being in 1953). This generation definition comes from the Pew Research Center.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2175e32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2175e32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Last, we looked at the average number of victims associated with each generation of killer. The average highest number of victims (6.907) came from the silent generation, which were individuals born between 1928-1945.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2175e32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2175e32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First, we looked to see which astrological season full moon was associated with the highest number of crime reports for 2009. Virgo full moon (associated with September) had the highest number of reports.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2175e32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2175e32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Then, the reports were separated by crime type to see which astrological season had the most for each crime type. Crimes categorized as "misconduct" were most often </a:t>
            </a:r>
            <a:r>
              <a:rPr lang="en" sz="1200">
                <a:solidFill>
                  <a:srgbClr val="24292F"/>
                </a:solidFill>
                <a:highlight>
                  <a:srgbClr val="FFFFFF"/>
                </a:highlight>
              </a:rPr>
              <a:t>committed</a:t>
            </a:r>
            <a:r>
              <a:rPr lang="en" sz="1200">
                <a:solidFill>
                  <a:srgbClr val="24292F"/>
                </a:solidFill>
                <a:highlight>
                  <a:srgbClr val="FFFFFF"/>
                </a:highlight>
              </a:rPr>
              <a:t> during the Taurus full moon, theft was </a:t>
            </a:r>
            <a:r>
              <a:rPr lang="en" sz="1200">
                <a:solidFill>
                  <a:srgbClr val="24292F"/>
                </a:solidFill>
                <a:highlight>
                  <a:srgbClr val="FFFFFF"/>
                </a:highlight>
              </a:rPr>
              <a:t>committed</a:t>
            </a:r>
            <a:r>
              <a:rPr lang="en" sz="1200">
                <a:solidFill>
                  <a:srgbClr val="24292F"/>
                </a:solidFill>
                <a:highlight>
                  <a:srgbClr val="FFFFFF"/>
                </a:highlight>
              </a:rPr>
              <a:t> most during the Aries full moon, and violent crimes </a:t>
            </a:r>
            <a:r>
              <a:rPr lang="en" sz="1200">
                <a:solidFill>
                  <a:srgbClr val="24292F"/>
                </a:solidFill>
                <a:highlight>
                  <a:srgbClr val="FFFFFF"/>
                </a:highlight>
              </a:rPr>
              <a:t>occur</a:t>
            </a:r>
            <a:r>
              <a:rPr lang="en" sz="1200">
                <a:solidFill>
                  <a:srgbClr val="24292F"/>
                </a:solidFill>
                <a:highlight>
                  <a:srgbClr val="FFFFFF"/>
                </a:highlight>
              </a:rPr>
              <a:t> most often during the Gemini moon.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2175e32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2175e32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looked to see which full moon sign had the most reports associated with firearms. Pisces full moon had the most firearms.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2175e32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2175e32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to better see if there were spikes during full moons, all of the crimes were placed on a line chart with the X-axis being the date the crime was </a:t>
            </a:r>
            <a:r>
              <a:rPr lang="en" sz="1200">
                <a:solidFill>
                  <a:srgbClr val="24292F"/>
                </a:solidFill>
                <a:highlight>
                  <a:srgbClr val="FFFFFF"/>
                </a:highlight>
              </a:rPr>
              <a:t>committed</a:t>
            </a:r>
            <a:r>
              <a:rPr lang="en" sz="1200">
                <a:solidFill>
                  <a:srgbClr val="24292F"/>
                </a:solidFill>
                <a:highlight>
                  <a:srgbClr val="FFFFFF"/>
                </a:highlight>
              </a:rPr>
              <a:t> and the Y axis being the number of reports. The graph could be filtered to show each month individually. In general, there did not appear to be a major uptick in reported crimes on full moons.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2175e320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2175e320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Lauren: Last, the same line chart was created to see if more firearms were used during full moons. Again, in general there did not seem to be a major increase.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175e32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175e32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and acknowledge the </a:t>
            </a:r>
            <a:r>
              <a:rPr lang="en"/>
              <a:t>whimsical</a:t>
            </a:r>
            <a:r>
              <a:rPr lang="en"/>
              <a:t> nature of astrology, and how people often search for an explanation as to why crime happens.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2175e320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2175e320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Either Live Demo the Tableau Charts or proceed with following charts.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2175e32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2175e32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Discuss or list technologies utilized.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2175e320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2175e320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(Explain basic setup of our machine learning models, feel free to show examples of code utilized if wanted.) </a:t>
            </a:r>
            <a:r>
              <a:rPr lang="en" sz="1150">
                <a:solidFill>
                  <a:srgbClr val="1D1C1D"/>
                </a:solidFill>
                <a:highlight>
                  <a:srgbClr val="F8F8F8"/>
                </a:highlight>
              </a:rPr>
              <a:t>Because both datasets were categorical, we decided to use Logistic Regression Models for Machine Learning. Our hope to prove a correlation between the zodiac signs and crime were sadly not validated using the Logistic Regression models.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52175e320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52175e320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Jessica: The accuracy of the model on the Kansas City Crime dataset was only 11% after making some adjustments to the original model’s train_test_split and standardizing the data. A shuffle of the data was also performed to test for better results in case the issue was with how the data was organized before it was run through the model.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2175e32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52175e32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r>
              <a:rPr lang="en" sz="1150">
                <a:solidFill>
                  <a:srgbClr val="1D1C1D"/>
                </a:solidFill>
                <a:highlight>
                  <a:srgbClr val="F8F8F8"/>
                </a:highlight>
              </a:rPr>
              <a:t>The same attempts for more accuracy were made to the Serial Killers dataset. Unfortunately the results were similar. The accuracy score topped out at 14%.</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Precision, recall, and F1 scores for both models were also quite low. </a:t>
            </a:r>
            <a:r>
              <a:rPr lang="en" sz="1200">
                <a:solidFill>
                  <a:srgbClr val="24292F"/>
                </a:solidFill>
                <a:highlight>
                  <a:srgbClr val="FFFFFF"/>
                </a:highlight>
              </a:rPr>
              <a:t>Likely no model could sense it likely makes logical sense that certain astrological signs are not associated with a higher likelihood of murder.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2175e32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52175e32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Feel free to ham this one up or elaborate further, or just skim it lol.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2175e320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2175e320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Jessica: If this analysis were to continue, the datasets should be re-analyzed to make sure they are not set up in any sort of order that can skew the machine learning models. Attempting a cluster model like K Nearest Neighbors may show more accurate results on both datasets. Changing the features or introducing new data to the datasets to use as new features could also change the outcome of the Machine Learning performed during this project. For crime it would also be better to include more data, a wider range of cities, and over more years.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52175e320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52175e320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Just briefly graze these notes and elaborate where you would like to.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52175e320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52175e320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Please perform a live demo of the website at this slide. </a:t>
            </a:r>
            <a:r>
              <a:rPr lang="en" u="sng">
                <a:solidFill>
                  <a:schemeClr val="hlink"/>
                </a:solidFill>
                <a:hlinkClick r:id="rId2"/>
              </a:rPr>
              <a:t>https://rulamia.github.io/Horrorscopes/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52175e32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52175e32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Thanks to all fellow students and instructors for a great 6 months!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fa8143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fa8143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Talk about how we found our data and how we determined that the initial data was suitable for our purposes.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5fa814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5fa814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how we scraped data from wikipedia and how KCPD data was already formatted into a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fa8143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5fa8143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Briefly discuss hypothesis that Pisces Men would be the most likely serial killers.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fa8143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fa8143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Note that we scraped from a table on Wikipedia. Discuss finding the erroneous entries and troubleshooting that was done to resolve the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175e32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175e32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cleaning of this data and potentially how we had to format the date column.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175e32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175e32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Discuss our initial debate between what database type to go with, and why we chose an AWS PostgreSQL database.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2175e32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2175e32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Feel free to elaborate here if you want 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public.tableau.com/app/profile/lauren.debes/viz/SerialKillersvsZodiacSign/HorrorscopesCharts?publish=yes" TargetMode="External"/></Relationships>
</file>

<file path=ppt/slides/_rels/slide2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22.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2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2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25.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26.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9.png"/><Relationship Id="rId13" Type="http://schemas.openxmlformats.org/officeDocument/2006/relationships/image" Target="../media/image2.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png"/><Relationship Id="rId1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6.png"/></Relationships>
</file>

<file path=ppt/slides/_rels/slide27.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28.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1.png"/><Relationship Id="rId13" Type="http://schemas.openxmlformats.org/officeDocument/2006/relationships/image" Target="../media/image4.png"/><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rulamia.github.io/Horrorscopes/" TargetMode="External"/><Relationship Id="rId4" Type="http://schemas.openxmlformats.org/officeDocument/2006/relationships/image" Target="../media/image1.png"/><Relationship Id="rId9" Type="http://schemas.openxmlformats.org/officeDocument/2006/relationships/image" Target="../media/image3.png"/><Relationship Id="rId15" Type="http://schemas.openxmlformats.org/officeDocument/2006/relationships/image" Target="../media/image6.png"/><Relationship Id="rId1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65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Does astrology influence crime?</a:t>
            </a:r>
            <a:endParaRPr b="1">
              <a:solidFill>
                <a:srgbClr val="A7A4D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463000"/>
            <a:ext cx="8520602" cy="3349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Challenges and Successes</a:t>
            </a:r>
            <a:endParaRPr b="1">
              <a:solidFill>
                <a:schemeClr val="lt1"/>
              </a:solidFill>
              <a:latin typeface="Times New Roman"/>
              <a:ea typeface="Times New Roman"/>
              <a:cs typeface="Times New Roman"/>
              <a:sym typeface="Times New Roman"/>
            </a:endParaRPr>
          </a:p>
        </p:txBody>
      </p:sp>
      <p:sp>
        <p:nvSpPr>
          <p:cNvPr id="221" name="Google Shape;221;p22"/>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Planning - better planning, ie: data types at each step, format of data or documents when they are to be passed to another team member, etc.</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Prevents </a:t>
            </a:r>
            <a:r>
              <a:rPr lang="en">
                <a:solidFill>
                  <a:schemeClr val="lt1"/>
                </a:solidFill>
                <a:latin typeface="Times New Roman"/>
                <a:ea typeface="Times New Roman"/>
                <a:cs typeface="Times New Roman"/>
                <a:sym typeface="Times New Roman"/>
              </a:rPr>
              <a:t>overlapping</a:t>
            </a:r>
            <a:r>
              <a:rPr lang="en">
                <a:solidFill>
                  <a:schemeClr val="lt1"/>
                </a:solidFill>
                <a:latin typeface="Times New Roman"/>
                <a:ea typeface="Times New Roman"/>
                <a:cs typeface="Times New Roman"/>
                <a:sym typeface="Times New Roman"/>
              </a:rPr>
              <a:t> labor</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better structure and expectations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Learning by doing - gaining a perspective of real project-driven scenarios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insight into what questions need to be asked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techniques to process information in the quest for understanding</a:t>
            </a:r>
            <a:endParaRPr>
              <a:solidFill>
                <a:schemeClr val="lt1"/>
              </a:solidFill>
              <a:latin typeface="Times New Roman"/>
              <a:ea typeface="Times New Roman"/>
              <a:cs typeface="Times New Roman"/>
              <a:sym typeface="Times New Roman"/>
            </a:endParaRPr>
          </a:p>
        </p:txBody>
      </p:sp>
      <p:grpSp>
        <p:nvGrpSpPr>
          <p:cNvPr id="222" name="Google Shape;222;p22"/>
          <p:cNvGrpSpPr/>
          <p:nvPr/>
        </p:nvGrpSpPr>
        <p:grpSpPr>
          <a:xfrm>
            <a:off x="18500" y="47675"/>
            <a:ext cx="9106999" cy="1083925"/>
            <a:chOff x="0" y="-14750"/>
            <a:chExt cx="9106999" cy="1083925"/>
          </a:xfrm>
        </p:grpSpPr>
        <p:pic>
          <p:nvPicPr>
            <p:cNvPr id="223" name="Google Shape;223;p2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24" name="Google Shape;224;p2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25" name="Google Shape;225;p2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26" name="Google Shape;226;p2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27" name="Google Shape;227;p2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28" name="Google Shape;228;p2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29" name="Google Shape;229;p22"/>
          <p:cNvGrpSpPr/>
          <p:nvPr/>
        </p:nvGrpSpPr>
        <p:grpSpPr>
          <a:xfrm>
            <a:off x="0" y="3987208"/>
            <a:ext cx="9164450" cy="1156292"/>
            <a:chOff x="0" y="3987208"/>
            <a:chExt cx="9164450" cy="1156292"/>
          </a:xfrm>
        </p:grpSpPr>
        <p:pic>
          <p:nvPicPr>
            <p:cNvPr id="230" name="Google Shape;230;p2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31" name="Google Shape;231;p2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32" name="Google Shape;232;p2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33" name="Google Shape;233;p2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34" name="Google Shape;234;p2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35" name="Google Shape;235;p2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39" name="Shape 239"/>
        <p:cNvGrpSpPr/>
        <p:nvPr/>
      </p:nvGrpSpPr>
      <p:grpSpPr>
        <a:xfrm>
          <a:off x="0" y="0"/>
          <a:ext cx="0" cy="0"/>
          <a:chOff x="0" y="0"/>
          <a:chExt cx="0" cy="0"/>
        </a:xfrm>
      </p:grpSpPr>
      <p:sp>
        <p:nvSpPr>
          <p:cNvPr id="240" name="Google Shape;2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1" name="Google Shape;241;p23"/>
          <p:cNvPicPr preferRelativeResize="0"/>
          <p:nvPr/>
        </p:nvPicPr>
        <p:blipFill>
          <a:blip r:embed="rId3">
            <a:alphaModFix/>
          </a:blip>
          <a:stretch>
            <a:fillRect/>
          </a:stretch>
        </p:blipFill>
        <p:spPr>
          <a:xfrm>
            <a:off x="152400" y="1068450"/>
            <a:ext cx="8839200" cy="3950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45" name="Shape 245"/>
        <p:cNvGrpSpPr/>
        <p:nvPr/>
      </p:nvGrpSpPr>
      <p:grpSpPr>
        <a:xfrm>
          <a:off x="0" y="0"/>
          <a:ext cx="0" cy="0"/>
          <a:chOff x="0" y="0"/>
          <a:chExt cx="0" cy="0"/>
        </a:xfrm>
      </p:grpSpPr>
      <p:sp>
        <p:nvSpPr>
          <p:cNvPr id="246" name="Google Shape;2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7" name="Google Shape;247;p24"/>
          <p:cNvPicPr preferRelativeResize="0"/>
          <p:nvPr/>
        </p:nvPicPr>
        <p:blipFill>
          <a:blip r:embed="rId3">
            <a:alphaModFix/>
          </a:blip>
          <a:stretch>
            <a:fillRect/>
          </a:stretch>
        </p:blipFill>
        <p:spPr>
          <a:xfrm>
            <a:off x="152400" y="1170125"/>
            <a:ext cx="8839200" cy="386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3" name="Google Shape;253;p25"/>
          <p:cNvPicPr preferRelativeResize="0"/>
          <p:nvPr/>
        </p:nvPicPr>
        <p:blipFill>
          <a:blip r:embed="rId3">
            <a:alphaModFix/>
          </a:blip>
          <a:stretch>
            <a:fillRect/>
          </a:stretch>
        </p:blipFill>
        <p:spPr>
          <a:xfrm>
            <a:off x="152400" y="1170125"/>
            <a:ext cx="8839200" cy="3787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57" name="Shape 257"/>
        <p:cNvGrpSpPr/>
        <p:nvPr/>
      </p:nvGrpSpPr>
      <p:grpSpPr>
        <a:xfrm>
          <a:off x="0" y="0"/>
          <a:ext cx="0" cy="0"/>
          <a:chOff x="0" y="0"/>
          <a:chExt cx="0" cy="0"/>
        </a:xfrm>
      </p:grpSpPr>
      <p:sp>
        <p:nvSpPr>
          <p:cNvPr id="258" name="Google Shape;2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9" name="Google Shape;259;p26"/>
          <p:cNvPicPr preferRelativeResize="0"/>
          <p:nvPr/>
        </p:nvPicPr>
        <p:blipFill>
          <a:blip r:embed="rId3">
            <a:alphaModFix/>
          </a:blip>
          <a:stretch>
            <a:fillRect/>
          </a:stretch>
        </p:blipFill>
        <p:spPr>
          <a:xfrm>
            <a:off x="152400" y="1170125"/>
            <a:ext cx="8904626" cy="3787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65" name="Google Shape;265;p27"/>
          <p:cNvPicPr preferRelativeResize="0"/>
          <p:nvPr/>
        </p:nvPicPr>
        <p:blipFill>
          <a:blip r:embed="rId3">
            <a:alphaModFix/>
          </a:blip>
          <a:stretch>
            <a:fillRect/>
          </a:stretch>
        </p:blipFill>
        <p:spPr>
          <a:xfrm>
            <a:off x="152400" y="1170125"/>
            <a:ext cx="8839200" cy="387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1" name="Google Shape;271;p28"/>
          <p:cNvPicPr preferRelativeResize="0"/>
          <p:nvPr/>
        </p:nvPicPr>
        <p:blipFill>
          <a:blip r:embed="rId3">
            <a:alphaModFix/>
          </a:blip>
          <a:stretch>
            <a:fillRect/>
          </a:stretch>
        </p:blipFill>
        <p:spPr>
          <a:xfrm>
            <a:off x="152400" y="1017725"/>
            <a:ext cx="8839200" cy="3976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7" name="Google Shape;277;p29"/>
          <p:cNvPicPr preferRelativeResize="0"/>
          <p:nvPr/>
        </p:nvPicPr>
        <p:blipFill>
          <a:blip r:embed="rId3">
            <a:alphaModFix/>
          </a:blip>
          <a:stretch>
            <a:fillRect/>
          </a:stretch>
        </p:blipFill>
        <p:spPr>
          <a:xfrm>
            <a:off x="152400" y="1170125"/>
            <a:ext cx="8839200" cy="381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81" name="Shape 281"/>
        <p:cNvGrpSpPr/>
        <p:nvPr/>
      </p:nvGrpSpPr>
      <p:grpSpPr>
        <a:xfrm>
          <a:off x="0" y="0"/>
          <a:ext cx="0" cy="0"/>
          <a:chOff x="0" y="0"/>
          <a:chExt cx="0" cy="0"/>
        </a:xfrm>
      </p:grpSpPr>
      <p:sp>
        <p:nvSpPr>
          <p:cNvPr id="282" name="Google Shape;2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3" name="Google Shape;283;p30"/>
          <p:cNvPicPr preferRelativeResize="0"/>
          <p:nvPr/>
        </p:nvPicPr>
        <p:blipFill>
          <a:blip r:embed="rId3">
            <a:alphaModFix/>
          </a:blip>
          <a:stretch>
            <a:fillRect/>
          </a:stretch>
        </p:blipFill>
        <p:spPr>
          <a:xfrm>
            <a:off x="152400" y="1170125"/>
            <a:ext cx="8839200" cy="3849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9" name="Google Shape;289;p31"/>
          <p:cNvPicPr preferRelativeResize="0"/>
          <p:nvPr/>
        </p:nvPicPr>
        <p:blipFill>
          <a:blip r:embed="rId3">
            <a:alphaModFix/>
          </a:blip>
          <a:stretch>
            <a:fillRect/>
          </a:stretch>
        </p:blipFill>
        <p:spPr>
          <a:xfrm>
            <a:off x="152400" y="1170125"/>
            <a:ext cx="8941898" cy="377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1075" y="10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Topic Selection</a:t>
            </a:r>
            <a:endParaRPr b="1">
              <a:solidFill>
                <a:schemeClr val="lt1"/>
              </a:solidFill>
              <a:latin typeface="Times New Roman"/>
              <a:ea typeface="Times New Roman"/>
              <a:cs typeface="Times New Roman"/>
              <a:sym typeface="Times New Roman"/>
            </a:endParaRPr>
          </a:p>
        </p:txBody>
      </p:sp>
      <p:sp>
        <p:nvSpPr>
          <p:cNvPr id="61" name="Google Shape;61;p14"/>
          <p:cNvSpPr txBox="1"/>
          <p:nvPr>
            <p:ph idx="1" type="body"/>
          </p:nvPr>
        </p:nvSpPr>
        <p:spPr>
          <a:xfrm>
            <a:off x="231075" y="199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group chose the topic of </a:t>
            </a:r>
            <a:r>
              <a:rPr lang="en">
                <a:solidFill>
                  <a:schemeClr val="lt1"/>
                </a:solidFill>
                <a:latin typeface="Times New Roman"/>
                <a:ea typeface="Times New Roman"/>
                <a:cs typeface="Times New Roman"/>
                <a:sym typeface="Times New Roman"/>
              </a:rPr>
              <a:t>astrology</a:t>
            </a:r>
            <a:r>
              <a:rPr lang="en">
                <a:solidFill>
                  <a:schemeClr val="lt1"/>
                </a:solidFill>
                <a:latin typeface="Times New Roman"/>
                <a:ea typeface="Times New Roman"/>
                <a:cs typeface="Times New Roman"/>
                <a:sym typeface="Times New Roman"/>
              </a:rPr>
              <a:t> and its influence on crime for our final project. We all have a shared fascination with both astrology and crime, and were curious as to whether it could be proven that there is a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 between the two.</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62" name="Google Shape;62;p14"/>
          <p:cNvGrpSpPr/>
          <p:nvPr/>
        </p:nvGrpSpPr>
        <p:grpSpPr>
          <a:xfrm>
            <a:off x="0" y="-14750"/>
            <a:ext cx="9106999" cy="1083925"/>
            <a:chOff x="0" y="-14750"/>
            <a:chExt cx="9106999" cy="1083925"/>
          </a:xfrm>
        </p:grpSpPr>
        <p:pic>
          <p:nvPicPr>
            <p:cNvPr id="63" name="Google Shape;63;p1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64" name="Google Shape;64;p1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65" name="Google Shape;65;p1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66" name="Google Shape;66;p1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67" name="Google Shape;67;p1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68" name="Google Shape;68;p1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69" name="Google Shape;69;p14"/>
          <p:cNvGrpSpPr/>
          <p:nvPr/>
        </p:nvGrpSpPr>
        <p:grpSpPr>
          <a:xfrm>
            <a:off x="0" y="3987208"/>
            <a:ext cx="9164450" cy="1156292"/>
            <a:chOff x="0" y="3987208"/>
            <a:chExt cx="9164450" cy="1156292"/>
          </a:xfrm>
        </p:grpSpPr>
        <p:pic>
          <p:nvPicPr>
            <p:cNvPr id="70" name="Google Shape;70;p1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71" name="Google Shape;71;p1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72" name="Google Shape;72;p1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73" name="Google Shape;73;p1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74" name="Google Shape;74;p1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75" name="Google Shape;75;p1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Analysis Phase - Tableau Presentation</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u="sng">
                <a:solidFill>
                  <a:schemeClr val="hlink"/>
                </a:solidFill>
                <a:latin typeface="Times New Roman"/>
                <a:ea typeface="Times New Roman"/>
                <a:cs typeface="Times New Roman"/>
                <a:sym typeface="Times New Roman"/>
                <a:hlinkClick r:id="rId3"/>
              </a:rPr>
              <a:t>Tableau Link Here</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98" name="Shape 298"/>
        <p:cNvGrpSpPr/>
        <p:nvPr/>
      </p:nvGrpSpPr>
      <p:grpSpPr>
        <a:xfrm>
          <a:off x="0" y="0"/>
          <a:ext cx="0" cy="0"/>
          <a:chOff x="0" y="0"/>
          <a:chExt cx="0" cy="0"/>
        </a:xfrm>
      </p:grpSpPr>
      <p:sp>
        <p:nvSpPr>
          <p:cNvPr id="299" name="Google Shape;299;p33"/>
          <p:cNvSpPr txBox="1"/>
          <p:nvPr>
            <p:ph type="title"/>
          </p:nvPr>
        </p:nvSpPr>
        <p:spPr>
          <a:xfrm>
            <a:off x="311700" y="10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Technologies, Languages, Tools and Algorithms Utilized:</a:t>
            </a:r>
            <a:endParaRPr b="1">
              <a:solidFill>
                <a:schemeClr val="lt1"/>
              </a:solidFill>
              <a:latin typeface="Times New Roman"/>
              <a:ea typeface="Times New Roman"/>
              <a:cs typeface="Times New Roman"/>
              <a:sym typeface="Times New Roman"/>
            </a:endParaRPr>
          </a:p>
        </p:txBody>
      </p:sp>
      <p:sp>
        <p:nvSpPr>
          <p:cNvPr id="300" name="Google Shape;300;p33"/>
          <p:cNvSpPr txBox="1"/>
          <p:nvPr>
            <p:ph idx="1" type="body"/>
          </p:nvPr>
        </p:nvSpPr>
        <p:spPr>
          <a:xfrm>
            <a:off x="1044700" y="1475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Google Colab</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Tableau</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Microsoft Excel</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Mito</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Adobe Illustrator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Python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SQL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301" name="Google Shape;301;p33"/>
          <p:cNvGrpSpPr/>
          <p:nvPr/>
        </p:nvGrpSpPr>
        <p:grpSpPr>
          <a:xfrm>
            <a:off x="18500" y="47675"/>
            <a:ext cx="9106999" cy="1083925"/>
            <a:chOff x="0" y="-14750"/>
            <a:chExt cx="9106999" cy="1083925"/>
          </a:xfrm>
        </p:grpSpPr>
        <p:pic>
          <p:nvPicPr>
            <p:cNvPr id="302" name="Google Shape;302;p33"/>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03" name="Google Shape;303;p33"/>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04" name="Google Shape;304;p33"/>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05" name="Google Shape;305;p33"/>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06" name="Google Shape;306;p33"/>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07" name="Google Shape;307;p33"/>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08" name="Google Shape;308;p33"/>
          <p:cNvGrpSpPr/>
          <p:nvPr/>
        </p:nvGrpSpPr>
        <p:grpSpPr>
          <a:xfrm>
            <a:off x="0" y="3987208"/>
            <a:ext cx="9164450" cy="1156292"/>
            <a:chOff x="0" y="3987208"/>
            <a:chExt cx="9164450" cy="1156292"/>
          </a:xfrm>
        </p:grpSpPr>
        <p:pic>
          <p:nvPicPr>
            <p:cNvPr id="309" name="Google Shape;309;p33"/>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10" name="Google Shape;310;p33"/>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11" name="Google Shape;311;p33"/>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12" name="Google Shape;312;p33"/>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13" name="Google Shape;313;p33"/>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14" name="Google Shape;314;p33"/>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
        <p:nvSpPr>
          <p:cNvPr id="315" name="Google Shape;315;p33"/>
          <p:cNvSpPr txBox="1"/>
          <p:nvPr/>
        </p:nvSpPr>
        <p:spPr>
          <a:xfrm>
            <a:off x="5367125" y="1475500"/>
            <a:ext cx="7156200" cy="278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Postgres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Pandas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Javascript</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Bootstrap</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AWS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Jupyter Notebook</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Microsoft Word</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19" name="Shape 319"/>
        <p:cNvGrpSpPr/>
        <p:nvPr/>
      </p:nvGrpSpPr>
      <p:grpSpPr>
        <a:xfrm>
          <a:off x="0" y="0"/>
          <a:ext cx="0" cy="0"/>
          <a:chOff x="0" y="0"/>
          <a:chExt cx="0" cy="0"/>
        </a:xfrm>
      </p:grpSpPr>
      <p:sp>
        <p:nvSpPr>
          <p:cNvPr id="320" name="Google Shape;320;p34"/>
          <p:cNvSpPr txBox="1"/>
          <p:nvPr>
            <p:ph type="title"/>
          </p:nvPr>
        </p:nvSpPr>
        <p:spPr>
          <a:xfrm>
            <a:off x="311700" y="115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21" name="Google Shape;321;p34"/>
          <p:cNvSpPr txBox="1"/>
          <p:nvPr>
            <p:ph idx="1" type="body"/>
          </p:nvPr>
        </p:nvSpPr>
        <p:spPr>
          <a:xfrm>
            <a:off x="311700" y="1746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Logistic</a:t>
            </a:r>
            <a:r>
              <a:rPr lang="en">
                <a:solidFill>
                  <a:schemeClr val="lt1"/>
                </a:solidFill>
                <a:latin typeface="Times New Roman"/>
                <a:ea typeface="Times New Roman"/>
                <a:cs typeface="Times New Roman"/>
                <a:sym typeface="Times New Roman"/>
              </a:rPr>
              <a:t> Regression models were used as both </a:t>
            </a:r>
            <a:r>
              <a:rPr lang="en">
                <a:solidFill>
                  <a:schemeClr val="lt1"/>
                </a:solidFill>
                <a:latin typeface="Times New Roman"/>
                <a:ea typeface="Times New Roman"/>
                <a:cs typeface="Times New Roman"/>
                <a:sym typeface="Times New Roman"/>
              </a:rPr>
              <a:t>datasets</a:t>
            </a:r>
            <a:r>
              <a:rPr lang="en">
                <a:solidFill>
                  <a:schemeClr val="lt1"/>
                </a:solidFill>
                <a:latin typeface="Times New Roman"/>
                <a:ea typeface="Times New Roman"/>
                <a:cs typeface="Times New Roman"/>
                <a:sym typeface="Times New Roman"/>
              </a:rPr>
              <a:t> were categorical.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Unfortunately, both models showed a low accuracy score as well as precision, recall and F1 scores.</a:t>
            </a:r>
            <a:endParaRPr>
              <a:solidFill>
                <a:schemeClr val="lt1"/>
              </a:solidFill>
              <a:latin typeface="Times New Roman"/>
              <a:ea typeface="Times New Roman"/>
              <a:cs typeface="Times New Roman"/>
              <a:sym typeface="Times New Roman"/>
            </a:endParaRPr>
          </a:p>
        </p:txBody>
      </p:sp>
      <p:grpSp>
        <p:nvGrpSpPr>
          <p:cNvPr id="322" name="Google Shape;322;p34"/>
          <p:cNvGrpSpPr/>
          <p:nvPr/>
        </p:nvGrpSpPr>
        <p:grpSpPr>
          <a:xfrm>
            <a:off x="18500" y="47675"/>
            <a:ext cx="9106999" cy="1083925"/>
            <a:chOff x="0" y="-14750"/>
            <a:chExt cx="9106999" cy="1083925"/>
          </a:xfrm>
        </p:grpSpPr>
        <p:pic>
          <p:nvPicPr>
            <p:cNvPr id="323" name="Google Shape;323;p3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24" name="Google Shape;324;p3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25" name="Google Shape;325;p3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26" name="Google Shape;326;p3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27" name="Google Shape;327;p3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28" name="Google Shape;328;p3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29" name="Google Shape;329;p34"/>
          <p:cNvGrpSpPr/>
          <p:nvPr/>
        </p:nvGrpSpPr>
        <p:grpSpPr>
          <a:xfrm>
            <a:off x="0" y="3987208"/>
            <a:ext cx="9164450" cy="1156292"/>
            <a:chOff x="0" y="3987208"/>
            <a:chExt cx="9164450" cy="1156292"/>
          </a:xfrm>
        </p:grpSpPr>
        <p:pic>
          <p:nvPicPr>
            <p:cNvPr id="330" name="Google Shape;330;p3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31" name="Google Shape;331;p3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32" name="Google Shape;332;p3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33" name="Google Shape;333;p3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34" name="Google Shape;334;p3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35" name="Google Shape;335;p3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39" name="Shape 339"/>
        <p:cNvGrpSpPr/>
        <p:nvPr/>
      </p:nvGrpSpPr>
      <p:grpSpPr>
        <a:xfrm>
          <a:off x="0" y="0"/>
          <a:ext cx="0" cy="0"/>
          <a:chOff x="0" y="0"/>
          <a:chExt cx="0" cy="0"/>
        </a:xfrm>
      </p:grpSpPr>
      <p:sp>
        <p:nvSpPr>
          <p:cNvPr id="340" name="Google Shape;340;p35"/>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41" name="Google Shape;341;p35"/>
          <p:cNvSpPr txBox="1"/>
          <p:nvPr>
            <p:ph idx="1" type="body"/>
          </p:nvPr>
        </p:nvSpPr>
        <p:spPr>
          <a:xfrm>
            <a:off x="311700" y="1940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in the Classification Report for the KC Crime Dataset show that our Logistic Regression model CANNOT accurately predict the answers we were looking for on this data set. Crime does not occur more often during a certain astrological season.</a:t>
            </a:r>
            <a:endParaRPr>
              <a:solidFill>
                <a:schemeClr val="lt1"/>
              </a:solidFill>
              <a:latin typeface="Times New Roman"/>
              <a:ea typeface="Times New Roman"/>
              <a:cs typeface="Times New Roman"/>
              <a:sym typeface="Times New Roman"/>
            </a:endParaRPr>
          </a:p>
        </p:txBody>
      </p:sp>
      <p:grpSp>
        <p:nvGrpSpPr>
          <p:cNvPr id="342" name="Google Shape;342;p35"/>
          <p:cNvGrpSpPr/>
          <p:nvPr/>
        </p:nvGrpSpPr>
        <p:grpSpPr>
          <a:xfrm>
            <a:off x="18500" y="47675"/>
            <a:ext cx="9106999" cy="1083925"/>
            <a:chOff x="0" y="-14750"/>
            <a:chExt cx="9106999" cy="1083925"/>
          </a:xfrm>
        </p:grpSpPr>
        <p:pic>
          <p:nvPicPr>
            <p:cNvPr id="343" name="Google Shape;343;p3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44" name="Google Shape;344;p3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45" name="Google Shape;345;p3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46" name="Google Shape;346;p3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47" name="Google Shape;347;p3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48" name="Google Shape;348;p3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49" name="Google Shape;349;p35"/>
          <p:cNvGrpSpPr/>
          <p:nvPr/>
        </p:nvGrpSpPr>
        <p:grpSpPr>
          <a:xfrm>
            <a:off x="0" y="3987208"/>
            <a:ext cx="9164450" cy="1156292"/>
            <a:chOff x="0" y="3987208"/>
            <a:chExt cx="9164450" cy="1156292"/>
          </a:xfrm>
        </p:grpSpPr>
        <p:pic>
          <p:nvPicPr>
            <p:cNvPr id="350" name="Google Shape;350;p3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51" name="Google Shape;351;p3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52" name="Google Shape;352;p3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53" name="Google Shape;353;p3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54" name="Google Shape;354;p3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55" name="Google Shape;355;p3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59" name="Shape 359"/>
        <p:cNvGrpSpPr/>
        <p:nvPr/>
      </p:nvGrpSpPr>
      <p:grpSpPr>
        <a:xfrm>
          <a:off x="0" y="0"/>
          <a:ext cx="0" cy="0"/>
          <a:chOff x="0" y="0"/>
          <a:chExt cx="0" cy="0"/>
        </a:xfrm>
      </p:grpSpPr>
      <p:sp>
        <p:nvSpPr>
          <p:cNvPr id="360" name="Google Shape;360;p36"/>
          <p:cNvSpPr txBox="1"/>
          <p:nvPr>
            <p:ph type="title"/>
          </p:nvPr>
        </p:nvSpPr>
        <p:spPr>
          <a:xfrm>
            <a:off x="249575"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61" name="Google Shape;361;p36"/>
          <p:cNvSpPr txBox="1"/>
          <p:nvPr>
            <p:ph idx="1" type="body"/>
          </p:nvPr>
        </p:nvSpPr>
        <p:spPr>
          <a:xfrm>
            <a:off x="249575" y="19279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Is there a particular astrological sign more likely to be a serial killer? Does date of birth relate to </a:t>
            </a:r>
            <a:r>
              <a:rPr lang="en">
                <a:solidFill>
                  <a:schemeClr val="lt1"/>
                </a:solidFill>
                <a:latin typeface="Times New Roman"/>
                <a:ea typeface="Times New Roman"/>
                <a:cs typeface="Times New Roman"/>
                <a:sym typeface="Times New Roman"/>
              </a:rPr>
              <a:t>number</a:t>
            </a:r>
            <a:r>
              <a:rPr lang="en">
                <a:solidFill>
                  <a:schemeClr val="lt1"/>
                </a:solidFill>
                <a:latin typeface="Times New Roman"/>
                <a:ea typeface="Times New Roman"/>
                <a:cs typeface="Times New Roman"/>
                <a:sym typeface="Times New Roman"/>
              </a:rPr>
              <a:t> of victims or number of killers?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of our Classification Report indicate the precision scores are all 14% and below, meaning the Logistic Regression model CANNOT accurately answer our questions.</a:t>
            </a:r>
            <a:endParaRPr>
              <a:solidFill>
                <a:schemeClr val="lt1"/>
              </a:solidFill>
              <a:latin typeface="Times New Roman"/>
              <a:ea typeface="Times New Roman"/>
              <a:cs typeface="Times New Roman"/>
              <a:sym typeface="Times New Roman"/>
            </a:endParaRPr>
          </a:p>
        </p:txBody>
      </p:sp>
      <p:grpSp>
        <p:nvGrpSpPr>
          <p:cNvPr id="362" name="Google Shape;362;p36"/>
          <p:cNvGrpSpPr/>
          <p:nvPr/>
        </p:nvGrpSpPr>
        <p:grpSpPr>
          <a:xfrm>
            <a:off x="18500" y="47675"/>
            <a:ext cx="9106999" cy="1083925"/>
            <a:chOff x="0" y="-14750"/>
            <a:chExt cx="9106999" cy="1083925"/>
          </a:xfrm>
        </p:grpSpPr>
        <p:pic>
          <p:nvPicPr>
            <p:cNvPr id="363" name="Google Shape;363;p3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64" name="Google Shape;364;p3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65" name="Google Shape;365;p3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66" name="Google Shape;366;p3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67" name="Google Shape;367;p3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68" name="Google Shape;368;p3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69" name="Google Shape;369;p36"/>
          <p:cNvGrpSpPr/>
          <p:nvPr/>
        </p:nvGrpSpPr>
        <p:grpSpPr>
          <a:xfrm>
            <a:off x="0" y="3987208"/>
            <a:ext cx="9164450" cy="1156292"/>
            <a:chOff x="0" y="3987208"/>
            <a:chExt cx="9164450" cy="1156292"/>
          </a:xfrm>
        </p:grpSpPr>
        <p:pic>
          <p:nvPicPr>
            <p:cNvPr id="370" name="Google Shape;370;p3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71" name="Google Shape;371;p3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72" name="Google Shape;372;p3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73" name="Google Shape;373;p3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74" name="Google Shape;374;p3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75" name="Google Shape;375;p3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79" name="Shape 379"/>
        <p:cNvGrpSpPr/>
        <p:nvPr/>
      </p:nvGrpSpPr>
      <p:grpSpPr>
        <a:xfrm>
          <a:off x="0" y="0"/>
          <a:ext cx="0" cy="0"/>
          <a:chOff x="0" y="0"/>
          <a:chExt cx="0" cy="0"/>
        </a:xfrm>
      </p:grpSpPr>
      <p:sp>
        <p:nvSpPr>
          <p:cNvPr id="380" name="Google Shape;380;p37"/>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81" name="Google Shape;381;p37"/>
          <p:cNvSpPr txBox="1"/>
          <p:nvPr>
            <p:ph idx="1" type="body"/>
          </p:nvPr>
        </p:nvSpPr>
        <p:spPr>
          <a:xfrm>
            <a:off x="262000" y="2062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Are Pisces men the worst?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Despite little-to-no support from our Machine Learning Models, we stand by our hypothesis that Pisces men, are in fact, the worst.</a:t>
            </a:r>
            <a:endParaRPr>
              <a:solidFill>
                <a:schemeClr val="lt1"/>
              </a:solidFill>
              <a:latin typeface="Times New Roman"/>
              <a:ea typeface="Times New Roman"/>
              <a:cs typeface="Times New Roman"/>
              <a:sym typeface="Times New Roman"/>
            </a:endParaRPr>
          </a:p>
        </p:txBody>
      </p:sp>
      <p:grpSp>
        <p:nvGrpSpPr>
          <p:cNvPr id="382" name="Google Shape;382;p37"/>
          <p:cNvGrpSpPr/>
          <p:nvPr/>
        </p:nvGrpSpPr>
        <p:grpSpPr>
          <a:xfrm>
            <a:off x="18500" y="47675"/>
            <a:ext cx="9106999" cy="1083925"/>
            <a:chOff x="0" y="-14750"/>
            <a:chExt cx="9106999" cy="1083925"/>
          </a:xfrm>
        </p:grpSpPr>
        <p:pic>
          <p:nvPicPr>
            <p:cNvPr id="383" name="Google Shape;383;p3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84" name="Google Shape;384;p3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85" name="Google Shape;385;p3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86" name="Google Shape;386;p3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87" name="Google Shape;387;p3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88" name="Google Shape;388;p3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89" name="Google Shape;389;p37"/>
          <p:cNvGrpSpPr/>
          <p:nvPr/>
        </p:nvGrpSpPr>
        <p:grpSpPr>
          <a:xfrm>
            <a:off x="0" y="3987208"/>
            <a:ext cx="9164450" cy="1156292"/>
            <a:chOff x="0" y="3987208"/>
            <a:chExt cx="9164450" cy="1156292"/>
          </a:xfrm>
        </p:grpSpPr>
        <p:pic>
          <p:nvPicPr>
            <p:cNvPr id="390" name="Google Shape;390;p3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91" name="Google Shape;391;p3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92" name="Google Shape;392;p3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93" name="Google Shape;393;p3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94" name="Google Shape;394;p3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95" name="Google Shape;395;p3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99" name="Shape 399"/>
        <p:cNvGrpSpPr/>
        <p:nvPr/>
      </p:nvGrpSpPr>
      <p:grpSpPr>
        <a:xfrm>
          <a:off x="0" y="0"/>
          <a:ext cx="0" cy="0"/>
          <a:chOff x="0" y="0"/>
          <a:chExt cx="0" cy="0"/>
        </a:xfrm>
      </p:grpSpPr>
      <p:sp>
        <p:nvSpPr>
          <p:cNvPr id="400" name="Google Shape;400;p38"/>
          <p:cNvSpPr txBox="1"/>
          <p:nvPr>
            <p:ph type="title"/>
          </p:nvPr>
        </p:nvSpPr>
        <p:spPr>
          <a:xfrm>
            <a:off x="2932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What We Would Have Done Differently</a:t>
            </a:r>
            <a:endParaRPr b="1">
              <a:solidFill>
                <a:schemeClr val="lt1"/>
              </a:solidFill>
              <a:latin typeface="Times New Roman"/>
              <a:ea typeface="Times New Roman"/>
              <a:cs typeface="Times New Roman"/>
              <a:sym typeface="Times New Roman"/>
            </a:endParaRPr>
          </a:p>
        </p:txBody>
      </p:sp>
      <p:sp>
        <p:nvSpPr>
          <p:cNvPr id="401" name="Google Shape;401;p38"/>
          <p:cNvSpPr txBox="1"/>
          <p:nvPr>
            <p:ph idx="1" type="body"/>
          </p:nvPr>
        </p:nvSpPr>
        <p:spPr>
          <a:xfrm>
            <a:off x="311700" y="1594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Reanalyze datasets and how they are organized</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Attempt a clustering model like K Nearest Neighbors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Introduction of more data for a larger data pool, for better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p:txBody>
      </p:sp>
      <p:grpSp>
        <p:nvGrpSpPr>
          <p:cNvPr id="402" name="Google Shape;402;p38"/>
          <p:cNvGrpSpPr/>
          <p:nvPr/>
        </p:nvGrpSpPr>
        <p:grpSpPr>
          <a:xfrm>
            <a:off x="0" y="3987208"/>
            <a:ext cx="9164450" cy="1156292"/>
            <a:chOff x="0" y="3987208"/>
            <a:chExt cx="9164450" cy="1156292"/>
          </a:xfrm>
        </p:grpSpPr>
        <p:pic>
          <p:nvPicPr>
            <p:cNvPr id="403" name="Google Shape;403;p38"/>
            <p:cNvPicPr preferRelativeResize="0"/>
            <p:nvPr/>
          </p:nvPicPr>
          <p:blipFill rotWithShape="1">
            <a:blip r:embed="rId3">
              <a:alphaModFix/>
            </a:blip>
            <a:srcRect b="8138" l="0" r="0" t="0"/>
            <a:stretch/>
          </p:blipFill>
          <p:spPr>
            <a:xfrm>
              <a:off x="0" y="4073253"/>
              <a:ext cx="977025" cy="1070247"/>
            </a:xfrm>
            <a:prstGeom prst="rect">
              <a:avLst/>
            </a:prstGeom>
            <a:noFill/>
            <a:ln>
              <a:noFill/>
            </a:ln>
          </p:spPr>
        </p:pic>
        <p:pic>
          <p:nvPicPr>
            <p:cNvPr id="404" name="Google Shape;404;p38"/>
            <p:cNvPicPr preferRelativeResize="0"/>
            <p:nvPr/>
          </p:nvPicPr>
          <p:blipFill rotWithShape="1">
            <a:blip r:embed="rId4">
              <a:alphaModFix/>
            </a:blip>
            <a:srcRect b="10650" l="0" r="0" t="0"/>
            <a:stretch/>
          </p:blipFill>
          <p:spPr>
            <a:xfrm>
              <a:off x="1447800" y="4093067"/>
              <a:ext cx="916625" cy="1050433"/>
            </a:xfrm>
            <a:prstGeom prst="rect">
              <a:avLst/>
            </a:prstGeom>
            <a:noFill/>
            <a:ln>
              <a:noFill/>
            </a:ln>
          </p:spPr>
        </p:pic>
        <p:pic>
          <p:nvPicPr>
            <p:cNvPr id="405" name="Google Shape;405;p38"/>
            <p:cNvPicPr preferRelativeResize="0"/>
            <p:nvPr/>
          </p:nvPicPr>
          <p:blipFill rotWithShape="1">
            <a:blip r:embed="rId5">
              <a:alphaModFix/>
            </a:blip>
            <a:srcRect b="7510" l="0" r="0" t="0"/>
            <a:stretch/>
          </p:blipFill>
          <p:spPr>
            <a:xfrm>
              <a:off x="2895600" y="4073250"/>
              <a:ext cx="876183" cy="1070250"/>
            </a:xfrm>
            <a:prstGeom prst="rect">
              <a:avLst/>
            </a:prstGeom>
            <a:noFill/>
            <a:ln>
              <a:noFill/>
            </a:ln>
          </p:spPr>
        </p:pic>
        <p:pic>
          <p:nvPicPr>
            <p:cNvPr id="406" name="Google Shape;406;p38"/>
            <p:cNvPicPr preferRelativeResize="0"/>
            <p:nvPr/>
          </p:nvPicPr>
          <p:blipFill rotWithShape="1">
            <a:blip r:embed="rId6">
              <a:alphaModFix/>
            </a:blip>
            <a:srcRect b="9600" l="0" r="0" t="0"/>
            <a:stretch/>
          </p:blipFill>
          <p:spPr>
            <a:xfrm>
              <a:off x="4290500" y="4073250"/>
              <a:ext cx="1310534" cy="1070250"/>
            </a:xfrm>
            <a:prstGeom prst="rect">
              <a:avLst/>
            </a:prstGeom>
            <a:noFill/>
            <a:ln>
              <a:noFill/>
            </a:ln>
          </p:spPr>
        </p:pic>
        <p:pic>
          <p:nvPicPr>
            <p:cNvPr id="407" name="Google Shape;407;p38"/>
            <p:cNvPicPr preferRelativeResize="0"/>
            <p:nvPr/>
          </p:nvPicPr>
          <p:blipFill rotWithShape="1">
            <a:blip r:embed="rId7">
              <a:alphaModFix/>
            </a:blip>
            <a:srcRect b="9990" l="0" r="0" t="0"/>
            <a:stretch/>
          </p:blipFill>
          <p:spPr>
            <a:xfrm>
              <a:off x="6012600" y="4073250"/>
              <a:ext cx="1723450" cy="1070250"/>
            </a:xfrm>
            <a:prstGeom prst="rect">
              <a:avLst/>
            </a:prstGeom>
            <a:noFill/>
            <a:ln>
              <a:noFill/>
            </a:ln>
          </p:spPr>
        </p:pic>
        <p:pic>
          <p:nvPicPr>
            <p:cNvPr id="408" name="Google Shape;408;p38"/>
            <p:cNvPicPr preferRelativeResize="0"/>
            <p:nvPr/>
          </p:nvPicPr>
          <p:blipFill rotWithShape="1">
            <a:blip r:embed="rId8">
              <a:alphaModFix/>
            </a:blip>
            <a:srcRect b="8575" l="0" r="0" t="0"/>
            <a:stretch/>
          </p:blipFill>
          <p:spPr>
            <a:xfrm>
              <a:off x="8038450" y="3987208"/>
              <a:ext cx="1126000" cy="1156292"/>
            </a:xfrm>
            <a:prstGeom prst="rect">
              <a:avLst/>
            </a:prstGeom>
            <a:noFill/>
            <a:ln>
              <a:noFill/>
            </a:ln>
          </p:spPr>
        </p:pic>
      </p:grpSp>
      <p:grpSp>
        <p:nvGrpSpPr>
          <p:cNvPr id="409" name="Google Shape;409;p38"/>
          <p:cNvGrpSpPr/>
          <p:nvPr/>
        </p:nvGrpSpPr>
        <p:grpSpPr>
          <a:xfrm>
            <a:off x="0" y="0"/>
            <a:ext cx="9106999" cy="1083925"/>
            <a:chOff x="0" y="-14750"/>
            <a:chExt cx="9106999" cy="1083925"/>
          </a:xfrm>
        </p:grpSpPr>
        <p:pic>
          <p:nvPicPr>
            <p:cNvPr id="410" name="Google Shape;410;p38"/>
            <p:cNvPicPr preferRelativeResize="0"/>
            <p:nvPr/>
          </p:nvPicPr>
          <p:blipFill rotWithShape="1">
            <a:blip r:embed="rId9">
              <a:alphaModFix/>
            </a:blip>
            <a:srcRect b="9755" l="0" r="0" t="0"/>
            <a:stretch/>
          </p:blipFill>
          <p:spPr>
            <a:xfrm>
              <a:off x="0" y="-14750"/>
              <a:ext cx="1022125" cy="1029574"/>
            </a:xfrm>
            <a:prstGeom prst="rect">
              <a:avLst/>
            </a:prstGeom>
            <a:noFill/>
            <a:ln>
              <a:noFill/>
            </a:ln>
          </p:spPr>
        </p:pic>
        <p:pic>
          <p:nvPicPr>
            <p:cNvPr id="411" name="Google Shape;411;p38"/>
            <p:cNvPicPr preferRelativeResize="0"/>
            <p:nvPr/>
          </p:nvPicPr>
          <p:blipFill rotWithShape="1">
            <a:blip r:embed="rId10">
              <a:alphaModFix/>
            </a:blip>
            <a:srcRect b="8700" l="0" r="0" t="0"/>
            <a:stretch/>
          </p:blipFill>
          <p:spPr>
            <a:xfrm>
              <a:off x="1471076" y="-14750"/>
              <a:ext cx="673249" cy="1029575"/>
            </a:xfrm>
            <a:prstGeom prst="rect">
              <a:avLst/>
            </a:prstGeom>
            <a:noFill/>
            <a:ln>
              <a:noFill/>
            </a:ln>
          </p:spPr>
        </p:pic>
        <p:pic>
          <p:nvPicPr>
            <p:cNvPr id="412" name="Google Shape;412;p38"/>
            <p:cNvPicPr preferRelativeResize="0"/>
            <p:nvPr/>
          </p:nvPicPr>
          <p:blipFill rotWithShape="1">
            <a:blip r:embed="rId11">
              <a:alphaModFix/>
            </a:blip>
            <a:srcRect b="9041" l="0" r="0" t="0"/>
            <a:stretch/>
          </p:blipFill>
          <p:spPr>
            <a:xfrm>
              <a:off x="4061899" y="-4825"/>
              <a:ext cx="1493392" cy="1029575"/>
            </a:xfrm>
            <a:prstGeom prst="rect">
              <a:avLst/>
            </a:prstGeom>
            <a:noFill/>
            <a:ln>
              <a:noFill/>
            </a:ln>
          </p:spPr>
        </p:pic>
        <p:pic>
          <p:nvPicPr>
            <p:cNvPr id="413" name="Google Shape;413;p38"/>
            <p:cNvPicPr preferRelativeResize="0"/>
            <p:nvPr/>
          </p:nvPicPr>
          <p:blipFill rotWithShape="1">
            <a:blip r:embed="rId12">
              <a:alphaModFix/>
            </a:blip>
            <a:srcRect b="13577" l="0" r="0" t="0"/>
            <a:stretch/>
          </p:blipFill>
          <p:spPr>
            <a:xfrm>
              <a:off x="2540112" y="-4825"/>
              <a:ext cx="1126013" cy="1029575"/>
            </a:xfrm>
            <a:prstGeom prst="rect">
              <a:avLst/>
            </a:prstGeom>
            <a:noFill/>
            <a:ln>
              <a:noFill/>
            </a:ln>
          </p:spPr>
        </p:pic>
        <p:pic>
          <p:nvPicPr>
            <p:cNvPr id="414" name="Google Shape;414;p38"/>
            <p:cNvPicPr preferRelativeResize="0"/>
            <p:nvPr/>
          </p:nvPicPr>
          <p:blipFill rotWithShape="1">
            <a:blip r:embed="rId13">
              <a:alphaModFix/>
            </a:blip>
            <a:srcRect b="9853" l="0" r="0" t="0"/>
            <a:stretch/>
          </p:blipFill>
          <p:spPr>
            <a:xfrm>
              <a:off x="6228649" y="-13951"/>
              <a:ext cx="1126001" cy="1047837"/>
            </a:xfrm>
            <a:prstGeom prst="rect">
              <a:avLst/>
            </a:prstGeom>
            <a:noFill/>
            <a:ln>
              <a:noFill/>
            </a:ln>
          </p:spPr>
        </p:pic>
        <p:pic>
          <p:nvPicPr>
            <p:cNvPr id="415" name="Google Shape;415;p38"/>
            <p:cNvPicPr preferRelativeResize="0"/>
            <p:nvPr/>
          </p:nvPicPr>
          <p:blipFill rotWithShape="1">
            <a:blip r:embed="rId14">
              <a:alphaModFix/>
            </a:blip>
            <a:srcRect b="9682" l="0" r="0" t="0"/>
            <a:stretch/>
          </p:blipFill>
          <p:spPr>
            <a:xfrm>
              <a:off x="8055700" y="39600"/>
              <a:ext cx="1051298" cy="1029575"/>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419" name="Shape 419"/>
        <p:cNvGrpSpPr/>
        <p:nvPr/>
      </p:nvGrpSpPr>
      <p:grpSpPr>
        <a:xfrm>
          <a:off x="0" y="0"/>
          <a:ext cx="0" cy="0"/>
          <a:chOff x="0" y="0"/>
          <a:chExt cx="0" cy="0"/>
        </a:xfrm>
      </p:grpSpPr>
      <p:sp>
        <p:nvSpPr>
          <p:cNvPr id="420" name="Google Shape;420;p3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Dashboard - Overview</a:t>
            </a:r>
            <a:endParaRPr b="1">
              <a:solidFill>
                <a:schemeClr val="lt1"/>
              </a:solidFill>
              <a:latin typeface="Times New Roman"/>
              <a:ea typeface="Times New Roman"/>
              <a:cs typeface="Times New Roman"/>
              <a:sym typeface="Times New Roman"/>
            </a:endParaRPr>
          </a:p>
        </p:txBody>
      </p:sp>
      <p:sp>
        <p:nvSpPr>
          <p:cNvPr id="421" name="Google Shape;421;p39"/>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chose to utilize a website for our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Our interactive element is the front page, where users can input their birthdate and see which serial killers share their star sign.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also </a:t>
            </a:r>
            <a:r>
              <a:rPr lang="en">
                <a:solidFill>
                  <a:schemeClr val="lt1"/>
                </a:solidFill>
                <a:latin typeface="Times New Roman"/>
                <a:ea typeface="Times New Roman"/>
                <a:cs typeface="Times New Roman"/>
                <a:sym typeface="Times New Roman"/>
              </a:rPr>
              <a:t>embedded</a:t>
            </a:r>
            <a:r>
              <a:rPr lang="en">
                <a:solidFill>
                  <a:schemeClr val="lt1"/>
                </a:solidFill>
                <a:latin typeface="Times New Roman"/>
                <a:ea typeface="Times New Roman"/>
                <a:cs typeface="Times New Roman"/>
                <a:sym typeface="Times New Roman"/>
              </a:rPr>
              <a:t> our Tableau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Descriptions of Machine Learning Models are provided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Lastly, we provided descriptions of each astrological sign along with original illustrations by Jessica Stearns.</a:t>
            </a:r>
            <a:endParaRPr>
              <a:solidFill>
                <a:schemeClr val="lt1"/>
              </a:solidFill>
              <a:latin typeface="Times New Roman"/>
              <a:ea typeface="Times New Roman"/>
              <a:cs typeface="Times New Roman"/>
              <a:sym typeface="Times New Roman"/>
            </a:endParaRPr>
          </a:p>
        </p:txBody>
      </p:sp>
      <p:grpSp>
        <p:nvGrpSpPr>
          <p:cNvPr id="422" name="Google Shape;422;p39"/>
          <p:cNvGrpSpPr/>
          <p:nvPr/>
        </p:nvGrpSpPr>
        <p:grpSpPr>
          <a:xfrm>
            <a:off x="0" y="0"/>
            <a:ext cx="9106999" cy="1083925"/>
            <a:chOff x="0" y="-14750"/>
            <a:chExt cx="9106999" cy="1083925"/>
          </a:xfrm>
        </p:grpSpPr>
        <p:pic>
          <p:nvPicPr>
            <p:cNvPr id="423" name="Google Shape;423;p3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424" name="Google Shape;424;p3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425" name="Google Shape;425;p3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426" name="Google Shape;426;p3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427" name="Google Shape;427;p3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428" name="Google Shape;428;p3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429" name="Google Shape;429;p39"/>
          <p:cNvGrpSpPr/>
          <p:nvPr/>
        </p:nvGrpSpPr>
        <p:grpSpPr>
          <a:xfrm>
            <a:off x="0" y="3987208"/>
            <a:ext cx="9164450" cy="1156292"/>
            <a:chOff x="0" y="3987208"/>
            <a:chExt cx="9164450" cy="1156292"/>
          </a:xfrm>
        </p:grpSpPr>
        <p:pic>
          <p:nvPicPr>
            <p:cNvPr id="430" name="Google Shape;430;p3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431" name="Google Shape;431;p3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432" name="Google Shape;432;p3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433" name="Google Shape;433;p3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434" name="Google Shape;434;p3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435" name="Google Shape;435;p3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439" name="Shape 439"/>
        <p:cNvGrpSpPr/>
        <p:nvPr/>
      </p:nvGrpSpPr>
      <p:grpSpPr>
        <a:xfrm>
          <a:off x="0" y="0"/>
          <a:ext cx="0" cy="0"/>
          <a:chOff x="0" y="0"/>
          <a:chExt cx="0" cy="0"/>
        </a:xfrm>
      </p:grpSpPr>
      <p:sp>
        <p:nvSpPr>
          <p:cNvPr id="440" name="Google Shape;440;p4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Dashboard - Live Demo</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u="sng">
                <a:solidFill>
                  <a:srgbClr val="A7A4D1"/>
                </a:solidFill>
                <a:latin typeface="Times New Roman"/>
                <a:ea typeface="Times New Roman"/>
                <a:cs typeface="Times New Roman"/>
                <a:sym typeface="Times New Roman"/>
                <a:hlinkClick r:id="rId3">
                  <a:extLst>
                    <a:ext uri="{A12FA001-AC4F-418D-AE19-62706E023703}">
                      <ahyp:hlinkClr val="tx"/>
                    </a:ext>
                  </a:extLst>
                </a:hlinkClick>
              </a:rPr>
              <a:t>https://rulamia.github.io/Horrorscopes/</a:t>
            </a:r>
            <a:endParaRPr b="1">
              <a:solidFill>
                <a:srgbClr val="A7A4D1"/>
              </a:solidFill>
              <a:latin typeface="Times New Roman"/>
              <a:ea typeface="Times New Roman"/>
              <a:cs typeface="Times New Roman"/>
              <a:sym typeface="Times New Roman"/>
            </a:endParaRPr>
          </a:p>
        </p:txBody>
      </p:sp>
      <p:grpSp>
        <p:nvGrpSpPr>
          <p:cNvPr id="441" name="Google Shape;441;p40"/>
          <p:cNvGrpSpPr/>
          <p:nvPr/>
        </p:nvGrpSpPr>
        <p:grpSpPr>
          <a:xfrm>
            <a:off x="0" y="0"/>
            <a:ext cx="9106999" cy="1083925"/>
            <a:chOff x="0" y="-14750"/>
            <a:chExt cx="9106999" cy="1083925"/>
          </a:xfrm>
        </p:grpSpPr>
        <p:pic>
          <p:nvPicPr>
            <p:cNvPr id="442" name="Google Shape;442;p40"/>
            <p:cNvPicPr preferRelativeResize="0"/>
            <p:nvPr/>
          </p:nvPicPr>
          <p:blipFill rotWithShape="1">
            <a:blip r:embed="rId4">
              <a:alphaModFix/>
            </a:blip>
            <a:srcRect b="9755" l="0" r="0" t="0"/>
            <a:stretch/>
          </p:blipFill>
          <p:spPr>
            <a:xfrm>
              <a:off x="0" y="-14750"/>
              <a:ext cx="1022125" cy="1029574"/>
            </a:xfrm>
            <a:prstGeom prst="rect">
              <a:avLst/>
            </a:prstGeom>
            <a:noFill/>
            <a:ln>
              <a:noFill/>
            </a:ln>
          </p:spPr>
        </p:pic>
        <p:pic>
          <p:nvPicPr>
            <p:cNvPr id="443" name="Google Shape;443;p40"/>
            <p:cNvPicPr preferRelativeResize="0"/>
            <p:nvPr/>
          </p:nvPicPr>
          <p:blipFill rotWithShape="1">
            <a:blip r:embed="rId5">
              <a:alphaModFix/>
            </a:blip>
            <a:srcRect b="8700" l="0" r="0" t="0"/>
            <a:stretch/>
          </p:blipFill>
          <p:spPr>
            <a:xfrm>
              <a:off x="1471076" y="-14750"/>
              <a:ext cx="673249" cy="1029575"/>
            </a:xfrm>
            <a:prstGeom prst="rect">
              <a:avLst/>
            </a:prstGeom>
            <a:noFill/>
            <a:ln>
              <a:noFill/>
            </a:ln>
          </p:spPr>
        </p:pic>
        <p:pic>
          <p:nvPicPr>
            <p:cNvPr id="444" name="Google Shape;444;p40"/>
            <p:cNvPicPr preferRelativeResize="0"/>
            <p:nvPr/>
          </p:nvPicPr>
          <p:blipFill rotWithShape="1">
            <a:blip r:embed="rId6">
              <a:alphaModFix/>
            </a:blip>
            <a:srcRect b="9041" l="0" r="0" t="0"/>
            <a:stretch/>
          </p:blipFill>
          <p:spPr>
            <a:xfrm>
              <a:off x="4061899" y="-4825"/>
              <a:ext cx="1493392" cy="1029575"/>
            </a:xfrm>
            <a:prstGeom prst="rect">
              <a:avLst/>
            </a:prstGeom>
            <a:noFill/>
            <a:ln>
              <a:noFill/>
            </a:ln>
          </p:spPr>
        </p:pic>
        <p:pic>
          <p:nvPicPr>
            <p:cNvPr id="445" name="Google Shape;445;p40"/>
            <p:cNvPicPr preferRelativeResize="0"/>
            <p:nvPr/>
          </p:nvPicPr>
          <p:blipFill rotWithShape="1">
            <a:blip r:embed="rId7">
              <a:alphaModFix/>
            </a:blip>
            <a:srcRect b="13577" l="0" r="0" t="0"/>
            <a:stretch/>
          </p:blipFill>
          <p:spPr>
            <a:xfrm>
              <a:off x="2540112" y="-4825"/>
              <a:ext cx="1126013" cy="1029575"/>
            </a:xfrm>
            <a:prstGeom prst="rect">
              <a:avLst/>
            </a:prstGeom>
            <a:noFill/>
            <a:ln>
              <a:noFill/>
            </a:ln>
          </p:spPr>
        </p:pic>
        <p:pic>
          <p:nvPicPr>
            <p:cNvPr id="446" name="Google Shape;446;p40"/>
            <p:cNvPicPr preferRelativeResize="0"/>
            <p:nvPr/>
          </p:nvPicPr>
          <p:blipFill rotWithShape="1">
            <a:blip r:embed="rId8">
              <a:alphaModFix/>
            </a:blip>
            <a:srcRect b="9853" l="0" r="0" t="0"/>
            <a:stretch/>
          </p:blipFill>
          <p:spPr>
            <a:xfrm>
              <a:off x="6228649" y="-13951"/>
              <a:ext cx="1126001" cy="1047837"/>
            </a:xfrm>
            <a:prstGeom prst="rect">
              <a:avLst/>
            </a:prstGeom>
            <a:noFill/>
            <a:ln>
              <a:noFill/>
            </a:ln>
          </p:spPr>
        </p:pic>
        <p:pic>
          <p:nvPicPr>
            <p:cNvPr id="447" name="Google Shape;447;p40"/>
            <p:cNvPicPr preferRelativeResize="0"/>
            <p:nvPr/>
          </p:nvPicPr>
          <p:blipFill rotWithShape="1">
            <a:blip r:embed="rId9">
              <a:alphaModFix/>
            </a:blip>
            <a:srcRect b="9682" l="0" r="0" t="0"/>
            <a:stretch/>
          </p:blipFill>
          <p:spPr>
            <a:xfrm>
              <a:off x="8055700" y="39600"/>
              <a:ext cx="1051298" cy="1029575"/>
            </a:xfrm>
            <a:prstGeom prst="rect">
              <a:avLst/>
            </a:prstGeom>
            <a:noFill/>
            <a:ln>
              <a:noFill/>
            </a:ln>
          </p:spPr>
        </p:pic>
      </p:grpSp>
      <p:grpSp>
        <p:nvGrpSpPr>
          <p:cNvPr id="448" name="Google Shape;448;p40"/>
          <p:cNvGrpSpPr/>
          <p:nvPr/>
        </p:nvGrpSpPr>
        <p:grpSpPr>
          <a:xfrm>
            <a:off x="0" y="3987208"/>
            <a:ext cx="9164450" cy="1156292"/>
            <a:chOff x="0" y="3987208"/>
            <a:chExt cx="9164450" cy="1156292"/>
          </a:xfrm>
        </p:grpSpPr>
        <p:pic>
          <p:nvPicPr>
            <p:cNvPr id="449" name="Google Shape;449;p40"/>
            <p:cNvPicPr preferRelativeResize="0"/>
            <p:nvPr/>
          </p:nvPicPr>
          <p:blipFill rotWithShape="1">
            <a:blip r:embed="rId10">
              <a:alphaModFix/>
            </a:blip>
            <a:srcRect b="8138" l="0" r="0" t="0"/>
            <a:stretch/>
          </p:blipFill>
          <p:spPr>
            <a:xfrm>
              <a:off x="0" y="4073253"/>
              <a:ext cx="977025" cy="1070247"/>
            </a:xfrm>
            <a:prstGeom prst="rect">
              <a:avLst/>
            </a:prstGeom>
            <a:noFill/>
            <a:ln>
              <a:noFill/>
            </a:ln>
          </p:spPr>
        </p:pic>
        <p:pic>
          <p:nvPicPr>
            <p:cNvPr id="450" name="Google Shape;450;p40"/>
            <p:cNvPicPr preferRelativeResize="0"/>
            <p:nvPr/>
          </p:nvPicPr>
          <p:blipFill rotWithShape="1">
            <a:blip r:embed="rId11">
              <a:alphaModFix/>
            </a:blip>
            <a:srcRect b="10650" l="0" r="0" t="0"/>
            <a:stretch/>
          </p:blipFill>
          <p:spPr>
            <a:xfrm>
              <a:off x="1447800" y="4093067"/>
              <a:ext cx="916625" cy="1050433"/>
            </a:xfrm>
            <a:prstGeom prst="rect">
              <a:avLst/>
            </a:prstGeom>
            <a:noFill/>
            <a:ln>
              <a:noFill/>
            </a:ln>
          </p:spPr>
        </p:pic>
        <p:pic>
          <p:nvPicPr>
            <p:cNvPr id="451" name="Google Shape;451;p40"/>
            <p:cNvPicPr preferRelativeResize="0"/>
            <p:nvPr/>
          </p:nvPicPr>
          <p:blipFill rotWithShape="1">
            <a:blip r:embed="rId12">
              <a:alphaModFix/>
            </a:blip>
            <a:srcRect b="7510" l="0" r="0" t="0"/>
            <a:stretch/>
          </p:blipFill>
          <p:spPr>
            <a:xfrm>
              <a:off x="2895600" y="4073250"/>
              <a:ext cx="876183" cy="1070250"/>
            </a:xfrm>
            <a:prstGeom prst="rect">
              <a:avLst/>
            </a:prstGeom>
            <a:noFill/>
            <a:ln>
              <a:noFill/>
            </a:ln>
          </p:spPr>
        </p:pic>
        <p:pic>
          <p:nvPicPr>
            <p:cNvPr id="452" name="Google Shape;452;p40"/>
            <p:cNvPicPr preferRelativeResize="0"/>
            <p:nvPr/>
          </p:nvPicPr>
          <p:blipFill rotWithShape="1">
            <a:blip r:embed="rId13">
              <a:alphaModFix/>
            </a:blip>
            <a:srcRect b="9600" l="0" r="0" t="0"/>
            <a:stretch/>
          </p:blipFill>
          <p:spPr>
            <a:xfrm>
              <a:off x="4290500" y="4073250"/>
              <a:ext cx="1310534" cy="1070250"/>
            </a:xfrm>
            <a:prstGeom prst="rect">
              <a:avLst/>
            </a:prstGeom>
            <a:noFill/>
            <a:ln>
              <a:noFill/>
            </a:ln>
          </p:spPr>
        </p:pic>
        <p:pic>
          <p:nvPicPr>
            <p:cNvPr id="453" name="Google Shape;453;p40"/>
            <p:cNvPicPr preferRelativeResize="0"/>
            <p:nvPr/>
          </p:nvPicPr>
          <p:blipFill rotWithShape="1">
            <a:blip r:embed="rId14">
              <a:alphaModFix/>
            </a:blip>
            <a:srcRect b="9990" l="0" r="0" t="0"/>
            <a:stretch/>
          </p:blipFill>
          <p:spPr>
            <a:xfrm>
              <a:off x="6012600" y="4073250"/>
              <a:ext cx="1723450" cy="1070250"/>
            </a:xfrm>
            <a:prstGeom prst="rect">
              <a:avLst/>
            </a:prstGeom>
            <a:noFill/>
            <a:ln>
              <a:noFill/>
            </a:ln>
          </p:spPr>
        </p:pic>
        <p:pic>
          <p:nvPicPr>
            <p:cNvPr id="454" name="Google Shape;454;p40"/>
            <p:cNvPicPr preferRelativeResize="0"/>
            <p:nvPr/>
          </p:nvPicPr>
          <p:blipFill rotWithShape="1">
            <a:blip r:embed="rId15">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Thank you!</a:t>
            </a:r>
            <a:endParaRPr b="1">
              <a:solidFill>
                <a:srgbClr val="A7A4D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187475"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Reasons for Selected Topic</a:t>
            </a:r>
            <a:endParaRPr b="1">
              <a:solidFill>
                <a:schemeClr val="lt1"/>
              </a:solidFill>
              <a:latin typeface="Times New Roman"/>
              <a:ea typeface="Times New Roman"/>
              <a:cs typeface="Times New Roman"/>
              <a:sym typeface="Times New Roman"/>
            </a:endParaRPr>
          </a:p>
        </p:txBody>
      </p:sp>
      <p:sp>
        <p:nvSpPr>
          <p:cNvPr id="81" name="Google Shape;81;p15"/>
          <p:cNvSpPr txBox="1"/>
          <p:nvPr>
            <p:ph idx="1" type="body"/>
          </p:nvPr>
        </p:nvSpPr>
        <p:spPr>
          <a:xfrm>
            <a:off x="125350" y="201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Astrology is interesting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Crime is fascinating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Every criminal has a birthdate</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Data on crime is widely available</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grpSp>
        <p:nvGrpSpPr>
          <p:cNvPr id="82" name="Google Shape;82;p15"/>
          <p:cNvGrpSpPr/>
          <p:nvPr/>
        </p:nvGrpSpPr>
        <p:grpSpPr>
          <a:xfrm>
            <a:off x="0" y="-14750"/>
            <a:ext cx="9106999" cy="1083925"/>
            <a:chOff x="0" y="-14750"/>
            <a:chExt cx="9106999" cy="1083925"/>
          </a:xfrm>
        </p:grpSpPr>
        <p:pic>
          <p:nvPicPr>
            <p:cNvPr id="83" name="Google Shape;83;p1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84" name="Google Shape;84;p1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85" name="Google Shape;85;p1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86" name="Google Shape;86;p1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87" name="Google Shape;87;p1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88" name="Google Shape;88;p1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89" name="Google Shape;89;p15"/>
          <p:cNvGrpSpPr/>
          <p:nvPr/>
        </p:nvGrpSpPr>
        <p:grpSpPr>
          <a:xfrm>
            <a:off x="0" y="3987208"/>
            <a:ext cx="9164450" cy="1156292"/>
            <a:chOff x="0" y="3987208"/>
            <a:chExt cx="9164450" cy="1156292"/>
          </a:xfrm>
        </p:grpSpPr>
        <p:pic>
          <p:nvPicPr>
            <p:cNvPr id="90" name="Google Shape;90;p1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91" name="Google Shape;91;p1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92" name="Google Shape;92;p1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93" name="Google Shape;93;p1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94" name="Google Shape;94;p1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95" name="Google Shape;95;p1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99900"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Source Data </a:t>
            </a:r>
            <a:endParaRPr b="1">
              <a:solidFill>
                <a:schemeClr val="lt1"/>
              </a:solidFill>
              <a:latin typeface="Times New Roman"/>
              <a:ea typeface="Times New Roman"/>
              <a:cs typeface="Times New Roman"/>
              <a:sym typeface="Times New Roman"/>
            </a:endParaRPr>
          </a:p>
        </p:txBody>
      </p:sp>
      <p:sp>
        <p:nvSpPr>
          <p:cNvPr id="101" name="Google Shape;101;p16"/>
          <p:cNvSpPr txBox="1"/>
          <p:nvPr>
            <p:ph idx="1" type="body"/>
          </p:nvPr>
        </p:nvSpPr>
        <p:spPr>
          <a:xfrm>
            <a:off x="293200" y="1641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Wiki Scrape from List of Famous Serial Killers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name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date of birth</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number of confirmed and potential victims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KCPD Crime Data for 2009</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time and date of crime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area where crime was committed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Notes type of crime and if a firearm was used</a:t>
            </a:r>
            <a:endParaRPr>
              <a:solidFill>
                <a:schemeClr val="lt1"/>
              </a:solidFill>
              <a:latin typeface="Times New Roman"/>
              <a:ea typeface="Times New Roman"/>
              <a:cs typeface="Times New Roman"/>
              <a:sym typeface="Times New Roman"/>
            </a:endParaRPr>
          </a:p>
        </p:txBody>
      </p:sp>
      <p:grpSp>
        <p:nvGrpSpPr>
          <p:cNvPr id="102" name="Google Shape;102;p16"/>
          <p:cNvGrpSpPr/>
          <p:nvPr/>
        </p:nvGrpSpPr>
        <p:grpSpPr>
          <a:xfrm>
            <a:off x="0" y="-14750"/>
            <a:ext cx="9106999" cy="1083925"/>
            <a:chOff x="0" y="-14750"/>
            <a:chExt cx="9106999" cy="1083925"/>
          </a:xfrm>
        </p:grpSpPr>
        <p:pic>
          <p:nvPicPr>
            <p:cNvPr id="103" name="Google Shape;103;p1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04" name="Google Shape;104;p1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05" name="Google Shape;105;p1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06" name="Google Shape;106;p1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07" name="Google Shape;107;p1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08" name="Google Shape;108;p1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09" name="Google Shape;109;p16"/>
          <p:cNvGrpSpPr/>
          <p:nvPr/>
        </p:nvGrpSpPr>
        <p:grpSpPr>
          <a:xfrm>
            <a:off x="0" y="3987208"/>
            <a:ext cx="9164450" cy="1156292"/>
            <a:chOff x="0" y="3987208"/>
            <a:chExt cx="9164450" cy="1156292"/>
          </a:xfrm>
        </p:grpSpPr>
        <p:pic>
          <p:nvPicPr>
            <p:cNvPr id="110" name="Google Shape;110;p1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11" name="Google Shape;111;p1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12" name="Google Shape;112;p1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13" name="Google Shape;113;p1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14" name="Google Shape;114;p1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15" name="Google Shape;115;p1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170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Questions We Hope to Answer</a:t>
            </a:r>
            <a:endParaRPr b="1">
              <a:solidFill>
                <a:schemeClr val="lt1"/>
              </a:solidFill>
              <a:latin typeface="Times New Roman"/>
              <a:ea typeface="Times New Roman"/>
              <a:cs typeface="Times New Roman"/>
              <a:sym typeface="Times New Roman"/>
            </a:endParaRPr>
          </a:p>
        </p:txBody>
      </p:sp>
      <p:sp>
        <p:nvSpPr>
          <p:cNvPr id="121" name="Google Shape;121;p17"/>
          <p:cNvSpPr txBox="1"/>
          <p:nvPr>
            <p:ph idx="1" type="body"/>
          </p:nvPr>
        </p:nvSpPr>
        <p:spPr>
          <a:xfrm>
            <a:off x="321925" y="1947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Is there a particular astrological sign that is more likely to be a murderer?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Are Pisces men the worst?</a:t>
            </a:r>
            <a:endParaRPr>
              <a:solidFill>
                <a:schemeClr val="lt1"/>
              </a:solidFill>
              <a:latin typeface="Times New Roman"/>
              <a:ea typeface="Times New Roman"/>
              <a:cs typeface="Times New Roman"/>
              <a:sym typeface="Times New Roman"/>
            </a:endParaRPr>
          </a:p>
        </p:txBody>
      </p:sp>
      <p:grpSp>
        <p:nvGrpSpPr>
          <p:cNvPr id="122" name="Google Shape;122;p17"/>
          <p:cNvGrpSpPr/>
          <p:nvPr/>
        </p:nvGrpSpPr>
        <p:grpSpPr>
          <a:xfrm>
            <a:off x="18500" y="0"/>
            <a:ext cx="9106999" cy="1083925"/>
            <a:chOff x="0" y="-14750"/>
            <a:chExt cx="9106999" cy="1083925"/>
          </a:xfrm>
        </p:grpSpPr>
        <p:pic>
          <p:nvPicPr>
            <p:cNvPr id="123" name="Google Shape;123;p1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24" name="Google Shape;124;p1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25" name="Google Shape;125;p1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26" name="Google Shape;126;p1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27" name="Google Shape;127;p1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28" name="Google Shape;128;p1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29" name="Google Shape;129;p17"/>
          <p:cNvGrpSpPr/>
          <p:nvPr/>
        </p:nvGrpSpPr>
        <p:grpSpPr>
          <a:xfrm>
            <a:off x="0" y="3987208"/>
            <a:ext cx="9164450" cy="1156292"/>
            <a:chOff x="0" y="3987208"/>
            <a:chExt cx="9164450" cy="1156292"/>
          </a:xfrm>
        </p:grpSpPr>
        <p:pic>
          <p:nvPicPr>
            <p:cNvPr id="130" name="Google Shape;130;p1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31" name="Google Shape;131;p1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32" name="Google Shape;132;p1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33" name="Google Shape;133;p1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34" name="Google Shape;134;p1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35" name="Google Shape;135;p1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0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Wikipedia Scrape</a:t>
            </a:r>
            <a:endParaRPr b="1">
              <a:solidFill>
                <a:schemeClr val="lt1"/>
              </a:solidFill>
              <a:latin typeface="Times New Roman"/>
              <a:ea typeface="Times New Roman"/>
              <a:cs typeface="Times New Roman"/>
              <a:sym typeface="Times New Roman"/>
            </a:endParaRPr>
          </a:p>
        </p:txBody>
      </p:sp>
      <p:sp>
        <p:nvSpPr>
          <p:cNvPr id="141" name="Google Shape;141;p18"/>
          <p:cNvSpPr txBox="1"/>
          <p:nvPr>
            <p:ph idx="1" type="body"/>
          </p:nvPr>
        </p:nvSpPr>
        <p:spPr>
          <a:xfrm>
            <a:off x="321925" y="15748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Once originally scraped, we found erroneous entries for Wikipedia articles such as “The Dating Game” and “September 11th attacks” as well as duplicate entries for several killers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When that error was fixed, we then encountered a handful of entries that only noted the year the killer was apprehended – these entries were removed.</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Code was then written to assign an astrological sign to each killer by their date of birth</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Data was then exported to a CSV</a:t>
            </a:r>
            <a:endParaRPr sz="1700">
              <a:solidFill>
                <a:schemeClr val="lt1"/>
              </a:solidFill>
              <a:latin typeface="Times New Roman"/>
              <a:ea typeface="Times New Roman"/>
              <a:cs typeface="Times New Roman"/>
              <a:sym typeface="Times New Roman"/>
            </a:endParaRPr>
          </a:p>
        </p:txBody>
      </p:sp>
      <p:grpSp>
        <p:nvGrpSpPr>
          <p:cNvPr id="142" name="Google Shape;142;p18"/>
          <p:cNvGrpSpPr/>
          <p:nvPr/>
        </p:nvGrpSpPr>
        <p:grpSpPr>
          <a:xfrm>
            <a:off x="-76200" y="0"/>
            <a:ext cx="9106999" cy="1083925"/>
            <a:chOff x="0" y="-14750"/>
            <a:chExt cx="9106999" cy="1083925"/>
          </a:xfrm>
        </p:grpSpPr>
        <p:pic>
          <p:nvPicPr>
            <p:cNvPr id="143" name="Google Shape;143;p1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44" name="Google Shape;144;p1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45" name="Google Shape;145;p1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46" name="Google Shape;146;p1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47" name="Google Shape;147;p1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48" name="Google Shape;148;p1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49" name="Google Shape;149;p18"/>
          <p:cNvGrpSpPr/>
          <p:nvPr/>
        </p:nvGrpSpPr>
        <p:grpSpPr>
          <a:xfrm>
            <a:off x="0" y="3987208"/>
            <a:ext cx="9164450" cy="1156292"/>
            <a:chOff x="0" y="3987208"/>
            <a:chExt cx="9164450" cy="1156292"/>
          </a:xfrm>
        </p:grpSpPr>
        <p:pic>
          <p:nvPicPr>
            <p:cNvPr id="150" name="Google Shape;150;p1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51" name="Google Shape;151;p1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52" name="Google Shape;152;p1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53" name="Google Shape;153;p1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54" name="Google Shape;154;p1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55" name="Google Shape;155;p1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KCPD Crime Data</a:t>
            </a:r>
            <a:endParaRPr b="1">
              <a:solidFill>
                <a:schemeClr val="lt1"/>
              </a:solidFill>
              <a:latin typeface="Times New Roman"/>
              <a:ea typeface="Times New Roman"/>
              <a:cs typeface="Times New Roman"/>
              <a:sym typeface="Times New Roman"/>
            </a:endParaRPr>
          </a:p>
        </p:txBody>
      </p:sp>
      <p:sp>
        <p:nvSpPr>
          <p:cNvPr id="161" name="Google Shape;161;p19"/>
          <p:cNvSpPr txBox="1"/>
          <p:nvPr>
            <p:ph idx="1" type="body"/>
          </p:nvPr>
        </p:nvSpPr>
        <p:spPr>
          <a:xfrm>
            <a:off x="321925" y="1793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removed unnecessary columns, leaving only the report number of each crime, the “from date”, the “from time”, description of the crime, whether a firearm was used and the classification of the crime.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ranges from 01/01/2009 to 12/31/2009 and has over 100,000 rows.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Once cleaned, data was loaded to our database.</a:t>
            </a:r>
            <a:endParaRPr>
              <a:latin typeface="Times New Roman"/>
              <a:ea typeface="Times New Roman"/>
              <a:cs typeface="Times New Roman"/>
              <a:sym typeface="Times New Roman"/>
            </a:endParaRPr>
          </a:p>
        </p:txBody>
      </p:sp>
      <p:grpSp>
        <p:nvGrpSpPr>
          <p:cNvPr id="162" name="Google Shape;162;p19"/>
          <p:cNvGrpSpPr/>
          <p:nvPr/>
        </p:nvGrpSpPr>
        <p:grpSpPr>
          <a:xfrm>
            <a:off x="-76200" y="0"/>
            <a:ext cx="9106999" cy="1083925"/>
            <a:chOff x="0" y="-14750"/>
            <a:chExt cx="9106999" cy="1083925"/>
          </a:xfrm>
        </p:grpSpPr>
        <p:pic>
          <p:nvPicPr>
            <p:cNvPr id="163" name="Google Shape;163;p1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64" name="Google Shape;164;p1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65" name="Google Shape;165;p1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66" name="Google Shape;166;p1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67" name="Google Shape;167;p1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68" name="Google Shape;168;p1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69" name="Google Shape;169;p19"/>
          <p:cNvGrpSpPr/>
          <p:nvPr/>
        </p:nvGrpSpPr>
        <p:grpSpPr>
          <a:xfrm>
            <a:off x="0" y="3987208"/>
            <a:ext cx="9164450" cy="1156292"/>
            <a:chOff x="0" y="3987208"/>
            <a:chExt cx="9164450" cy="1156292"/>
          </a:xfrm>
        </p:grpSpPr>
        <p:pic>
          <p:nvPicPr>
            <p:cNvPr id="170" name="Google Shape;170;p1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71" name="Google Shape;171;p1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72" name="Google Shape;172;p1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73" name="Google Shape;173;p1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74" name="Google Shape;174;p1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75" name="Google Shape;175;p1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Description of Database</a:t>
            </a:r>
            <a:endParaRPr b="1">
              <a:solidFill>
                <a:schemeClr val="lt1"/>
              </a:solidFill>
              <a:latin typeface="Times New Roman"/>
              <a:ea typeface="Times New Roman"/>
              <a:cs typeface="Times New Roman"/>
              <a:sym typeface="Times New Roman"/>
            </a:endParaRPr>
          </a:p>
        </p:txBody>
      </p:sp>
      <p:sp>
        <p:nvSpPr>
          <p:cNvPr id="181" name="Google Shape;181;p20"/>
          <p:cNvSpPr txBox="1"/>
          <p:nvPr>
            <p:ph idx="1" type="body"/>
          </p:nvPr>
        </p:nvSpPr>
        <p:spPr>
          <a:xfrm>
            <a:off x="311700" y="187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Hosted instance on Amazon Web Services, access through secure link with pgAdmin through a PostgreSQL database.</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PostgreSQL </a:t>
            </a:r>
            <a:r>
              <a:rPr lang="en">
                <a:solidFill>
                  <a:schemeClr val="lt1"/>
                </a:solidFill>
                <a:latin typeface="Times New Roman"/>
                <a:ea typeface="Times New Roman"/>
                <a:cs typeface="Times New Roman"/>
                <a:sym typeface="Times New Roman"/>
              </a:rPr>
              <a:t>allows the entire team access to the database on their own terminal, reducing the need for data transfers.</a:t>
            </a:r>
            <a:endParaRPr>
              <a:solidFill>
                <a:schemeClr val="lt1"/>
              </a:solidFill>
              <a:latin typeface="Times New Roman"/>
              <a:ea typeface="Times New Roman"/>
              <a:cs typeface="Times New Roman"/>
              <a:sym typeface="Times New Roman"/>
            </a:endParaRPr>
          </a:p>
        </p:txBody>
      </p:sp>
      <p:grpSp>
        <p:nvGrpSpPr>
          <p:cNvPr id="182" name="Google Shape;182;p20"/>
          <p:cNvGrpSpPr/>
          <p:nvPr/>
        </p:nvGrpSpPr>
        <p:grpSpPr>
          <a:xfrm>
            <a:off x="18500" y="47675"/>
            <a:ext cx="9106999" cy="1083925"/>
            <a:chOff x="0" y="-14750"/>
            <a:chExt cx="9106999" cy="1083925"/>
          </a:xfrm>
        </p:grpSpPr>
        <p:pic>
          <p:nvPicPr>
            <p:cNvPr id="183" name="Google Shape;183;p20"/>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84" name="Google Shape;184;p20"/>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85" name="Google Shape;185;p20"/>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86" name="Google Shape;186;p20"/>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87" name="Google Shape;187;p20"/>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88" name="Google Shape;188;p20"/>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89" name="Google Shape;189;p20"/>
          <p:cNvGrpSpPr/>
          <p:nvPr/>
        </p:nvGrpSpPr>
        <p:grpSpPr>
          <a:xfrm>
            <a:off x="0" y="3987208"/>
            <a:ext cx="9164450" cy="1156292"/>
            <a:chOff x="0" y="3987208"/>
            <a:chExt cx="9164450" cy="1156292"/>
          </a:xfrm>
        </p:grpSpPr>
        <p:pic>
          <p:nvPicPr>
            <p:cNvPr id="190" name="Google Shape;190;p20"/>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91" name="Google Shape;191;p20"/>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92" name="Google Shape;192;p20"/>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93" name="Google Shape;193;p20"/>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94" name="Google Shape;194;p20"/>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95" name="Google Shape;195;p20"/>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Interfacing</a:t>
            </a:r>
            <a:endParaRPr b="1">
              <a:solidFill>
                <a:schemeClr val="lt1"/>
              </a:solidFill>
              <a:latin typeface="Times New Roman"/>
              <a:ea typeface="Times New Roman"/>
              <a:cs typeface="Times New Roman"/>
              <a:sym typeface="Times New Roman"/>
            </a:endParaRPr>
          </a:p>
        </p:txBody>
      </p:sp>
      <p:sp>
        <p:nvSpPr>
          <p:cNvPr id="201" name="Google Shape;201;p21"/>
          <p:cNvSpPr txBox="1"/>
          <p:nvPr>
            <p:ph idx="1" type="body"/>
          </p:nvPr>
        </p:nvSpPr>
        <p:spPr>
          <a:xfrm>
            <a:off x="311700" y="1922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a:t>
            </a:r>
            <a:r>
              <a:rPr lang="en">
                <a:solidFill>
                  <a:schemeClr val="lt1"/>
                </a:solidFill>
                <a:latin typeface="Times New Roman"/>
                <a:ea typeface="Times New Roman"/>
                <a:cs typeface="Times New Roman"/>
                <a:sym typeface="Times New Roman"/>
              </a:rPr>
              <a:t>web scraping</a:t>
            </a:r>
            <a:r>
              <a:rPr lang="en">
                <a:solidFill>
                  <a:schemeClr val="lt1"/>
                </a:solidFill>
                <a:latin typeface="Times New Roman"/>
                <a:ea typeface="Times New Roman"/>
                <a:cs typeface="Times New Roman"/>
                <a:sym typeface="Times New Roman"/>
              </a:rPr>
              <a:t> file includes a connection string that imports the data directly to PostgreSQL, and, by proxy, to AWS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machine learning model also includes a connection string that imports data directly from PostgreSQL.</a:t>
            </a:r>
            <a:endParaRPr>
              <a:solidFill>
                <a:schemeClr val="lt1"/>
              </a:solidFill>
              <a:latin typeface="Times New Roman"/>
              <a:ea typeface="Times New Roman"/>
              <a:cs typeface="Times New Roman"/>
              <a:sym typeface="Times New Roman"/>
            </a:endParaRPr>
          </a:p>
        </p:txBody>
      </p:sp>
      <p:grpSp>
        <p:nvGrpSpPr>
          <p:cNvPr id="202" name="Google Shape;202;p21"/>
          <p:cNvGrpSpPr/>
          <p:nvPr/>
        </p:nvGrpSpPr>
        <p:grpSpPr>
          <a:xfrm>
            <a:off x="18500" y="47675"/>
            <a:ext cx="9106999" cy="1083925"/>
            <a:chOff x="0" y="-14750"/>
            <a:chExt cx="9106999" cy="1083925"/>
          </a:xfrm>
        </p:grpSpPr>
        <p:pic>
          <p:nvPicPr>
            <p:cNvPr id="203" name="Google Shape;203;p21"/>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04" name="Google Shape;204;p21"/>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05" name="Google Shape;205;p21"/>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06" name="Google Shape;206;p21"/>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07" name="Google Shape;207;p21"/>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08" name="Google Shape;208;p21"/>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09" name="Google Shape;209;p21"/>
          <p:cNvGrpSpPr/>
          <p:nvPr/>
        </p:nvGrpSpPr>
        <p:grpSpPr>
          <a:xfrm>
            <a:off x="0" y="3987208"/>
            <a:ext cx="9164450" cy="1156292"/>
            <a:chOff x="0" y="3987208"/>
            <a:chExt cx="9164450" cy="1156292"/>
          </a:xfrm>
        </p:grpSpPr>
        <p:pic>
          <p:nvPicPr>
            <p:cNvPr id="210" name="Google Shape;210;p21"/>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11" name="Google Shape;211;p21"/>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12" name="Google Shape;212;p21"/>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13" name="Google Shape;213;p21"/>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14" name="Google Shape;214;p21"/>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15" name="Google Shape;215;p21"/>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