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2175e32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2175e32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Darcy: Discuss and acknowledge the </a:t>
            </a:r>
            <a:r>
              <a:rPr lang="en"/>
              <a:t>whimsical</a:t>
            </a:r>
            <a:r>
              <a:rPr lang="en"/>
              <a:t> nature of astrology, and how people often search for an explanation as to why crime happens.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5fa8143c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5fa8143c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Darcy: Talk about how we found our data and how we determined that the initial data was suitable for our purposes.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5fa8143c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5fa8143c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Darcy: Discuss how we scraped data from wikipedia and how KCPD data was already formatted into a CSV.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5fa8143c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5fa8143c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Darcy: Briefly discuss hypothesis that Pisces Men would be the most likely serial killers.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5fa8143c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5fa8143c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Darcy: Note that we scraped from a table on Wikipedia. Discuss finding the erroneous entries and troubleshooting that was done to resolve the issue.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2175e320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2175e320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Darcy: Discuss cleaning of this data and how we had to format the date column.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2175e320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52175e320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2175e320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2175e320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5.png"/><Relationship Id="rId13" Type="http://schemas.openxmlformats.org/officeDocument/2006/relationships/image" Target="../media/image8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0.png"/><Relationship Id="rId1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5.png"/><Relationship Id="rId13" Type="http://schemas.openxmlformats.org/officeDocument/2006/relationships/image" Target="../media/image8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0.png"/><Relationship Id="rId1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5.png"/><Relationship Id="rId13" Type="http://schemas.openxmlformats.org/officeDocument/2006/relationships/image" Target="../media/image8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0.png"/><Relationship Id="rId1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5.png"/><Relationship Id="rId13" Type="http://schemas.openxmlformats.org/officeDocument/2006/relationships/image" Target="../media/image8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0.png"/><Relationship Id="rId1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5.png"/><Relationship Id="rId13" Type="http://schemas.openxmlformats.org/officeDocument/2006/relationships/image" Target="../media/image8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0.png"/><Relationship Id="rId1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5.png"/><Relationship Id="rId13" Type="http://schemas.openxmlformats.org/officeDocument/2006/relationships/image" Target="../media/image8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0.png"/><Relationship Id="rId1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654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7A4D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astrology influence crime?</a:t>
            </a:r>
            <a:endParaRPr b="1">
              <a:solidFill>
                <a:srgbClr val="A7A4D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63000"/>
            <a:ext cx="8520602" cy="334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7A4D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31075" y="1016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 - Topic Selection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31075" y="1999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group chose the topic of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astrology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its influence on crime for our final project. We all have a shared fascination with both astrology and crime, and were curious as to whether it could be proven that there is a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between the two.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2" name="Google Shape;62;p14"/>
          <p:cNvGrpSpPr/>
          <p:nvPr/>
        </p:nvGrpSpPr>
        <p:grpSpPr>
          <a:xfrm>
            <a:off x="0" y="-14750"/>
            <a:ext cx="9106999" cy="1083925"/>
            <a:chOff x="0" y="-14750"/>
            <a:chExt cx="9106999" cy="1083925"/>
          </a:xfrm>
        </p:grpSpPr>
        <p:pic>
          <p:nvPicPr>
            <p:cNvPr id="63" name="Google Shape;63;p14"/>
            <p:cNvPicPr preferRelativeResize="0"/>
            <p:nvPr/>
          </p:nvPicPr>
          <p:blipFill rotWithShape="1">
            <a:blip r:embed="rId3">
              <a:alphaModFix/>
            </a:blip>
            <a:srcRect b="9755" l="0" r="0" t="0"/>
            <a:stretch/>
          </p:blipFill>
          <p:spPr>
            <a:xfrm>
              <a:off x="0" y="-14750"/>
              <a:ext cx="1022125" cy="1029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4"/>
            <p:cNvPicPr preferRelativeResize="0"/>
            <p:nvPr/>
          </p:nvPicPr>
          <p:blipFill rotWithShape="1">
            <a:blip r:embed="rId4">
              <a:alphaModFix/>
            </a:blip>
            <a:srcRect b="8700" l="0" r="0" t="0"/>
            <a:stretch/>
          </p:blipFill>
          <p:spPr>
            <a:xfrm>
              <a:off x="1471076" y="-14750"/>
              <a:ext cx="673249" cy="1029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14"/>
            <p:cNvPicPr preferRelativeResize="0"/>
            <p:nvPr/>
          </p:nvPicPr>
          <p:blipFill rotWithShape="1">
            <a:blip r:embed="rId5">
              <a:alphaModFix/>
            </a:blip>
            <a:srcRect b="9041" l="0" r="0" t="0"/>
            <a:stretch/>
          </p:blipFill>
          <p:spPr>
            <a:xfrm>
              <a:off x="4061899" y="-4825"/>
              <a:ext cx="1493392" cy="1029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4"/>
            <p:cNvPicPr preferRelativeResize="0"/>
            <p:nvPr/>
          </p:nvPicPr>
          <p:blipFill rotWithShape="1">
            <a:blip r:embed="rId6">
              <a:alphaModFix/>
            </a:blip>
            <a:srcRect b="13577" l="0" r="0" t="0"/>
            <a:stretch/>
          </p:blipFill>
          <p:spPr>
            <a:xfrm>
              <a:off x="2540112" y="-4825"/>
              <a:ext cx="1126013" cy="1029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14"/>
            <p:cNvPicPr preferRelativeResize="0"/>
            <p:nvPr/>
          </p:nvPicPr>
          <p:blipFill rotWithShape="1">
            <a:blip r:embed="rId7">
              <a:alphaModFix/>
            </a:blip>
            <a:srcRect b="9853" l="0" r="0" t="0"/>
            <a:stretch/>
          </p:blipFill>
          <p:spPr>
            <a:xfrm>
              <a:off x="6228649" y="-13951"/>
              <a:ext cx="1126001" cy="10478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4"/>
            <p:cNvPicPr preferRelativeResize="0"/>
            <p:nvPr/>
          </p:nvPicPr>
          <p:blipFill rotWithShape="1">
            <a:blip r:embed="rId8">
              <a:alphaModFix/>
            </a:blip>
            <a:srcRect b="9682" l="0" r="0" t="0"/>
            <a:stretch/>
          </p:blipFill>
          <p:spPr>
            <a:xfrm>
              <a:off x="8055700" y="39600"/>
              <a:ext cx="1051298" cy="10295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" name="Google Shape;69;p14"/>
          <p:cNvGrpSpPr/>
          <p:nvPr/>
        </p:nvGrpSpPr>
        <p:grpSpPr>
          <a:xfrm>
            <a:off x="0" y="3987208"/>
            <a:ext cx="9164450" cy="1156292"/>
            <a:chOff x="0" y="3987208"/>
            <a:chExt cx="9164450" cy="1156292"/>
          </a:xfrm>
        </p:grpSpPr>
        <p:pic>
          <p:nvPicPr>
            <p:cNvPr id="70" name="Google Shape;70;p14"/>
            <p:cNvPicPr preferRelativeResize="0"/>
            <p:nvPr/>
          </p:nvPicPr>
          <p:blipFill rotWithShape="1">
            <a:blip r:embed="rId9">
              <a:alphaModFix/>
            </a:blip>
            <a:srcRect b="8138" l="0" r="0" t="0"/>
            <a:stretch/>
          </p:blipFill>
          <p:spPr>
            <a:xfrm>
              <a:off x="0" y="4073253"/>
              <a:ext cx="977025" cy="10702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14"/>
            <p:cNvPicPr preferRelativeResize="0"/>
            <p:nvPr/>
          </p:nvPicPr>
          <p:blipFill rotWithShape="1">
            <a:blip r:embed="rId10">
              <a:alphaModFix/>
            </a:blip>
            <a:srcRect b="10650" l="0" r="0" t="0"/>
            <a:stretch/>
          </p:blipFill>
          <p:spPr>
            <a:xfrm>
              <a:off x="1447800" y="4093067"/>
              <a:ext cx="916625" cy="1050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14"/>
            <p:cNvPicPr preferRelativeResize="0"/>
            <p:nvPr/>
          </p:nvPicPr>
          <p:blipFill rotWithShape="1">
            <a:blip r:embed="rId11">
              <a:alphaModFix/>
            </a:blip>
            <a:srcRect b="7510" l="0" r="0" t="0"/>
            <a:stretch/>
          </p:blipFill>
          <p:spPr>
            <a:xfrm>
              <a:off x="2895600" y="4073250"/>
              <a:ext cx="876183" cy="1070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4"/>
            <p:cNvPicPr preferRelativeResize="0"/>
            <p:nvPr/>
          </p:nvPicPr>
          <p:blipFill rotWithShape="1">
            <a:blip r:embed="rId12">
              <a:alphaModFix/>
            </a:blip>
            <a:srcRect b="9600" l="0" r="0" t="0"/>
            <a:stretch/>
          </p:blipFill>
          <p:spPr>
            <a:xfrm>
              <a:off x="4290500" y="4073250"/>
              <a:ext cx="1310534" cy="1070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14"/>
            <p:cNvPicPr preferRelativeResize="0"/>
            <p:nvPr/>
          </p:nvPicPr>
          <p:blipFill rotWithShape="1">
            <a:blip r:embed="rId13">
              <a:alphaModFix/>
            </a:blip>
            <a:srcRect b="9990" l="0" r="0" t="0"/>
            <a:stretch/>
          </p:blipFill>
          <p:spPr>
            <a:xfrm>
              <a:off x="6012600" y="4073250"/>
              <a:ext cx="1723450" cy="1070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14"/>
            <p:cNvPicPr preferRelativeResize="0"/>
            <p:nvPr/>
          </p:nvPicPr>
          <p:blipFill rotWithShape="1">
            <a:blip r:embed="rId14">
              <a:alphaModFix/>
            </a:blip>
            <a:srcRect b="8575" l="0" r="0" t="0"/>
            <a:stretch/>
          </p:blipFill>
          <p:spPr>
            <a:xfrm>
              <a:off x="8038450" y="3987208"/>
              <a:ext cx="1126000" cy="115629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D58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187475" y="106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 - Reasons for Selected Topic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125350" y="2012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Astrology is interesting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Crime is fascinating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criminal has a birthdate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on crime is widely available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2" name="Google Shape;82;p15"/>
          <p:cNvGrpSpPr/>
          <p:nvPr/>
        </p:nvGrpSpPr>
        <p:grpSpPr>
          <a:xfrm>
            <a:off x="0" y="-14750"/>
            <a:ext cx="9106999" cy="1083925"/>
            <a:chOff x="0" y="-14750"/>
            <a:chExt cx="9106999" cy="1083925"/>
          </a:xfrm>
        </p:grpSpPr>
        <p:pic>
          <p:nvPicPr>
            <p:cNvPr id="83" name="Google Shape;83;p15"/>
            <p:cNvPicPr preferRelativeResize="0"/>
            <p:nvPr/>
          </p:nvPicPr>
          <p:blipFill rotWithShape="1">
            <a:blip r:embed="rId3">
              <a:alphaModFix/>
            </a:blip>
            <a:srcRect b="9755" l="0" r="0" t="0"/>
            <a:stretch/>
          </p:blipFill>
          <p:spPr>
            <a:xfrm>
              <a:off x="0" y="-14750"/>
              <a:ext cx="1022125" cy="1029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5"/>
            <p:cNvPicPr preferRelativeResize="0"/>
            <p:nvPr/>
          </p:nvPicPr>
          <p:blipFill rotWithShape="1">
            <a:blip r:embed="rId4">
              <a:alphaModFix/>
            </a:blip>
            <a:srcRect b="8700" l="0" r="0" t="0"/>
            <a:stretch/>
          </p:blipFill>
          <p:spPr>
            <a:xfrm>
              <a:off x="1471076" y="-14750"/>
              <a:ext cx="673249" cy="1029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5"/>
            <p:cNvPicPr preferRelativeResize="0"/>
            <p:nvPr/>
          </p:nvPicPr>
          <p:blipFill rotWithShape="1">
            <a:blip r:embed="rId5">
              <a:alphaModFix/>
            </a:blip>
            <a:srcRect b="9041" l="0" r="0" t="0"/>
            <a:stretch/>
          </p:blipFill>
          <p:spPr>
            <a:xfrm>
              <a:off x="4061899" y="-4825"/>
              <a:ext cx="1493392" cy="1029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5"/>
            <p:cNvPicPr preferRelativeResize="0"/>
            <p:nvPr/>
          </p:nvPicPr>
          <p:blipFill rotWithShape="1">
            <a:blip r:embed="rId6">
              <a:alphaModFix/>
            </a:blip>
            <a:srcRect b="13577" l="0" r="0" t="0"/>
            <a:stretch/>
          </p:blipFill>
          <p:spPr>
            <a:xfrm>
              <a:off x="2540112" y="-4825"/>
              <a:ext cx="1126013" cy="1029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5"/>
            <p:cNvPicPr preferRelativeResize="0"/>
            <p:nvPr/>
          </p:nvPicPr>
          <p:blipFill rotWithShape="1">
            <a:blip r:embed="rId7">
              <a:alphaModFix/>
            </a:blip>
            <a:srcRect b="9853" l="0" r="0" t="0"/>
            <a:stretch/>
          </p:blipFill>
          <p:spPr>
            <a:xfrm>
              <a:off x="6228649" y="-13951"/>
              <a:ext cx="1126001" cy="10478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5"/>
            <p:cNvPicPr preferRelativeResize="0"/>
            <p:nvPr/>
          </p:nvPicPr>
          <p:blipFill rotWithShape="1">
            <a:blip r:embed="rId8">
              <a:alphaModFix/>
            </a:blip>
            <a:srcRect b="9682" l="0" r="0" t="0"/>
            <a:stretch/>
          </p:blipFill>
          <p:spPr>
            <a:xfrm>
              <a:off x="8055700" y="39600"/>
              <a:ext cx="1051298" cy="10295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" name="Google Shape;89;p15"/>
          <p:cNvGrpSpPr/>
          <p:nvPr/>
        </p:nvGrpSpPr>
        <p:grpSpPr>
          <a:xfrm>
            <a:off x="0" y="3987208"/>
            <a:ext cx="9164450" cy="1156292"/>
            <a:chOff x="0" y="3987208"/>
            <a:chExt cx="9164450" cy="1156292"/>
          </a:xfrm>
        </p:grpSpPr>
        <p:pic>
          <p:nvPicPr>
            <p:cNvPr id="90" name="Google Shape;90;p15"/>
            <p:cNvPicPr preferRelativeResize="0"/>
            <p:nvPr/>
          </p:nvPicPr>
          <p:blipFill rotWithShape="1">
            <a:blip r:embed="rId9">
              <a:alphaModFix/>
            </a:blip>
            <a:srcRect b="8138" l="0" r="0" t="0"/>
            <a:stretch/>
          </p:blipFill>
          <p:spPr>
            <a:xfrm>
              <a:off x="0" y="4073253"/>
              <a:ext cx="977025" cy="10702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5"/>
            <p:cNvPicPr preferRelativeResize="0"/>
            <p:nvPr/>
          </p:nvPicPr>
          <p:blipFill rotWithShape="1">
            <a:blip r:embed="rId10">
              <a:alphaModFix/>
            </a:blip>
            <a:srcRect b="10650" l="0" r="0" t="0"/>
            <a:stretch/>
          </p:blipFill>
          <p:spPr>
            <a:xfrm>
              <a:off x="1447800" y="4093067"/>
              <a:ext cx="916625" cy="1050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5"/>
            <p:cNvPicPr preferRelativeResize="0"/>
            <p:nvPr/>
          </p:nvPicPr>
          <p:blipFill rotWithShape="1">
            <a:blip r:embed="rId11">
              <a:alphaModFix/>
            </a:blip>
            <a:srcRect b="7510" l="0" r="0" t="0"/>
            <a:stretch/>
          </p:blipFill>
          <p:spPr>
            <a:xfrm>
              <a:off x="2895600" y="4073250"/>
              <a:ext cx="876183" cy="1070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5"/>
            <p:cNvPicPr preferRelativeResize="0"/>
            <p:nvPr/>
          </p:nvPicPr>
          <p:blipFill rotWithShape="1">
            <a:blip r:embed="rId12">
              <a:alphaModFix/>
            </a:blip>
            <a:srcRect b="9600" l="0" r="0" t="0"/>
            <a:stretch/>
          </p:blipFill>
          <p:spPr>
            <a:xfrm>
              <a:off x="4290500" y="4073250"/>
              <a:ext cx="1310534" cy="1070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5"/>
            <p:cNvPicPr preferRelativeResize="0"/>
            <p:nvPr/>
          </p:nvPicPr>
          <p:blipFill rotWithShape="1">
            <a:blip r:embed="rId13">
              <a:alphaModFix/>
            </a:blip>
            <a:srcRect b="9990" l="0" r="0" t="0"/>
            <a:stretch/>
          </p:blipFill>
          <p:spPr>
            <a:xfrm>
              <a:off x="6012600" y="4073250"/>
              <a:ext cx="1723450" cy="1070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5"/>
            <p:cNvPicPr preferRelativeResize="0"/>
            <p:nvPr/>
          </p:nvPicPr>
          <p:blipFill rotWithShape="1">
            <a:blip r:embed="rId14">
              <a:alphaModFix/>
            </a:blip>
            <a:srcRect b="8575" l="0" r="0" t="0"/>
            <a:stretch/>
          </p:blipFill>
          <p:spPr>
            <a:xfrm>
              <a:off x="8038450" y="3987208"/>
              <a:ext cx="1126000" cy="115629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5CEDE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199900" y="106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 – Source Data 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293200" y="164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Wiki Scrape from List of Famous Serial Killers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killer name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killer date of birth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number of confirmed and potential victims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KCPD Crime Data for 2009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time and date of crime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area where crime was committed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Notes type of crime and if a firearm was used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2" name="Google Shape;102;p16"/>
          <p:cNvGrpSpPr/>
          <p:nvPr/>
        </p:nvGrpSpPr>
        <p:grpSpPr>
          <a:xfrm>
            <a:off x="0" y="-14750"/>
            <a:ext cx="9106999" cy="1083925"/>
            <a:chOff x="0" y="-14750"/>
            <a:chExt cx="9106999" cy="1083925"/>
          </a:xfrm>
        </p:grpSpPr>
        <p:pic>
          <p:nvPicPr>
            <p:cNvPr id="103" name="Google Shape;103;p16"/>
            <p:cNvPicPr preferRelativeResize="0"/>
            <p:nvPr/>
          </p:nvPicPr>
          <p:blipFill rotWithShape="1">
            <a:blip r:embed="rId3">
              <a:alphaModFix/>
            </a:blip>
            <a:srcRect b="9755" l="0" r="0" t="0"/>
            <a:stretch/>
          </p:blipFill>
          <p:spPr>
            <a:xfrm>
              <a:off x="0" y="-14750"/>
              <a:ext cx="1022125" cy="1029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6"/>
            <p:cNvPicPr preferRelativeResize="0"/>
            <p:nvPr/>
          </p:nvPicPr>
          <p:blipFill rotWithShape="1">
            <a:blip r:embed="rId4">
              <a:alphaModFix/>
            </a:blip>
            <a:srcRect b="8700" l="0" r="0" t="0"/>
            <a:stretch/>
          </p:blipFill>
          <p:spPr>
            <a:xfrm>
              <a:off x="1471076" y="-14750"/>
              <a:ext cx="673249" cy="1029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6"/>
            <p:cNvPicPr preferRelativeResize="0"/>
            <p:nvPr/>
          </p:nvPicPr>
          <p:blipFill rotWithShape="1">
            <a:blip r:embed="rId5">
              <a:alphaModFix/>
            </a:blip>
            <a:srcRect b="9041" l="0" r="0" t="0"/>
            <a:stretch/>
          </p:blipFill>
          <p:spPr>
            <a:xfrm>
              <a:off x="4061899" y="-4825"/>
              <a:ext cx="1493392" cy="1029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6"/>
            <p:cNvPicPr preferRelativeResize="0"/>
            <p:nvPr/>
          </p:nvPicPr>
          <p:blipFill rotWithShape="1">
            <a:blip r:embed="rId6">
              <a:alphaModFix/>
            </a:blip>
            <a:srcRect b="13577" l="0" r="0" t="0"/>
            <a:stretch/>
          </p:blipFill>
          <p:spPr>
            <a:xfrm>
              <a:off x="2540112" y="-4825"/>
              <a:ext cx="1126013" cy="1029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6"/>
            <p:cNvPicPr preferRelativeResize="0"/>
            <p:nvPr/>
          </p:nvPicPr>
          <p:blipFill rotWithShape="1">
            <a:blip r:embed="rId7">
              <a:alphaModFix/>
            </a:blip>
            <a:srcRect b="9853" l="0" r="0" t="0"/>
            <a:stretch/>
          </p:blipFill>
          <p:spPr>
            <a:xfrm>
              <a:off x="6228649" y="-13951"/>
              <a:ext cx="1126001" cy="10478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/>
            <p:cNvPicPr preferRelativeResize="0"/>
            <p:nvPr/>
          </p:nvPicPr>
          <p:blipFill rotWithShape="1">
            <a:blip r:embed="rId8">
              <a:alphaModFix/>
            </a:blip>
            <a:srcRect b="9682" l="0" r="0" t="0"/>
            <a:stretch/>
          </p:blipFill>
          <p:spPr>
            <a:xfrm>
              <a:off x="8055700" y="39600"/>
              <a:ext cx="1051298" cy="10295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" name="Google Shape;109;p16"/>
          <p:cNvGrpSpPr/>
          <p:nvPr/>
        </p:nvGrpSpPr>
        <p:grpSpPr>
          <a:xfrm>
            <a:off x="0" y="3987208"/>
            <a:ext cx="9164450" cy="1156292"/>
            <a:chOff x="0" y="3987208"/>
            <a:chExt cx="9164450" cy="1156292"/>
          </a:xfrm>
        </p:grpSpPr>
        <p:pic>
          <p:nvPicPr>
            <p:cNvPr id="110" name="Google Shape;110;p16"/>
            <p:cNvPicPr preferRelativeResize="0"/>
            <p:nvPr/>
          </p:nvPicPr>
          <p:blipFill rotWithShape="1">
            <a:blip r:embed="rId9">
              <a:alphaModFix/>
            </a:blip>
            <a:srcRect b="8138" l="0" r="0" t="0"/>
            <a:stretch/>
          </p:blipFill>
          <p:spPr>
            <a:xfrm>
              <a:off x="0" y="4073253"/>
              <a:ext cx="977025" cy="10702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16"/>
            <p:cNvPicPr preferRelativeResize="0"/>
            <p:nvPr/>
          </p:nvPicPr>
          <p:blipFill rotWithShape="1">
            <a:blip r:embed="rId10">
              <a:alphaModFix/>
            </a:blip>
            <a:srcRect b="10650" l="0" r="0" t="0"/>
            <a:stretch/>
          </p:blipFill>
          <p:spPr>
            <a:xfrm>
              <a:off x="1447800" y="4093067"/>
              <a:ext cx="916625" cy="1050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16"/>
            <p:cNvPicPr preferRelativeResize="0"/>
            <p:nvPr/>
          </p:nvPicPr>
          <p:blipFill rotWithShape="1">
            <a:blip r:embed="rId11">
              <a:alphaModFix/>
            </a:blip>
            <a:srcRect b="7510" l="0" r="0" t="0"/>
            <a:stretch/>
          </p:blipFill>
          <p:spPr>
            <a:xfrm>
              <a:off x="2895600" y="4073250"/>
              <a:ext cx="876183" cy="1070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6"/>
            <p:cNvPicPr preferRelativeResize="0"/>
            <p:nvPr/>
          </p:nvPicPr>
          <p:blipFill rotWithShape="1">
            <a:blip r:embed="rId12">
              <a:alphaModFix/>
            </a:blip>
            <a:srcRect b="9600" l="0" r="0" t="0"/>
            <a:stretch/>
          </p:blipFill>
          <p:spPr>
            <a:xfrm>
              <a:off x="4290500" y="4073250"/>
              <a:ext cx="1310534" cy="1070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6"/>
            <p:cNvPicPr preferRelativeResize="0"/>
            <p:nvPr/>
          </p:nvPicPr>
          <p:blipFill rotWithShape="1">
            <a:blip r:embed="rId13">
              <a:alphaModFix/>
            </a:blip>
            <a:srcRect b="9990" l="0" r="0" t="0"/>
            <a:stretch/>
          </p:blipFill>
          <p:spPr>
            <a:xfrm>
              <a:off x="6012600" y="4073250"/>
              <a:ext cx="1723450" cy="1070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6"/>
            <p:cNvPicPr preferRelativeResize="0"/>
            <p:nvPr/>
          </p:nvPicPr>
          <p:blipFill rotWithShape="1">
            <a:blip r:embed="rId14">
              <a:alphaModFix/>
            </a:blip>
            <a:srcRect b="8575" l="0" r="0" t="0"/>
            <a:stretch/>
          </p:blipFill>
          <p:spPr>
            <a:xfrm>
              <a:off x="8038450" y="3987208"/>
              <a:ext cx="1126000" cy="115629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7A4D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217000" y="108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 - Questions We Hope to Answer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21925" y="1947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crime happen more often during certain astrological seasons?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there a particular astrological sign that is more likely to be a murderer?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Pisces men the worst?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2" name="Google Shape;122;p17"/>
          <p:cNvGrpSpPr/>
          <p:nvPr/>
        </p:nvGrpSpPr>
        <p:grpSpPr>
          <a:xfrm>
            <a:off x="18500" y="0"/>
            <a:ext cx="9106999" cy="1083925"/>
            <a:chOff x="0" y="-14750"/>
            <a:chExt cx="9106999" cy="1083925"/>
          </a:xfrm>
        </p:grpSpPr>
        <p:pic>
          <p:nvPicPr>
            <p:cNvPr id="123" name="Google Shape;123;p17"/>
            <p:cNvPicPr preferRelativeResize="0"/>
            <p:nvPr/>
          </p:nvPicPr>
          <p:blipFill rotWithShape="1">
            <a:blip r:embed="rId3">
              <a:alphaModFix/>
            </a:blip>
            <a:srcRect b="9755" l="0" r="0" t="0"/>
            <a:stretch/>
          </p:blipFill>
          <p:spPr>
            <a:xfrm>
              <a:off x="0" y="-14750"/>
              <a:ext cx="1022125" cy="1029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7"/>
            <p:cNvPicPr preferRelativeResize="0"/>
            <p:nvPr/>
          </p:nvPicPr>
          <p:blipFill rotWithShape="1">
            <a:blip r:embed="rId4">
              <a:alphaModFix/>
            </a:blip>
            <a:srcRect b="8700" l="0" r="0" t="0"/>
            <a:stretch/>
          </p:blipFill>
          <p:spPr>
            <a:xfrm>
              <a:off x="1471076" y="-14750"/>
              <a:ext cx="673249" cy="1029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17"/>
            <p:cNvPicPr preferRelativeResize="0"/>
            <p:nvPr/>
          </p:nvPicPr>
          <p:blipFill rotWithShape="1">
            <a:blip r:embed="rId5">
              <a:alphaModFix/>
            </a:blip>
            <a:srcRect b="9041" l="0" r="0" t="0"/>
            <a:stretch/>
          </p:blipFill>
          <p:spPr>
            <a:xfrm>
              <a:off x="4061899" y="-4825"/>
              <a:ext cx="1493392" cy="1029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7"/>
            <p:cNvPicPr preferRelativeResize="0"/>
            <p:nvPr/>
          </p:nvPicPr>
          <p:blipFill rotWithShape="1">
            <a:blip r:embed="rId6">
              <a:alphaModFix/>
            </a:blip>
            <a:srcRect b="13577" l="0" r="0" t="0"/>
            <a:stretch/>
          </p:blipFill>
          <p:spPr>
            <a:xfrm>
              <a:off x="2540112" y="-4825"/>
              <a:ext cx="1126013" cy="1029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7"/>
            <p:cNvPicPr preferRelativeResize="0"/>
            <p:nvPr/>
          </p:nvPicPr>
          <p:blipFill rotWithShape="1">
            <a:blip r:embed="rId7">
              <a:alphaModFix/>
            </a:blip>
            <a:srcRect b="9853" l="0" r="0" t="0"/>
            <a:stretch/>
          </p:blipFill>
          <p:spPr>
            <a:xfrm>
              <a:off x="6228649" y="-13951"/>
              <a:ext cx="1126001" cy="10478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7"/>
            <p:cNvPicPr preferRelativeResize="0"/>
            <p:nvPr/>
          </p:nvPicPr>
          <p:blipFill rotWithShape="1">
            <a:blip r:embed="rId8">
              <a:alphaModFix/>
            </a:blip>
            <a:srcRect b="9682" l="0" r="0" t="0"/>
            <a:stretch/>
          </p:blipFill>
          <p:spPr>
            <a:xfrm>
              <a:off x="8055700" y="39600"/>
              <a:ext cx="1051298" cy="10295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9" name="Google Shape;129;p17"/>
          <p:cNvGrpSpPr/>
          <p:nvPr/>
        </p:nvGrpSpPr>
        <p:grpSpPr>
          <a:xfrm>
            <a:off x="0" y="3987208"/>
            <a:ext cx="9164450" cy="1156292"/>
            <a:chOff x="0" y="3987208"/>
            <a:chExt cx="9164450" cy="1156292"/>
          </a:xfrm>
        </p:grpSpPr>
        <p:pic>
          <p:nvPicPr>
            <p:cNvPr id="130" name="Google Shape;130;p17"/>
            <p:cNvPicPr preferRelativeResize="0"/>
            <p:nvPr/>
          </p:nvPicPr>
          <p:blipFill rotWithShape="1">
            <a:blip r:embed="rId9">
              <a:alphaModFix/>
            </a:blip>
            <a:srcRect b="8138" l="0" r="0" t="0"/>
            <a:stretch/>
          </p:blipFill>
          <p:spPr>
            <a:xfrm>
              <a:off x="0" y="4073253"/>
              <a:ext cx="977025" cy="10702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7"/>
            <p:cNvPicPr preferRelativeResize="0"/>
            <p:nvPr/>
          </p:nvPicPr>
          <p:blipFill rotWithShape="1">
            <a:blip r:embed="rId10">
              <a:alphaModFix/>
            </a:blip>
            <a:srcRect b="10650" l="0" r="0" t="0"/>
            <a:stretch/>
          </p:blipFill>
          <p:spPr>
            <a:xfrm>
              <a:off x="1447800" y="4093067"/>
              <a:ext cx="916625" cy="1050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7"/>
            <p:cNvPicPr preferRelativeResize="0"/>
            <p:nvPr/>
          </p:nvPicPr>
          <p:blipFill rotWithShape="1">
            <a:blip r:embed="rId11">
              <a:alphaModFix/>
            </a:blip>
            <a:srcRect b="7510" l="0" r="0" t="0"/>
            <a:stretch/>
          </p:blipFill>
          <p:spPr>
            <a:xfrm>
              <a:off x="2895600" y="4073250"/>
              <a:ext cx="876183" cy="1070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17"/>
            <p:cNvPicPr preferRelativeResize="0"/>
            <p:nvPr/>
          </p:nvPicPr>
          <p:blipFill rotWithShape="1">
            <a:blip r:embed="rId12">
              <a:alphaModFix/>
            </a:blip>
            <a:srcRect b="9600" l="0" r="0" t="0"/>
            <a:stretch/>
          </p:blipFill>
          <p:spPr>
            <a:xfrm>
              <a:off x="4290500" y="4073250"/>
              <a:ext cx="1310534" cy="1070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17"/>
            <p:cNvPicPr preferRelativeResize="0"/>
            <p:nvPr/>
          </p:nvPicPr>
          <p:blipFill rotWithShape="1">
            <a:blip r:embed="rId13">
              <a:alphaModFix/>
            </a:blip>
            <a:srcRect b="9990" l="0" r="0" t="0"/>
            <a:stretch/>
          </p:blipFill>
          <p:spPr>
            <a:xfrm>
              <a:off x="6012600" y="4073250"/>
              <a:ext cx="1723450" cy="1070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17"/>
            <p:cNvPicPr preferRelativeResize="0"/>
            <p:nvPr/>
          </p:nvPicPr>
          <p:blipFill rotWithShape="1">
            <a:blip r:embed="rId14">
              <a:alphaModFix/>
            </a:blip>
            <a:srcRect b="8575" l="0" r="0" t="0"/>
            <a:stretch/>
          </p:blipFill>
          <p:spPr>
            <a:xfrm>
              <a:off x="8038450" y="3987208"/>
              <a:ext cx="1126000" cy="115629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D58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311700" y="100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 - Data Exploration - Wikipedia Scrape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311700" y="157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Once originally scraped, we found erroneous entries for Wikipedia articles such as “The Dating Game” and “September 11th attacks” as well as duplicate entries for several killers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When that error was fixed, we then encountered a handful of entries that only noted the year the killer was apprehended – these entries were removed.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Code was then written to assign an astrological sign to each killer by their date of birth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Data was then exported to a CSV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2" name="Google Shape;142;p18"/>
          <p:cNvGrpSpPr/>
          <p:nvPr/>
        </p:nvGrpSpPr>
        <p:grpSpPr>
          <a:xfrm>
            <a:off x="-76200" y="0"/>
            <a:ext cx="9106999" cy="1083925"/>
            <a:chOff x="0" y="-14750"/>
            <a:chExt cx="9106999" cy="1083925"/>
          </a:xfrm>
        </p:grpSpPr>
        <p:pic>
          <p:nvPicPr>
            <p:cNvPr id="143" name="Google Shape;143;p18"/>
            <p:cNvPicPr preferRelativeResize="0"/>
            <p:nvPr/>
          </p:nvPicPr>
          <p:blipFill rotWithShape="1">
            <a:blip r:embed="rId3">
              <a:alphaModFix/>
            </a:blip>
            <a:srcRect b="9755" l="0" r="0" t="0"/>
            <a:stretch/>
          </p:blipFill>
          <p:spPr>
            <a:xfrm>
              <a:off x="0" y="-14750"/>
              <a:ext cx="1022125" cy="1029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8"/>
            <p:cNvPicPr preferRelativeResize="0"/>
            <p:nvPr/>
          </p:nvPicPr>
          <p:blipFill rotWithShape="1">
            <a:blip r:embed="rId4">
              <a:alphaModFix/>
            </a:blip>
            <a:srcRect b="8700" l="0" r="0" t="0"/>
            <a:stretch/>
          </p:blipFill>
          <p:spPr>
            <a:xfrm>
              <a:off x="1471076" y="-14750"/>
              <a:ext cx="673249" cy="1029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8"/>
            <p:cNvPicPr preferRelativeResize="0"/>
            <p:nvPr/>
          </p:nvPicPr>
          <p:blipFill rotWithShape="1">
            <a:blip r:embed="rId5">
              <a:alphaModFix/>
            </a:blip>
            <a:srcRect b="9041" l="0" r="0" t="0"/>
            <a:stretch/>
          </p:blipFill>
          <p:spPr>
            <a:xfrm>
              <a:off x="4061899" y="-4825"/>
              <a:ext cx="1493392" cy="1029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8"/>
            <p:cNvPicPr preferRelativeResize="0"/>
            <p:nvPr/>
          </p:nvPicPr>
          <p:blipFill rotWithShape="1">
            <a:blip r:embed="rId6">
              <a:alphaModFix/>
            </a:blip>
            <a:srcRect b="13577" l="0" r="0" t="0"/>
            <a:stretch/>
          </p:blipFill>
          <p:spPr>
            <a:xfrm>
              <a:off x="2540112" y="-4825"/>
              <a:ext cx="1126013" cy="1029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8"/>
            <p:cNvPicPr preferRelativeResize="0"/>
            <p:nvPr/>
          </p:nvPicPr>
          <p:blipFill rotWithShape="1">
            <a:blip r:embed="rId7">
              <a:alphaModFix/>
            </a:blip>
            <a:srcRect b="9853" l="0" r="0" t="0"/>
            <a:stretch/>
          </p:blipFill>
          <p:spPr>
            <a:xfrm>
              <a:off x="6228649" y="-13951"/>
              <a:ext cx="1126001" cy="10478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8"/>
            <p:cNvPicPr preferRelativeResize="0"/>
            <p:nvPr/>
          </p:nvPicPr>
          <p:blipFill rotWithShape="1">
            <a:blip r:embed="rId8">
              <a:alphaModFix/>
            </a:blip>
            <a:srcRect b="9682" l="0" r="0" t="0"/>
            <a:stretch/>
          </p:blipFill>
          <p:spPr>
            <a:xfrm>
              <a:off x="8055700" y="39600"/>
              <a:ext cx="1051298" cy="10295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9" name="Google Shape;149;p18"/>
          <p:cNvGrpSpPr/>
          <p:nvPr/>
        </p:nvGrpSpPr>
        <p:grpSpPr>
          <a:xfrm>
            <a:off x="0" y="3987208"/>
            <a:ext cx="9164450" cy="1156292"/>
            <a:chOff x="0" y="3987208"/>
            <a:chExt cx="9164450" cy="1156292"/>
          </a:xfrm>
        </p:grpSpPr>
        <p:pic>
          <p:nvPicPr>
            <p:cNvPr id="150" name="Google Shape;150;p18"/>
            <p:cNvPicPr preferRelativeResize="0"/>
            <p:nvPr/>
          </p:nvPicPr>
          <p:blipFill rotWithShape="1">
            <a:blip r:embed="rId9">
              <a:alphaModFix/>
            </a:blip>
            <a:srcRect b="8138" l="0" r="0" t="0"/>
            <a:stretch/>
          </p:blipFill>
          <p:spPr>
            <a:xfrm>
              <a:off x="0" y="4073253"/>
              <a:ext cx="977025" cy="10702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8"/>
            <p:cNvPicPr preferRelativeResize="0"/>
            <p:nvPr/>
          </p:nvPicPr>
          <p:blipFill rotWithShape="1">
            <a:blip r:embed="rId10">
              <a:alphaModFix/>
            </a:blip>
            <a:srcRect b="10650" l="0" r="0" t="0"/>
            <a:stretch/>
          </p:blipFill>
          <p:spPr>
            <a:xfrm>
              <a:off x="1447800" y="4093067"/>
              <a:ext cx="916625" cy="1050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8"/>
            <p:cNvPicPr preferRelativeResize="0"/>
            <p:nvPr/>
          </p:nvPicPr>
          <p:blipFill rotWithShape="1">
            <a:blip r:embed="rId11">
              <a:alphaModFix/>
            </a:blip>
            <a:srcRect b="7510" l="0" r="0" t="0"/>
            <a:stretch/>
          </p:blipFill>
          <p:spPr>
            <a:xfrm>
              <a:off x="2895600" y="4073250"/>
              <a:ext cx="876183" cy="1070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8"/>
            <p:cNvPicPr preferRelativeResize="0"/>
            <p:nvPr/>
          </p:nvPicPr>
          <p:blipFill rotWithShape="1">
            <a:blip r:embed="rId12">
              <a:alphaModFix/>
            </a:blip>
            <a:srcRect b="9600" l="0" r="0" t="0"/>
            <a:stretch/>
          </p:blipFill>
          <p:spPr>
            <a:xfrm>
              <a:off x="4290500" y="4073250"/>
              <a:ext cx="1310534" cy="1070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8"/>
            <p:cNvPicPr preferRelativeResize="0"/>
            <p:nvPr/>
          </p:nvPicPr>
          <p:blipFill rotWithShape="1">
            <a:blip r:embed="rId13">
              <a:alphaModFix/>
            </a:blip>
            <a:srcRect b="9990" l="0" r="0" t="0"/>
            <a:stretch/>
          </p:blipFill>
          <p:spPr>
            <a:xfrm>
              <a:off x="6012600" y="4073250"/>
              <a:ext cx="1723450" cy="1070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8"/>
            <p:cNvPicPr preferRelativeResize="0"/>
            <p:nvPr/>
          </p:nvPicPr>
          <p:blipFill rotWithShape="1">
            <a:blip r:embed="rId14">
              <a:alphaModFix/>
            </a:blip>
            <a:srcRect b="8575" l="0" r="0" t="0"/>
            <a:stretch/>
          </p:blipFill>
          <p:spPr>
            <a:xfrm>
              <a:off x="8038450" y="3987208"/>
              <a:ext cx="1126000" cy="115629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5CEDE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311700" y="108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 - Data Exploration - KCPD Crime Data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321925" y="1793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removed unnecessary columns, leaving only the report number of each crime, the “from date”, the “from time”, description of the crime, whether a firearm was used and the classification of the crime.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ranges from 01/01/2009 to 12/31/2009 and has over 100,000 rows.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cleaned, data was loaded to our database.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2" name="Google Shape;162;p19"/>
          <p:cNvGrpSpPr/>
          <p:nvPr/>
        </p:nvGrpSpPr>
        <p:grpSpPr>
          <a:xfrm>
            <a:off x="-76200" y="0"/>
            <a:ext cx="9106999" cy="1083925"/>
            <a:chOff x="0" y="-14750"/>
            <a:chExt cx="9106999" cy="1083925"/>
          </a:xfrm>
        </p:grpSpPr>
        <p:pic>
          <p:nvPicPr>
            <p:cNvPr id="163" name="Google Shape;163;p19"/>
            <p:cNvPicPr preferRelativeResize="0"/>
            <p:nvPr/>
          </p:nvPicPr>
          <p:blipFill rotWithShape="1">
            <a:blip r:embed="rId3">
              <a:alphaModFix/>
            </a:blip>
            <a:srcRect b="9755" l="0" r="0" t="0"/>
            <a:stretch/>
          </p:blipFill>
          <p:spPr>
            <a:xfrm>
              <a:off x="0" y="-14750"/>
              <a:ext cx="1022125" cy="1029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19"/>
            <p:cNvPicPr preferRelativeResize="0"/>
            <p:nvPr/>
          </p:nvPicPr>
          <p:blipFill rotWithShape="1">
            <a:blip r:embed="rId4">
              <a:alphaModFix/>
            </a:blip>
            <a:srcRect b="8700" l="0" r="0" t="0"/>
            <a:stretch/>
          </p:blipFill>
          <p:spPr>
            <a:xfrm>
              <a:off x="1471076" y="-14750"/>
              <a:ext cx="673249" cy="1029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9"/>
            <p:cNvPicPr preferRelativeResize="0"/>
            <p:nvPr/>
          </p:nvPicPr>
          <p:blipFill rotWithShape="1">
            <a:blip r:embed="rId5">
              <a:alphaModFix/>
            </a:blip>
            <a:srcRect b="9041" l="0" r="0" t="0"/>
            <a:stretch/>
          </p:blipFill>
          <p:spPr>
            <a:xfrm>
              <a:off x="4061899" y="-4825"/>
              <a:ext cx="1493392" cy="1029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9"/>
            <p:cNvPicPr preferRelativeResize="0"/>
            <p:nvPr/>
          </p:nvPicPr>
          <p:blipFill rotWithShape="1">
            <a:blip r:embed="rId6">
              <a:alphaModFix/>
            </a:blip>
            <a:srcRect b="13577" l="0" r="0" t="0"/>
            <a:stretch/>
          </p:blipFill>
          <p:spPr>
            <a:xfrm>
              <a:off x="2540112" y="-4825"/>
              <a:ext cx="1126013" cy="1029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9"/>
            <p:cNvPicPr preferRelativeResize="0"/>
            <p:nvPr/>
          </p:nvPicPr>
          <p:blipFill rotWithShape="1">
            <a:blip r:embed="rId7">
              <a:alphaModFix/>
            </a:blip>
            <a:srcRect b="9853" l="0" r="0" t="0"/>
            <a:stretch/>
          </p:blipFill>
          <p:spPr>
            <a:xfrm>
              <a:off x="6228649" y="-13951"/>
              <a:ext cx="1126001" cy="10478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9"/>
            <p:cNvPicPr preferRelativeResize="0"/>
            <p:nvPr/>
          </p:nvPicPr>
          <p:blipFill rotWithShape="1">
            <a:blip r:embed="rId8">
              <a:alphaModFix/>
            </a:blip>
            <a:srcRect b="9682" l="0" r="0" t="0"/>
            <a:stretch/>
          </p:blipFill>
          <p:spPr>
            <a:xfrm>
              <a:off x="8055700" y="39600"/>
              <a:ext cx="1051298" cy="10295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" name="Google Shape;169;p19"/>
          <p:cNvGrpSpPr/>
          <p:nvPr/>
        </p:nvGrpSpPr>
        <p:grpSpPr>
          <a:xfrm>
            <a:off x="0" y="3987208"/>
            <a:ext cx="9164450" cy="1156292"/>
            <a:chOff x="0" y="3987208"/>
            <a:chExt cx="9164450" cy="1156292"/>
          </a:xfrm>
        </p:grpSpPr>
        <p:pic>
          <p:nvPicPr>
            <p:cNvPr id="170" name="Google Shape;170;p19"/>
            <p:cNvPicPr preferRelativeResize="0"/>
            <p:nvPr/>
          </p:nvPicPr>
          <p:blipFill rotWithShape="1">
            <a:blip r:embed="rId9">
              <a:alphaModFix/>
            </a:blip>
            <a:srcRect b="8138" l="0" r="0" t="0"/>
            <a:stretch/>
          </p:blipFill>
          <p:spPr>
            <a:xfrm>
              <a:off x="0" y="4073253"/>
              <a:ext cx="977025" cy="10702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9"/>
            <p:cNvPicPr preferRelativeResize="0"/>
            <p:nvPr/>
          </p:nvPicPr>
          <p:blipFill rotWithShape="1">
            <a:blip r:embed="rId10">
              <a:alphaModFix/>
            </a:blip>
            <a:srcRect b="10650" l="0" r="0" t="0"/>
            <a:stretch/>
          </p:blipFill>
          <p:spPr>
            <a:xfrm>
              <a:off x="1447800" y="4093067"/>
              <a:ext cx="916625" cy="1050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9"/>
            <p:cNvPicPr preferRelativeResize="0"/>
            <p:nvPr/>
          </p:nvPicPr>
          <p:blipFill rotWithShape="1">
            <a:blip r:embed="rId11">
              <a:alphaModFix/>
            </a:blip>
            <a:srcRect b="7510" l="0" r="0" t="0"/>
            <a:stretch/>
          </p:blipFill>
          <p:spPr>
            <a:xfrm>
              <a:off x="2895600" y="4073250"/>
              <a:ext cx="876183" cy="1070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9"/>
            <p:cNvPicPr preferRelativeResize="0"/>
            <p:nvPr/>
          </p:nvPicPr>
          <p:blipFill rotWithShape="1">
            <a:blip r:embed="rId12">
              <a:alphaModFix/>
            </a:blip>
            <a:srcRect b="9600" l="0" r="0" t="0"/>
            <a:stretch/>
          </p:blipFill>
          <p:spPr>
            <a:xfrm>
              <a:off x="4290500" y="4073250"/>
              <a:ext cx="1310534" cy="1070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9"/>
            <p:cNvPicPr preferRelativeResize="0"/>
            <p:nvPr/>
          </p:nvPicPr>
          <p:blipFill rotWithShape="1">
            <a:blip r:embed="rId13">
              <a:alphaModFix/>
            </a:blip>
            <a:srcRect b="9990" l="0" r="0" t="0"/>
            <a:stretch/>
          </p:blipFill>
          <p:spPr>
            <a:xfrm>
              <a:off x="6012600" y="4073250"/>
              <a:ext cx="1723450" cy="1070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9"/>
            <p:cNvPicPr preferRelativeResize="0"/>
            <p:nvPr/>
          </p:nvPicPr>
          <p:blipFill rotWithShape="1">
            <a:blip r:embed="rId14">
              <a:alphaModFix/>
            </a:blip>
            <a:srcRect b="8575" l="0" r="0" t="0"/>
            <a:stretch/>
          </p:blipFill>
          <p:spPr>
            <a:xfrm>
              <a:off x="8038450" y="3987208"/>
              <a:ext cx="1126000" cy="115629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7A4D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D58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