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88b2f1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88b2f1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88b2f11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88b2f11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b548883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b548883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ffefeb3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ffefeb3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ffefeb3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7ffefeb3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ffefe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ffefe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ffefe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7ffefe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7ffefeb39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7ffefeb39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7ffefeb3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7ffefeb3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7ffefeb39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7ffefeb39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7ffefeb39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7ffefeb39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Horrorscopes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Does astrology influence crime?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building a website to function as our Project Dashboard. The blueprint for the website is shown on the next slide.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Users will be able to interact with the website by inputting their date of birth, which will return a list of the top 10 serial killers with that staar 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Blueprint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1975400" y="1017725"/>
            <a:ext cx="5168348" cy="34797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Google Colab</a:t>
            </a:r>
            <a:endParaRPr/>
          </a:p>
          <a:p>
            <a:pPr indent="-342900" lvl="0" marL="457200" rtl="0" algn="l">
              <a:spcBef>
                <a:spcPts val="0"/>
              </a:spcBef>
              <a:spcAft>
                <a:spcPts val="0"/>
              </a:spcAft>
              <a:buSzPts val="1800"/>
              <a:buChar char="●"/>
            </a:pPr>
            <a:r>
              <a:rPr lang="en"/>
              <a:t>Tableau</a:t>
            </a:r>
            <a:endParaRPr/>
          </a:p>
          <a:p>
            <a:pPr indent="-342900" lvl="0" marL="457200" rtl="0" algn="l">
              <a:spcBef>
                <a:spcPts val="0"/>
              </a:spcBef>
              <a:spcAft>
                <a:spcPts val="0"/>
              </a:spcAft>
              <a:buSzPts val="1800"/>
              <a:buChar char="●"/>
            </a:pPr>
            <a:r>
              <a:rPr lang="en"/>
              <a:t>Excel</a:t>
            </a:r>
            <a:endParaRPr/>
          </a:p>
          <a:p>
            <a:pPr indent="-342900" lvl="0" marL="457200" rtl="0" algn="l">
              <a:spcBef>
                <a:spcPts val="0"/>
              </a:spcBef>
              <a:spcAft>
                <a:spcPts val="0"/>
              </a:spcAft>
              <a:buSzPts val="1800"/>
              <a:buChar char="●"/>
            </a:pPr>
            <a:r>
              <a:rPr lang="en"/>
              <a:t>Mito</a:t>
            </a:r>
            <a:endParaRPr/>
          </a:p>
          <a:p>
            <a:pPr indent="-342900" lvl="0" marL="457200" rtl="0" algn="l">
              <a:spcBef>
                <a:spcPts val="0"/>
              </a:spcBef>
              <a:spcAft>
                <a:spcPts val="0"/>
              </a:spcAft>
              <a:buSzPts val="1800"/>
              <a:buChar char="●"/>
            </a:pPr>
            <a:r>
              <a:rPr lang="en"/>
              <a:t>Adobe Illustrator</a:t>
            </a:r>
            <a:endParaRPr/>
          </a:p>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SQL</a:t>
            </a:r>
            <a:endParaRPr/>
          </a:p>
          <a:p>
            <a:pPr indent="-342900" lvl="0" marL="457200" rtl="0" algn="l">
              <a:spcBef>
                <a:spcPts val="0"/>
              </a:spcBef>
              <a:spcAft>
                <a:spcPts val="0"/>
              </a:spcAft>
              <a:buSzPts val="1800"/>
              <a:buChar char="●"/>
            </a:pPr>
            <a:r>
              <a:rPr lang="en"/>
              <a:t>Postgres</a:t>
            </a:r>
            <a:endParaRPr/>
          </a:p>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Bootstrap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Selection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Astrology is interesting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Crime is fascinating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Every criminal has a birthdate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on crime is widely available</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Wiki Scrape from List of Famous Serial Killers</a:t>
            </a:r>
            <a:endParaRPr/>
          </a:p>
          <a:p>
            <a:pPr indent="-317500" lvl="1" marL="914400" rtl="0" algn="l">
              <a:spcBef>
                <a:spcPts val="0"/>
              </a:spcBef>
              <a:spcAft>
                <a:spcPts val="0"/>
              </a:spcAft>
              <a:buSzPts val="1400"/>
              <a:buChar char="○"/>
            </a:pPr>
            <a:r>
              <a:rPr lang="en"/>
              <a:t>Has killer name</a:t>
            </a:r>
            <a:endParaRPr/>
          </a:p>
          <a:p>
            <a:pPr indent="-317500" lvl="1" marL="914400" rtl="0" algn="l">
              <a:spcBef>
                <a:spcPts val="0"/>
              </a:spcBef>
              <a:spcAft>
                <a:spcPts val="0"/>
              </a:spcAft>
              <a:buSzPts val="1400"/>
              <a:buChar char="○"/>
            </a:pPr>
            <a:r>
              <a:rPr lang="en"/>
              <a:t>Has killer date of birth</a:t>
            </a:r>
            <a:endParaRPr/>
          </a:p>
          <a:p>
            <a:pPr indent="-317500" lvl="1" marL="914400" rtl="0" algn="l">
              <a:spcBef>
                <a:spcPts val="0"/>
              </a:spcBef>
              <a:spcAft>
                <a:spcPts val="0"/>
              </a:spcAft>
              <a:buSzPts val="1400"/>
              <a:buChar char="○"/>
            </a:pPr>
            <a:r>
              <a:rPr lang="en"/>
              <a:t>Provides number of confirmed and potential victims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KCPD Crime Data for 2009</a:t>
            </a:r>
            <a:endParaRPr/>
          </a:p>
          <a:p>
            <a:pPr indent="-317500" lvl="1" marL="914400" rtl="0" algn="l">
              <a:spcBef>
                <a:spcPts val="0"/>
              </a:spcBef>
              <a:spcAft>
                <a:spcPts val="0"/>
              </a:spcAft>
              <a:buSzPts val="1400"/>
              <a:buChar char="○"/>
            </a:pPr>
            <a:r>
              <a:rPr lang="en"/>
              <a:t>Has time and date of crime</a:t>
            </a:r>
            <a:endParaRPr/>
          </a:p>
          <a:p>
            <a:pPr indent="-317500" lvl="1" marL="914400" rtl="0" algn="l">
              <a:spcBef>
                <a:spcPts val="0"/>
              </a:spcBef>
              <a:spcAft>
                <a:spcPts val="0"/>
              </a:spcAft>
              <a:buSzPts val="1400"/>
              <a:buChar char="○"/>
            </a:pPr>
            <a:r>
              <a:rPr lang="en"/>
              <a:t>Has area where crime was committed</a:t>
            </a:r>
            <a:endParaRPr/>
          </a:p>
          <a:p>
            <a:pPr indent="-317500" lvl="1" marL="914400" rtl="0" algn="l">
              <a:spcBef>
                <a:spcPts val="0"/>
              </a:spcBef>
              <a:spcAft>
                <a:spcPts val="0"/>
              </a:spcAft>
              <a:buSzPts val="1400"/>
              <a:buChar char="○"/>
            </a:pPr>
            <a:r>
              <a:rPr lang="en"/>
              <a:t>Notes type of crime and if a firearm was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We Hope to Answer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crime happen more often during certain astrological seasons?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Is there a particular astrological sign that is more likely to be a murderer?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Are Pisces men the worst?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Wikipedia Data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originally scraped, we found erroneous entries for Wikipedia </a:t>
            </a:r>
            <a:r>
              <a:rPr lang="en"/>
              <a:t>articles such as “The Dating Game” and “September 11th attacks” as well as duplicate entries for several killers</a:t>
            </a:r>
            <a:endParaRPr/>
          </a:p>
          <a:p>
            <a:pPr indent="-342900" lvl="0" marL="457200" rtl="0" algn="l">
              <a:spcBef>
                <a:spcPts val="0"/>
              </a:spcBef>
              <a:spcAft>
                <a:spcPts val="0"/>
              </a:spcAft>
              <a:buSzPts val="1800"/>
              <a:buChar char="●"/>
            </a:pPr>
            <a:r>
              <a:rPr lang="en"/>
              <a:t>When that error was fixed, we then encountered a handful of entries that only noted the year the killer was apprehended – these entries were removed.</a:t>
            </a:r>
            <a:endParaRPr/>
          </a:p>
          <a:p>
            <a:pPr indent="-342900" lvl="0" marL="457200" rtl="0" algn="l">
              <a:spcBef>
                <a:spcPts val="0"/>
              </a:spcBef>
              <a:spcAft>
                <a:spcPts val="0"/>
              </a:spcAft>
              <a:buSzPts val="1800"/>
              <a:buChar char="●"/>
            </a:pPr>
            <a:r>
              <a:rPr lang="en"/>
              <a:t>Code was then written to assign an astrological sign to each killer by their date of birth</a:t>
            </a:r>
            <a:endParaRPr/>
          </a:p>
          <a:p>
            <a:pPr indent="-342900" lvl="0" marL="457200" rtl="0" algn="l">
              <a:spcBef>
                <a:spcPts val="0"/>
              </a:spcBef>
              <a:spcAft>
                <a:spcPts val="0"/>
              </a:spcAft>
              <a:buSzPts val="1800"/>
              <a:buChar char="●"/>
            </a:pPr>
            <a:r>
              <a:rPr lang="en"/>
              <a:t>Data was then exported to a 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KCPD Crime Data for 2009</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removed </a:t>
            </a:r>
            <a:r>
              <a:rPr lang="en"/>
              <a:t>unnecessary</a:t>
            </a:r>
            <a:r>
              <a:rPr lang="en"/>
              <a:t> columns, leaving only the report number of each crime, the “from date”, the “from time”, description of the crime, whether a firearm was used and the classification of the crime.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ranges from 01/01/2009 to 12/31/2009 and has over 100,000 rows.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Once cleaned, data was loaded to our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Excel, we compared the number of killers per astrological sign and found that two signs are more commonly serial killers than the others: Aquarius and Pisces.</a:t>
            </a:r>
            <a:endParaRPr/>
          </a:p>
          <a:p>
            <a:pPr indent="0" lvl="0" marL="45720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1817788" y="2223875"/>
            <a:ext cx="5508425" cy="2832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 (cont.)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addition, we examined confirmed victim counts for each astrological sign and were able to determine that two signs are statistically more violent: Aquarius and Pisces.</a:t>
            </a:r>
            <a:endParaRPr/>
          </a:p>
        </p:txBody>
      </p:sp>
      <p:pic>
        <p:nvPicPr>
          <p:cNvPr id="99" name="Google Shape;99;p20"/>
          <p:cNvPicPr preferRelativeResize="0"/>
          <p:nvPr/>
        </p:nvPicPr>
        <p:blipFill>
          <a:blip r:embed="rId3">
            <a:alphaModFix/>
          </a:blip>
          <a:stretch>
            <a:fillRect/>
          </a:stretch>
        </p:blipFill>
        <p:spPr>
          <a:xfrm>
            <a:off x="1756325" y="2174175"/>
            <a:ext cx="5631350" cy="2969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KCPD Crime Data for 2009</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Tableau, we created a </a:t>
            </a:r>
            <a:r>
              <a:rPr lang="en"/>
              <a:t>relationship between the Full Moon Data for 2009 and the KCPD Crime Data in order to create charts that compared spikes in crime to which astrological sign the moon was in.</a:t>
            </a:r>
            <a:endParaRPr/>
          </a:p>
          <a:p>
            <a:pPr indent="-342900" lvl="0" marL="457200" rtl="0" algn="l">
              <a:spcBef>
                <a:spcPts val="0"/>
              </a:spcBef>
              <a:spcAft>
                <a:spcPts val="0"/>
              </a:spcAft>
              <a:buSzPts val="1800"/>
              <a:buChar char="●"/>
            </a:pPr>
            <a:r>
              <a:rPr lang="en"/>
              <a:t>We found that number of reports are highest when the moon is in Virgo.</a:t>
            </a:r>
            <a:endParaRPr/>
          </a:p>
          <a:p>
            <a:pPr indent="-342900" lvl="0" marL="457200" rtl="0" algn="l">
              <a:spcBef>
                <a:spcPts val="0"/>
              </a:spcBef>
              <a:spcAft>
                <a:spcPts val="0"/>
              </a:spcAft>
              <a:buSzPts val="1800"/>
              <a:buChar char="●"/>
            </a:pPr>
            <a:r>
              <a:rPr lang="en"/>
              <a:t>When examining what classification of crime is most likely during certain seasons, we found that misconduct is most likely to occur during a Taurus Full Moon, theft is more likely to occur during an Aries Full Moon and Violent Crime is more likely to occur in a Gemini Full Moon.</a:t>
            </a:r>
            <a:endParaRPr/>
          </a:p>
          <a:p>
            <a:pPr indent="-342900" lvl="0" marL="457200" rtl="0" algn="l">
              <a:spcBef>
                <a:spcPts val="0"/>
              </a:spcBef>
              <a:spcAft>
                <a:spcPts val="0"/>
              </a:spcAft>
              <a:buSzPts val="1800"/>
              <a:buChar char="●"/>
            </a:pPr>
            <a:r>
              <a:rPr lang="en"/>
              <a:t>Firearms were far more likely to be used when the Full Moon is in Pisces.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