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Jia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Jia </a:t>
            </a:r>
            <a:endParaRPr/>
          </a:p>
          <a:p>
            <a:pPr indent="0" lvl="0" marL="0" rtl="0">
              <a:spcBef>
                <a:spcPts val="0"/>
              </a:spcBef>
              <a:spcAft>
                <a:spcPts val="0"/>
              </a:spcAft>
              <a:buNone/>
            </a:pPr>
            <a:r>
              <a:rPr lang="en"/>
              <a:t>What types of crimes showed the most incidents? </a:t>
            </a:r>
            <a:endParaRPr/>
          </a:p>
          <a:p>
            <a:pPr indent="-298450" lvl="0" marL="457200" rtl="0">
              <a:spcBef>
                <a:spcPts val="0"/>
              </a:spcBef>
              <a:spcAft>
                <a:spcPts val="0"/>
              </a:spcAft>
              <a:buSzPts val="1100"/>
              <a:buChar char="-"/>
            </a:pPr>
            <a:r>
              <a:rPr lang="en"/>
              <a:t>Another table showing top 5 crime types with number of crimes (1 out of 8 images)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a:t>
            </a:r>
            <a:r>
              <a:rPr lang="en"/>
              <a:t> of the crimes using matplotlib with a corresponding line of best fit (4+ out of 8 images)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Rula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Rula </a:t>
            </a:r>
            <a:endParaRPr/>
          </a:p>
          <a:p>
            <a:pPr indent="-298450" lvl="0" marL="457200" rtl="0">
              <a:spcBef>
                <a:spcPts val="0"/>
              </a:spcBef>
              <a:spcAft>
                <a:spcPts val="0"/>
              </a:spcAft>
              <a:buSzPts val="1100"/>
              <a:buChar char="-"/>
            </a:pPr>
            <a:r>
              <a:rPr lang="en"/>
              <a:t>Police better staffing </a:t>
            </a:r>
            <a:endParaRPr/>
          </a:p>
          <a:p>
            <a:pPr indent="-298450" lvl="0" marL="457200">
              <a:spcBef>
                <a:spcPts val="0"/>
              </a:spcBef>
              <a:spcAft>
                <a:spcPts val="0"/>
              </a:spcAft>
              <a:buSzPts val="1100"/>
              <a:buChar char="-"/>
            </a:pPr>
            <a:r>
              <a:rPr lang="en"/>
              <a:t>Can better forecast crime to more efficiently be prepared and properly staff for it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motivated us? </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Lucas</a:t>
            </a:r>
            <a:endParaRPr/>
          </a:p>
          <a:p>
            <a:pPr indent="-298450" lvl="0" marL="457200" rtl="0">
              <a:spcBef>
                <a:spcPts val="0"/>
              </a:spcBef>
              <a:spcAft>
                <a:spcPts val="0"/>
              </a:spcAft>
              <a:buSzPts val="1100"/>
              <a:buChar char="-"/>
            </a:pPr>
            <a:r>
              <a:rPr lang="en"/>
              <a:t>Two datasets were used for the purpose of our analysis. </a:t>
            </a:r>
            <a:endParaRPr/>
          </a:p>
          <a:p>
            <a:pPr indent="-298450" lvl="0" marL="457200" rtl="0">
              <a:spcBef>
                <a:spcPts val="0"/>
              </a:spcBef>
              <a:spcAft>
                <a:spcPts val="0"/>
              </a:spcAft>
              <a:buSzPts val="1100"/>
              <a:buChar char="-"/>
            </a:pPr>
            <a:r>
              <a:rPr lang="en"/>
              <a:t>The dataset containing chicago weather information from 2013-2017 was obtained using weatherspot. </a:t>
            </a:r>
            <a:endParaRPr/>
          </a:p>
          <a:p>
            <a:pPr indent="-298450" lvl="0" marL="457200">
              <a:spcBef>
                <a:spcPts val="0"/>
              </a:spcBef>
              <a:spcAft>
                <a:spcPts val="0"/>
              </a:spcAft>
              <a:buSzPts val="1100"/>
              <a:buChar char="-"/>
            </a:pPr>
            <a:r>
              <a:rPr lang="en"/>
              <a:t>The data set containing crime information from 2013-2017 was obtained using…?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rPr>
              <a:t>Lucas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Jia </a:t>
            </a:r>
            <a:endParaRPr/>
          </a:p>
          <a:p>
            <a:pPr indent="0" lvl="0" marL="0">
              <a:spcBef>
                <a:spcPts val="0"/>
              </a:spcBef>
              <a:spcAft>
                <a:spcPts val="0"/>
              </a:spcAft>
              <a:buClr>
                <a:schemeClr val="dk1"/>
              </a:buClr>
              <a:buSzPts val="1100"/>
              <a:buFont typeface="Arial"/>
              <a:buNone/>
            </a:pPr>
            <a:r>
              <a:rPr lang="en"/>
              <a:t>Do crime and weather data have similar trends? </a:t>
            </a:r>
            <a:endParaRPr/>
          </a:p>
          <a:p>
            <a:pPr indent="-298450" lvl="0" marL="457200">
              <a:spcBef>
                <a:spcPts val="0"/>
              </a:spcBef>
              <a:spcAft>
                <a:spcPts val="0"/>
              </a:spcAft>
              <a:buSzPts val="1100"/>
              <a:buChar char="-"/>
            </a:pPr>
            <a:r>
              <a:rPr lang="en"/>
              <a:t>Plot each csv into its own line graph to observe the trends (2 out of the 8 images)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Jia </a:t>
            </a:r>
            <a:endParaRPr/>
          </a:p>
          <a:p>
            <a:pPr indent="0" lvl="0" marL="0" rtl="0">
              <a:spcBef>
                <a:spcPts val="0"/>
              </a:spcBef>
              <a:spcAft>
                <a:spcPts val="0"/>
              </a:spcAft>
              <a:buClr>
                <a:schemeClr val="dk1"/>
              </a:buClr>
              <a:buSzPts val="1100"/>
              <a:buFont typeface="Arial"/>
              <a:buNone/>
            </a:pPr>
            <a:r>
              <a:rPr lang="en"/>
              <a:t>Do crime and weather data have similar trends? </a:t>
            </a:r>
            <a:endParaRPr/>
          </a:p>
          <a:p>
            <a:pPr indent="0" lvl="0" marL="45720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3.png"/><Relationship Id="rId5" Type="http://schemas.openxmlformats.org/officeDocument/2006/relationships/hyperlink" Target="https://data.cityofchicago.org/Public-Safety/Crimes-2001-to-present/ijzp-q8t2" TargetMode="External"/><Relationship Id="rId6" Type="http://schemas.openxmlformats.org/officeDocument/2006/relationships/hyperlink" Target="https://mrcc.illinois.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3">
            <a:alphaModFix/>
          </a:blip>
          <a:srcRect b="4724" l="0" r="0" t="1352"/>
          <a:stretch/>
        </p:blipFill>
        <p:spPr>
          <a:xfrm>
            <a:off x="0" y="0"/>
            <a:ext cx="9144000" cy="5729575"/>
          </a:xfrm>
          <a:prstGeom prst="rect">
            <a:avLst/>
          </a:prstGeom>
          <a:noFill/>
          <a:ln>
            <a:noFill/>
          </a:ln>
        </p:spPr>
      </p:pic>
      <p:sp>
        <p:nvSpPr>
          <p:cNvPr id="63" name="Shape 63"/>
          <p:cNvSpPr txBox="1"/>
          <p:nvPr>
            <p:ph type="ctrTitle"/>
          </p:nvPr>
        </p:nvSpPr>
        <p:spPr>
          <a:xfrm>
            <a:off x="2898000" y="1444250"/>
            <a:ext cx="3474000" cy="1537200"/>
          </a:xfrm>
          <a:prstGeom prst="rect">
            <a:avLst/>
          </a:prstGeom>
          <a:solidFill>
            <a:schemeClr val="dk2"/>
          </a:solidFill>
        </p:spPr>
        <p:txBody>
          <a:bodyPr anchorCtr="0" anchor="b" bIns="91425" lIns="91425" spcFirstLastPara="1" rIns="91425" wrap="square" tIns="91425">
            <a:noAutofit/>
          </a:bodyPr>
          <a:lstStyle/>
          <a:p>
            <a:pPr indent="0" lvl="0" marL="0">
              <a:spcBef>
                <a:spcPts val="0"/>
              </a:spcBef>
              <a:spcAft>
                <a:spcPts val="0"/>
              </a:spcAft>
              <a:buNone/>
            </a:pPr>
            <a:r>
              <a:rPr lang="en"/>
              <a:t>Cloudy with a Chance of Crime</a:t>
            </a:r>
            <a:endParaRPr/>
          </a:p>
        </p:txBody>
      </p:sp>
      <p:sp>
        <p:nvSpPr>
          <p:cNvPr id="64" name="Shape 64"/>
          <p:cNvSpPr txBox="1"/>
          <p:nvPr>
            <p:ph idx="1" type="subTitle"/>
          </p:nvPr>
        </p:nvSpPr>
        <p:spPr>
          <a:xfrm>
            <a:off x="3044700" y="3080571"/>
            <a:ext cx="3054600" cy="1203300"/>
          </a:xfrm>
          <a:prstGeom prst="rect">
            <a:avLst/>
          </a:prstGeom>
          <a:solidFill>
            <a:schemeClr val="dk2"/>
          </a:solidFill>
        </p:spPr>
        <p:txBody>
          <a:bodyPr anchorCtr="0" anchor="t" bIns="91425" lIns="91425" spcFirstLastPara="1" rIns="91425" wrap="square" tIns="91425">
            <a:noAutofit/>
          </a:bodyPr>
          <a:lstStyle/>
          <a:p>
            <a:pPr indent="0" lvl="0" marL="0">
              <a:spcBef>
                <a:spcPts val="0"/>
              </a:spcBef>
              <a:spcAft>
                <a:spcPts val="0"/>
              </a:spcAft>
              <a:buNone/>
            </a:pPr>
            <a:r>
              <a:rPr lang="en"/>
              <a:t>Rula Othman</a:t>
            </a:r>
            <a:endParaRPr/>
          </a:p>
          <a:p>
            <a:pPr indent="0" lvl="0" marL="0">
              <a:spcBef>
                <a:spcPts val="0"/>
              </a:spcBef>
              <a:spcAft>
                <a:spcPts val="0"/>
              </a:spcAft>
              <a:buNone/>
            </a:pPr>
            <a:r>
              <a:rPr lang="en"/>
              <a:t>Jia Fan </a:t>
            </a:r>
            <a:endParaRPr/>
          </a:p>
          <a:p>
            <a:pPr indent="0" lvl="0" marL="0">
              <a:spcBef>
                <a:spcPts val="0"/>
              </a:spcBef>
              <a:spcAft>
                <a:spcPts val="0"/>
              </a:spcAft>
              <a:buNone/>
            </a:pPr>
            <a:r>
              <a:rPr lang="en"/>
              <a:t>Lucas Liang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55450"/>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Top Five Crime</a:t>
            </a:r>
            <a:endParaRPr/>
          </a:p>
        </p:txBody>
      </p:sp>
      <p:pic>
        <p:nvPicPr>
          <p:cNvPr id="129" name="Shape 129"/>
          <p:cNvPicPr preferRelativeResize="0"/>
          <p:nvPr/>
        </p:nvPicPr>
        <p:blipFill>
          <a:blip r:embed="rId3">
            <a:alphaModFix/>
          </a:blip>
          <a:stretch>
            <a:fillRect/>
          </a:stretch>
        </p:blipFill>
        <p:spPr>
          <a:xfrm>
            <a:off x="0" y="1086750"/>
            <a:ext cx="4243653" cy="3954101"/>
          </a:xfrm>
          <a:prstGeom prst="rect">
            <a:avLst/>
          </a:prstGeom>
          <a:noFill/>
          <a:ln>
            <a:noFill/>
          </a:ln>
        </p:spPr>
      </p:pic>
      <p:pic>
        <p:nvPicPr>
          <p:cNvPr id="130" name="Shape 130"/>
          <p:cNvPicPr preferRelativeResize="0"/>
          <p:nvPr/>
        </p:nvPicPr>
        <p:blipFill>
          <a:blip r:embed="rId4">
            <a:alphaModFix/>
          </a:blip>
          <a:stretch>
            <a:fillRect/>
          </a:stretch>
        </p:blipFill>
        <p:spPr>
          <a:xfrm>
            <a:off x="4243650" y="1316310"/>
            <a:ext cx="4111850" cy="251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Top Five Crime vs. Temperature</a:t>
            </a:r>
            <a:endParaRPr/>
          </a:p>
        </p:txBody>
      </p:sp>
      <p:pic>
        <p:nvPicPr>
          <p:cNvPr id="136" name="Shape 136"/>
          <p:cNvPicPr preferRelativeResize="0"/>
          <p:nvPr/>
        </p:nvPicPr>
        <p:blipFill>
          <a:blip r:embed="rId3">
            <a:alphaModFix/>
          </a:blip>
          <a:stretch>
            <a:fillRect/>
          </a:stretch>
        </p:blipFill>
        <p:spPr>
          <a:xfrm>
            <a:off x="1404838" y="1147225"/>
            <a:ext cx="6334333"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Theft </a:t>
            </a:r>
            <a:r>
              <a:rPr lang="en"/>
              <a:t>vs. Average Temperature</a:t>
            </a:r>
            <a:endParaRPr/>
          </a:p>
        </p:txBody>
      </p:sp>
      <p:pic>
        <p:nvPicPr>
          <p:cNvPr id="142" name="Shape 142"/>
          <p:cNvPicPr preferRelativeResize="0"/>
          <p:nvPr/>
        </p:nvPicPr>
        <p:blipFill>
          <a:blip r:embed="rId3">
            <a:alphaModFix/>
          </a:blip>
          <a:stretch>
            <a:fillRect/>
          </a:stretch>
        </p:blipFill>
        <p:spPr>
          <a:xfrm>
            <a:off x="981763" y="1147225"/>
            <a:ext cx="7180465"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Battery vs. Average Temperature</a:t>
            </a:r>
            <a:endParaRPr/>
          </a:p>
        </p:txBody>
      </p:sp>
      <p:pic>
        <p:nvPicPr>
          <p:cNvPr id="148" name="Shape 148"/>
          <p:cNvPicPr preferRelativeResize="0"/>
          <p:nvPr/>
        </p:nvPicPr>
        <p:blipFill>
          <a:blip r:embed="rId3">
            <a:alphaModFix/>
          </a:blip>
          <a:stretch>
            <a:fillRect/>
          </a:stretch>
        </p:blipFill>
        <p:spPr>
          <a:xfrm>
            <a:off x="741550" y="1147225"/>
            <a:ext cx="7660875" cy="355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500"/>
              <a:t>Data Exploration, Criminal Damage </a:t>
            </a:r>
            <a:r>
              <a:rPr lang="en" sz="3500"/>
              <a:t>vs. Average Temperature</a:t>
            </a:r>
            <a:endParaRPr sz="3500"/>
          </a:p>
        </p:txBody>
      </p:sp>
      <p:pic>
        <p:nvPicPr>
          <p:cNvPr id="154" name="Shape 154"/>
          <p:cNvPicPr preferRelativeResize="0"/>
          <p:nvPr/>
        </p:nvPicPr>
        <p:blipFill>
          <a:blip r:embed="rId3">
            <a:alphaModFix/>
          </a:blip>
          <a:stretch>
            <a:fillRect/>
          </a:stretch>
        </p:blipFill>
        <p:spPr>
          <a:xfrm>
            <a:off x="892413" y="1147225"/>
            <a:ext cx="7359185" cy="369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15925"/>
            <a:ext cx="87234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Narcotics </a:t>
            </a:r>
            <a:r>
              <a:rPr lang="en"/>
              <a:t>vs. Average Temperature</a:t>
            </a:r>
            <a:endParaRPr/>
          </a:p>
        </p:txBody>
      </p:sp>
      <p:pic>
        <p:nvPicPr>
          <p:cNvPr id="160" name="Shape 160"/>
          <p:cNvPicPr preferRelativeResize="0"/>
          <p:nvPr/>
        </p:nvPicPr>
        <p:blipFill>
          <a:blip r:embed="rId3">
            <a:alphaModFix/>
          </a:blip>
          <a:stretch>
            <a:fillRect/>
          </a:stretch>
        </p:blipFill>
        <p:spPr>
          <a:xfrm>
            <a:off x="904750" y="1147225"/>
            <a:ext cx="7334484" cy="369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Assault </a:t>
            </a:r>
            <a:r>
              <a:rPr lang="en"/>
              <a:t>vs. Average Temperature</a:t>
            </a:r>
            <a:endParaRPr/>
          </a:p>
        </p:txBody>
      </p:sp>
      <p:pic>
        <p:nvPicPr>
          <p:cNvPr id="166" name="Shape 166"/>
          <p:cNvPicPr preferRelativeResize="0"/>
          <p:nvPr/>
        </p:nvPicPr>
        <p:blipFill>
          <a:blip r:embed="rId3">
            <a:alphaModFix/>
          </a:blip>
          <a:stretch>
            <a:fillRect/>
          </a:stretch>
        </p:blipFill>
        <p:spPr>
          <a:xfrm>
            <a:off x="983500" y="1147225"/>
            <a:ext cx="7176988"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Analysis &amp; Summary</a:t>
            </a:r>
            <a:endParaRPr/>
          </a:p>
        </p:txBody>
      </p:sp>
      <p:sp>
        <p:nvSpPr>
          <p:cNvPr id="172" name="Shape 1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There is a strong correlation between crime rates and temperatures observed through our data analysis dependent on crime type.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Highest crime rates were observed throughout the summer months from July to September leading us to believe that heat may be an influencer in aggression causing the higher frequency in crime.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Mental health was </a:t>
            </a:r>
            <a:r>
              <a:rPr lang="en" sz="2400">
                <a:latin typeface="Economica"/>
                <a:ea typeface="Economica"/>
                <a:cs typeface="Economica"/>
                <a:sym typeface="Economica"/>
              </a:rPr>
              <a:t>hypothesized</a:t>
            </a:r>
            <a:r>
              <a:rPr lang="en" sz="2400">
                <a:latin typeface="Economica"/>
                <a:ea typeface="Economica"/>
                <a:cs typeface="Economica"/>
                <a:sym typeface="Economica"/>
              </a:rPr>
              <a:t> to be a possible correlating factor in influencing crime rates however due to HIPAA laws, we were unable to find datasets in order to prove or disprove this theory. </a:t>
            </a:r>
            <a:endParaRPr sz="2400">
              <a:latin typeface="Economica"/>
              <a:ea typeface="Economica"/>
              <a:cs typeface="Economica"/>
              <a:sym typeface="Economica"/>
            </a:endParaRPr>
          </a:p>
          <a:p>
            <a:pPr indent="0" lvl="0" marL="457200">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Analysis </a:t>
            </a:r>
            <a:r>
              <a:rPr lang="en"/>
              <a:t>&amp; Summary (continued)</a:t>
            </a:r>
            <a:endParaRPr/>
          </a:p>
        </p:txBody>
      </p:sp>
      <p:sp>
        <p:nvSpPr>
          <p:cNvPr id="178" name="Shape 17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External factors like socioeconomic status, population changes, and geopolitics may also be contributing factors however this was not tested in our analysis.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Some crime types show a stronger correlation with weather changes than others. Thus, we may assume alternate variables are influencing the rates of these crime types. </a:t>
            </a:r>
            <a:endParaRPr sz="2400">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Reflections, Missing Data</a:t>
            </a:r>
            <a:endParaRPr/>
          </a:p>
        </p:txBody>
      </p:sp>
      <p:pic>
        <p:nvPicPr>
          <p:cNvPr id="184" name="Shape 184"/>
          <p:cNvPicPr preferRelativeResize="0"/>
          <p:nvPr/>
        </p:nvPicPr>
        <p:blipFill>
          <a:blip r:embed="rId3">
            <a:alphaModFix/>
          </a:blip>
          <a:stretch>
            <a:fillRect/>
          </a:stretch>
        </p:blipFill>
        <p:spPr>
          <a:xfrm>
            <a:off x="520960" y="1782125"/>
            <a:ext cx="5016774" cy="3048375"/>
          </a:xfrm>
          <a:prstGeom prst="rect">
            <a:avLst/>
          </a:prstGeom>
          <a:noFill/>
          <a:ln>
            <a:noFill/>
          </a:ln>
        </p:spPr>
      </p:pic>
      <p:sp>
        <p:nvSpPr>
          <p:cNvPr id="185" name="Shape 185"/>
          <p:cNvSpPr/>
          <p:nvPr/>
        </p:nvSpPr>
        <p:spPr>
          <a:xfrm>
            <a:off x="2949538" y="1782125"/>
            <a:ext cx="159600" cy="83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txBox="1"/>
          <p:nvPr/>
        </p:nvSpPr>
        <p:spPr>
          <a:xfrm>
            <a:off x="875100" y="1418638"/>
            <a:ext cx="5509800" cy="3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latin typeface="Economica"/>
                <a:ea typeface="Economica"/>
                <a:cs typeface="Economica"/>
                <a:sym typeface="Economica"/>
              </a:rPr>
              <a:t>10 months of weather data were missing from OpenWeatherMap dataset</a:t>
            </a:r>
            <a:endParaRPr sz="1800" u="sng">
              <a:latin typeface="Economica"/>
              <a:ea typeface="Economica"/>
              <a:cs typeface="Economica"/>
              <a:sym typeface="Economica"/>
            </a:endParaRPr>
          </a:p>
        </p:txBody>
      </p:sp>
      <p:sp>
        <p:nvSpPr>
          <p:cNvPr id="187" name="Shape 187"/>
          <p:cNvSpPr txBox="1"/>
          <p:nvPr/>
        </p:nvSpPr>
        <p:spPr>
          <a:xfrm>
            <a:off x="5537725" y="3920775"/>
            <a:ext cx="3038400" cy="70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latin typeface="Economica"/>
                <a:ea typeface="Economica"/>
                <a:cs typeface="Economica"/>
                <a:sym typeface="Economica"/>
              </a:rPr>
              <a:t>Original </a:t>
            </a:r>
            <a:r>
              <a:rPr lang="en" sz="1800" u="sng">
                <a:latin typeface="Economica"/>
                <a:ea typeface="Economica"/>
                <a:cs typeface="Economica"/>
                <a:sym typeface="Economica"/>
              </a:rPr>
              <a:t>Crime data set was incorrect / corrupted due to download error</a:t>
            </a:r>
            <a:endParaRPr sz="1800" u="sng">
              <a:latin typeface="Economica"/>
              <a:ea typeface="Economica"/>
              <a:cs typeface="Economica"/>
              <a:sym typeface="Economica"/>
            </a:endParaRPr>
          </a:p>
        </p:txBody>
      </p:sp>
      <p:sp>
        <p:nvSpPr>
          <p:cNvPr id="188" name="Shape 188"/>
          <p:cNvSpPr/>
          <p:nvPr/>
        </p:nvSpPr>
        <p:spPr>
          <a:xfrm>
            <a:off x="3380425" y="4047025"/>
            <a:ext cx="2157300" cy="177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Description  </a:t>
            </a:r>
            <a:endParaRPr/>
          </a:p>
        </p:txBody>
      </p:sp>
      <p:sp>
        <p:nvSpPr>
          <p:cNvPr id="70" name="Shape 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600">
              <a:latin typeface="Economica"/>
              <a:ea typeface="Economica"/>
              <a:cs typeface="Economica"/>
              <a:sym typeface="Economica"/>
            </a:endParaRPr>
          </a:p>
          <a:p>
            <a:pPr indent="0" lvl="0" marL="0" marR="0" rtl="0" algn="ctr">
              <a:lnSpc>
                <a:spcPct val="100000"/>
              </a:lnSpc>
              <a:spcBef>
                <a:spcPts val="0"/>
              </a:spcBef>
              <a:spcAft>
                <a:spcPts val="0"/>
              </a:spcAft>
              <a:buNone/>
            </a:pPr>
            <a:r>
              <a:rPr lang="en" sz="2600">
                <a:latin typeface="Economica"/>
                <a:ea typeface="Economica"/>
                <a:cs typeface="Economica"/>
                <a:sym typeface="Economica"/>
              </a:rPr>
              <a:t>Whether it’s gloomy day glooms or that heat wave grumpiness, we’ve all experienced a mood change as the weather shifts. However, delving deeper we would like to analyze if these mood changes are so extreme that they can lead to elevated crime rates in the city of Chicago. Why Chicago you may ask? It is a city with a wide array of weather fluctuations. Fortunately for us, we experience glorious weather in Los Angeles year round.    </a:t>
            </a:r>
            <a:endParaRPr sz="260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Conclusion</a:t>
            </a:r>
            <a:endParaRPr/>
          </a:p>
        </p:txBody>
      </p:sp>
      <p:sp>
        <p:nvSpPr>
          <p:cNvPr id="194" name="Shape 1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3000">
              <a:latin typeface="Economica"/>
              <a:ea typeface="Economica"/>
              <a:cs typeface="Economica"/>
              <a:sym typeface="Economica"/>
            </a:endParaRPr>
          </a:p>
          <a:p>
            <a:pPr indent="0" lvl="0" marL="0">
              <a:spcBef>
                <a:spcPts val="1600"/>
              </a:spcBef>
              <a:spcAft>
                <a:spcPts val="0"/>
              </a:spcAft>
              <a:buNone/>
            </a:pPr>
            <a:r>
              <a:rPr lang="en" sz="3000">
                <a:latin typeface="Economica"/>
                <a:ea typeface="Economica"/>
                <a:cs typeface="Economica"/>
                <a:sym typeface="Economica"/>
              </a:rPr>
              <a:t>In conclusion, we proved our hypothesis to be true:</a:t>
            </a:r>
            <a:endParaRPr sz="3000">
              <a:latin typeface="Economica"/>
              <a:ea typeface="Economica"/>
              <a:cs typeface="Economica"/>
              <a:sym typeface="Economica"/>
            </a:endParaRPr>
          </a:p>
          <a:p>
            <a:pPr indent="0" lvl="0" marL="457200" rtl="0">
              <a:spcBef>
                <a:spcPts val="1600"/>
              </a:spcBef>
              <a:spcAft>
                <a:spcPts val="0"/>
              </a:spcAft>
              <a:buNone/>
            </a:pPr>
            <a:r>
              <a:rPr b="1" i="1" lang="en" sz="3000">
                <a:latin typeface="Economica"/>
                <a:ea typeface="Economica"/>
                <a:cs typeface="Economica"/>
                <a:sym typeface="Economica"/>
              </a:rPr>
              <a:t>If the weather temperature fluctuates, then we will likely observe a shift in crime rate frequency. </a:t>
            </a:r>
            <a:r>
              <a:rPr b="1" i="1" lang="en" sz="3000">
                <a:latin typeface="Economica"/>
                <a:ea typeface="Economica"/>
                <a:cs typeface="Economica"/>
                <a:sym typeface="Economica"/>
              </a:rPr>
              <a:t> </a:t>
            </a:r>
            <a:endParaRPr b="1" i="1" sz="3000">
              <a:latin typeface="Economica"/>
              <a:ea typeface="Economica"/>
              <a:cs typeface="Economica"/>
              <a:sym typeface="Economica"/>
            </a:endParaRPr>
          </a:p>
          <a:p>
            <a:pPr indent="0" lvl="0" marL="457200" rtl="0">
              <a:spcBef>
                <a:spcPts val="1600"/>
              </a:spcBef>
              <a:spcAft>
                <a:spcPts val="0"/>
              </a:spcAft>
              <a:buNone/>
            </a:pPr>
            <a:r>
              <a:t/>
            </a:r>
            <a:endParaRPr sz="3000">
              <a:latin typeface="Economica"/>
              <a:ea typeface="Economica"/>
              <a:cs typeface="Economica"/>
              <a:sym typeface="Economica"/>
            </a:endParaRPr>
          </a:p>
          <a:p>
            <a:pPr indent="0" lvl="0" marL="0">
              <a:spcBef>
                <a:spcPts val="1600"/>
              </a:spcBef>
              <a:spcAft>
                <a:spcPts val="1600"/>
              </a:spcAft>
              <a:buNone/>
            </a:pPr>
            <a:r>
              <a:t/>
            </a:r>
            <a:endParaRPr sz="3000">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happens now? </a:t>
            </a:r>
            <a:endParaRPr/>
          </a:p>
        </p:txBody>
      </p:sp>
      <p:pic>
        <p:nvPicPr>
          <p:cNvPr id="200" name="Shape 200"/>
          <p:cNvPicPr preferRelativeResize="0"/>
          <p:nvPr/>
        </p:nvPicPr>
        <p:blipFill>
          <a:blip r:embed="rId3">
            <a:alphaModFix/>
          </a:blip>
          <a:stretch>
            <a:fillRect/>
          </a:stretch>
        </p:blipFill>
        <p:spPr>
          <a:xfrm>
            <a:off x="1802713" y="1147225"/>
            <a:ext cx="5538565" cy="369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202275" y="1869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Questions or comments?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Outline </a:t>
            </a:r>
            <a:endParaRPr/>
          </a:p>
        </p:txBody>
      </p:sp>
      <p:sp>
        <p:nvSpPr>
          <p:cNvPr id="76" name="Shape 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Font typeface="Economica"/>
              <a:buChar char="○"/>
            </a:pPr>
            <a:r>
              <a:rPr lang="en" sz="2400">
                <a:latin typeface="Economica"/>
                <a:ea typeface="Economica"/>
                <a:cs typeface="Economica"/>
                <a:sym typeface="Economica"/>
              </a:rPr>
              <a:t>Hypothesis</a:t>
            </a:r>
            <a:r>
              <a:rPr lang="en" sz="2400">
                <a:latin typeface="Economica"/>
                <a:ea typeface="Economica"/>
                <a:cs typeface="Economica"/>
                <a:sym typeface="Economica"/>
              </a:rPr>
              <a:t>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Questions of Exploration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Sets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Cleanup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Exploration &amp; Visualization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Analysis &amp; Summary</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Conclusion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What happens now? </a:t>
            </a:r>
            <a:endParaRPr sz="24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Hypothesis </a:t>
            </a:r>
            <a:endParaRPr/>
          </a:p>
        </p:txBody>
      </p:sp>
      <p:sp>
        <p:nvSpPr>
          <p:cNvPr id="82" name="Shape 82"/>
          <p:cNvSpPr txBox="1"/>
          <p:nvPr>
            <p:ph idx="1" type="body"/>
          </p:nvPr>
        </p:nvSpPr>
        <p:spPr>
          <a:xfrm>
            <a:off x="311700" y="10471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4000">
              <a:latin typeface="Economica"/>
              <a:ea typeface="Economica"/>
              <a:cs typeface="Economica"/>
              <a:sym typeface="Economica"/>
            </a:endParaRPr>
          </a:p>
          <a:p>
            <a:pPr indent="0" lvl="0" marL="0" algn="ctr">
              <a:spcBef>
                <a:spcPts val="1600"/>
              </a:spcBef>
              <a:spcAft>
                <a:spcPts val="1600"/>
              </a:spcAft>
              <a:buNone/>
            </a:pPr>
            <a:r>
              <a:rPr i="1" lang="en" sz="4000">
                <a:latin typeface="Economica"/>
                <a:ea typeface="Economica"/>
                <a:cs typeface="Economica"/>
                <a:sym typeface="Economica"/>
              </a:rPr>
              <a:t>I</a:t>
            </a:r>
            <a:r>
              <a:rPr i="1" lang="en" sz="4000">
                <a:latin typeface="Economica"/>
                <a:ea typeface="Economica"/>
                <a:cs typeface="Economica"/>
                <a:sym typeface="Economica"/>
              </a:rPr>
              <a:t>f the weather temperature fluctuates, then we will likely observe a shift in crime rate frequency. </a:t>
            </a:r>
            <a:endParaRPr i="1" sz="4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 of Exploration </a:t>
            </a:r>
            <a:endParaRPr/>
          </a:p>
        </p:txBody>
      </p:sp>
      <p:sp>
        <p:nvSpPr>
          <p:cNvPr id="88" name="Shape 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Do crime and weather data have similar trends?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If so what season exhibits largest number of crimes?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What types of crimes showed the most incidents?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Is there a correlation between regional temperature changes and the crime frequency observed in Chicago? </a:t>
            </a:r>
            <a:endParaRPr sz="30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15925"/>
            <a:ext cx="40251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Sets </a:t>
            </a:r>
            <a:endParaRPr/>
          </a:p>
        </p:txBody>
      </p:sp>
      <p:pic>
        <p:nvPicPr>
          <p:cNvPr id="94" name="Shape 94"/>
          <p:cNvPicPr preferRelativeResize="0"/>
          <p:nvPr/>
        </p:nvPicPr>
        <p:blipFill>
          <a:blip r:embed="rId3">
            <a:alphaModFix/>
          </a:blip>
          <a:stretch>
            <a:fillRect/>
          </a:stretch>
        </p:blipFill>
        <p:spPr>
          <a:xfrm>
            <a:off x="311696" y="1828025"/>
            <a:ext cx="4489175" cy="3029824"/>
          </a:xfrm>
          <a:prstGeom prst="rect">
            <a:avLst/>
          </a:prstGeom>
          <a:noFill/>
          <a:ln>
            <a:noFill/>
          </a:ln>
        </p:spPr>
      </p:pic>
      <p:pic>
        <p:nvPicPr>
          <p:cNvPr id="95" name="Shape 95"/>
          <p:cNvPicPr preferRelativeResize="0"/>
          <p:nvPr/>
        </p:nvPicPr>
        <p:blipFill>
          <a:blip r:embed="rId4">
            <a:alphaModFix/>
          </a:blip>
          <a:stretch>
            <a:fillRect/>
          </a:stretch>
        </p:blipFill>
        <p:spPr>
          <a:xfrm>
            <a:off x="4669000" y="735000"/>
            <a:ext cx="4231599" cy="2092975"/>
          </a:xfrm>
          <a:prstGeom prst="rect">
            <a:avLst/>
          </a:prstGeom>
          <a:noFill/>
          <a:ln>
            <a:noFill/>
          </a:ln>
        </p:spPr>
      </p:pic>
      <p:sp>
        <p:nvSpPr>
          <p:cNvPr id="96" name="Shape 96"/>
          <p:cNvSpPr txBox="1"/>
          <p:nvPr/>
        </p:nvSpPr>
        <p:spPr>
          <a:xfrm>
            <a:off x="4669000" y="507700"/>
            <a:ext cx="1527900" cy="32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100">
                <a:solidFill>
                  <a:srgbClr val="45818E"/>
                </a:solidFill>
                <a:latin typeface="Economica"/>
                <a:ea typeface="Economica"/>
                <a:cs typeface="Economica"/>
                <a:sym typeface="Economica"/>
              </a:rPr>
              <a:t>Chicago’s </a:t>
            </a:r>
            <a:r>
              <a:rPr b="1" i="1" lang="en" sz="1100">
                <a:solidFill>
                  <a:srgbClr val="45818E"/>
                </a:solidFill>
                <a:latin typeface="Economica"/>
                <a:ea typeface="Economica"/>
                <a:cs typeface="Economica"/>
                <a:sym typeface="Economica"/>
              </a:rPr>
              <a:t>Temperature (F):</a:t>
            </a:r>
            <a:endParaRPr b="1" i="1" sz="1100">
              <a:solidFill>
                <a:srgbClr val="45818E"/>
              </a:solidFill>
              <a:latin typeface="Economica"/>
              <a:ea typeface="Economica"/>
              <a:cs typeface="Economica"/>
              <a:sym typeface="Economica"/>
            </a:endParaRPr>
          </a:p>
        </p:txBody>
      </p:sp>
      <p:sp>
        <p:nvSpPr>
          <p:cNvPr id="97" name="Shape 97"/>
          <p:cNvSpPr txBox="1"/>
          <p:nvPr/>
        </p:nvSpPr>
        <p:spPr>
          <a:xfrm>
            <a:off x="311700" y="1347375"/>
            <a:ext cx="948900" cy="37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100">
                <a:solidFill>
                  <a:srgbClr val="45818E"/>
                </a:solidFill>
                <a:latin typeface="Economica"/>
                <a:ea typeface="Economica"/>
                <a:cs typeface="Economica"/>
                <a:sym typeface="Economica"/>
              </a:rPr>
              <a:t>Chicago’s Crimes:</a:t>
            </a:r>
            <a:endParaRPr b="1" i="1" sz="1100">
              <a:solidFill>
                <a:srgbClr val="45818E"/>
              </a:solidFill>
              <a:latin typeface="Economica"/>
              <a:ea typeface="Economica"/>
              <a:cs typeface="Economica"/>
              <a:sym typeface="Economica"/>
            </a:endParaRPr>
          </a:p>
        </p:txBody>
      </p:sp>
      <p:sp>
        <p:nvSpPr>
          <p:cNvPr id="98" name="Shape 98"/>
          <p:cNvSpPr txBox="1"/>
          <p:nvPr/>
        </p:nvSpPr>
        <p:spPr>
          <a:xfrm>
            <a:off x="4944200" y="2954400"/>
            <a:ext cx="3956400" cy="178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Economica"/>
                <a:ea typeface="Economica"/>
                <a:cs typeface="Economica"/>
                <a:sym typeface="Economica"/>
              </a:rPr>
              <a:t>Population: </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5 years of historical data, from 2013 to 2017</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1.3 million  crime incidents records</a:t>
            </a:r>
            <a:endParaRPr>
              <a:latin typeface="Economica"/>
              <a:ea typeface="Economica"/>
              <a:cs typeface="Economica"/>
              <a:sym typeface="Economica"/>
            </a:endParaRPr>
          </a:p>
          <a:p>
            <a:pPr indent="-317500" lvl="0" marL="457200">
              <a:spcBef>
                <a:spcPts val="0"/>
              </a:spcBef>
              <a:spcAft>
                <a:spcPts val="0"/>
              </a:spcAft>
              <a:buSzPts val="1400"/>
              <a:buFont typeface="Economica"/>
              <a:buChar char="○"/>
            </a:pPr>
            <a:r>
              <a:rPr lang="en">
                <a:latin typeface="Economica"/>
                <a:ea typeface="Economica"/>
                <a:cs typeface="Economica"/>
                <a:sym typeface="Economica"/>
              </a:rPr>
              <a:t>5 years of daily temperature records</a:t>
            </a:r>
            <a:endParaRPr>
              <a:latin typeface="Economica"/>
              <a:ea typeface="Economica"/>
              <a:cs typeface="Economica"/>
              <a:sym typeface="Economica"/>
            </a:endParaRPr>
          </a:p>
          <a:p>
            <a:pPr indent="0" lvl="0" marL="0">
              <a:spcBef>
                <a:spcPts val="0"/>
              </a:spcBef>
              <a:spcAft>
                <a:spcPts val="0"/>
              </a:spcAft>
              <a:buNone/>
            </a:pPr>
            <a:r>
              <a:t/>
            </a:r>
            <a:endParaRPr>
              <a:latin typeface="Economica"/>
              <a:ea typeface="Economica"/>
              <a:cs typeface="Economica"/>
              <a:sym typeface="Economica"/>
            </a:endParaRPr>
          </a:p>
          <a:p>
            <a:pPr indent="0" lvl="0" marL="0">
              <a:spcBef>
                <a:spcPts val="0"/>
              </a:spcBef>
              <a:spcAft>
                <a:spcPts val="0"/>
              </a:spcAft>
              <a:buNone/>
            </a:pPr>
            <a:r>
              <a:rPr lang="en">
                <a:latin typeface="Economica"/>
                <a:ea typeface="Economica"/>
                <a:cs typeface="Economica"/>
                <a:sym typeface="Economica"/>
              </a:rPr>
              <a:t>Source:</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 </a:t>
            </a:r>
            <a:r>
              <a:rPr lang="en" u="sng">
                <a:solidFill>
                  <a:schemeClr val="hlink"/>
                </a:solidFill>
                <a:latin typeface="Economica"/>
                <a:ea typeface="Economica"/>
                <a:cs typeface="Economica"/>
                <a:sym typeface="Economica"/>
                <a:hlinkClick r:id="rId5"/>
              </a:rPr>
              <a:t>City of Chicago, Data Portal</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 </a:t>
            </a:r>
            <a:r>
              <a:rPr lang="en" u="sng">
                <a:solidFill>
                  <a:schemeClr val="hlink"/>
                </a:solidFill>
                <a:latin typeface="Economica"/>
                <a:ea typeface="Economica"/>
                <a:cs typeface="Economica"/>
                <a:sym typeface="Economica"/>
                <a:hlinkClick r:id="rId6"/>
              </a:rPr>
              <a:t>Midwest Regional Climate Center</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Cleanup:</a:t>
            </a:r>
            <a:endParaRPr/>
          </a:p>
        </p:txBody>
      </p:sp>
      <p:sp>
        <p:nvSpPr>
          <p:cNvPr id="104" name="Shape 1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u="sng"/>
              <a:t>Filter sample data population for Crime due to large data (1.5GB, +/- 3 million records):</a:t>
            </a:r>
            <a:endParaRPr sz="1400" u="sng"/>
          </a:p>
          <a:p>
            <a:pPr indent="0" lvl="0" marL="457200" rtl="0">
              <a:spcBef>
                <a:spcPts val="1600"/>
              </a:spcBef>
              <a:spcAft>
                <a:spcPts val="0"/>
              </a:spcAft>
              <a:buNone/>
            </a:pPr>
            <a:r>
              <a:t/>
            </a:r>
            <a:endParaRPr sz="1400"/>
          </a:p>
          <a:p>
            <a:pPr indent="0" lvl="0" marL="457200" rtl="0">
              <a:spcBef>
                <a:spcPts val="1600"/>
              </a:spcBef>
              <a:spcAft>
                <a:spcPts val="0"/>
              </a:spcAft>
              <a:buNone/>
            </a:pPr>
            <a:r>
              <a:t/>
            </a:r>
            <a:endParaRPr sz="1400"/>
          </a:p>
          <a:p>
            <a:pPr indent="0" lvl="0" marL="457200" rtl="0">
              <a:spcBef>
                <a:spcPts val="1600"/>
              </a:spcBef>
              <a:spcAft>
                <a:spcPts val="0"/>
              </a:spcAft>
              <a:buNone/>
            </a:pPr>
            <a:r>
              <a:t/>
            </a:r>
            <a:endParaRPr sz="1400"/>
          </a:p>
          <a:p>
            <a:pPr indent="0" lvl="0" marL="457200" rtl="0">
              <a:spcBef>
                <a:spcPts val="1600"/>
              </a:spcBef>
              <a:spcAft>
                <a:spcPts val="0"/>
              </a:spcAft>
              <a:buNone/>
            </a:pPr>
            <a:r>
              <a:t/>
            </a:r>
            <a:endParaRPr sz="1400"/>
          </a:p>
          <a:p>
            <a:pPr indent="-317500" lvl="0" marL="457200" rtl="0">
              <a:spcBef>
                <a:spcPts val="1600"/>
              </a:spcBef>
              <a:spcAft>
                <a:spcPts val="0"/>
              </a:spcAft>
              <a:buSzPts val="1400"/>
              <a:buChar char="-"/>
            </a:pPr>
            <a:r>
              <a:rPr lang="en" sz="1400" u="sng"/>
              <a:t>Identify and format primary key for dataframe merge:</a:t>
            </a:r>
            <a:endParaRPr sz="1400" u="sng"/>
          </a:p>
          <a:p>
            <a:pPr indent="-317500" lvl="1" marL="914400" rtl="0">
              <a:spcBef>
                <a:spcPts val="0"/>
              </a:spcBef>
              <a:spcAft>
                <a:spcPts val="0"/>
              </a:spcAft>
              <a:buSzPts val="1400"/>
              <a:buChar char="-"/>
            </a:pPr>
            <a:r>
              <a:rPr lang="en"/>
              <a:t>Standardize</a:t>
            </a:r>
            <a:r>
              <a:rPr lang="en"/>
              <a:t> “Date” field on both data set (weather and crime)</a:t>
            </a:r>
            <a:endParaRPr/>
          </a:p>
          <a:p>
            <a:pPr indent="0" lvl="0" marL="0" rtl="0">
              <a:spcBef>
                <a:spcPts val="1600"/>
              </a:spcBef>
              <a:spcAft>
                <a:spcPts val="0"/>
              </a:spcAft>
              <a:buNone/>
            </a:pPr>
            <a:r>
              <a:t/>
            </a:r>
            <a:endParaRPr sz="900"/>
          </a:p>
          <a:p>
            <a:pPr indent="0" lvl="0" marL="914400">
              <a:spcBef>
                <a:spcPts val="1600"/>
              </a:spcBef>
              <a:spcAft>
                <a:spcPts val="1600"/>
              </a:spcAft>
              <a:buNone/>
            </a:pPr>
            <a:r>
              <a:t/>
            </a:r>
            <a:endParaRPr/>
          </a:p>
        </p:txBody>
      </p:sp>
      <p:pic>
        <p:nvPicPr>
          <p:cNvPr id="105" name="Shape 105"/>
          <p:cNvPicPr preferRelativeResize="0"/>
          <p:nvPr/>
        </p:nvPicPr>
        <p:blipFill>
          <a:blip r:embed="rId3">
            <a:alphaModFix/>
          </a:blip>
          <a:stretch>
            <a:fillRect/>
          </a:stretch>
        </p:blipFill>
        <p:spPr>
          <a:xfrm>
            <a:off x="893475" y="1580725"/>
            <a:ext cx="4780727" cy="1570450"/>
          </a:xfrm>
          <a:prstGeom prst="rect">
            <a:avLst/>
          </a:prstGeom>
          <a:noFill/>
          <a:ln>
            <a:noFill/>
          </a:ln>
        </p:spPr>
      </p:pic>
      <p:pic>
        <p:nvPicPr>
          <p:cNvPr id="106" name="Shape 106"/>
          <p:cNvPicPr preferRelativeResize="0"/>
          <p:nvPr/>
        </p:nvPicPr>
        <p:blipFill>
          <a:blip r:embed="rId4">
            <a:alphaModFix/>
          </a:blip>
          <a:stretch>
            <a:fillRect/>
          </a:stretch>
        </p:blipFill>
        <p:spPr>
          <a:xfrm>
            <a:off x="893475" y="4089750"/>
            <a:ext cx="1698025" cy="788650"/>
          </a:xfrm>
          <a:prstGeom prst="rect">
            <a:avLst/>
          </a:prstGeom>
          <a:noFill/>
          <a:ln>
            <a:noFill/>
          </a:ln>
        </p:spPr>
      </p:pic>
      <p:pic>
        <p:nvPicPr>
          <p:cNvPr id="107" name="Shape 107"/>
          <p:cNvPicPr preferRelativeResize="0"/>
          <p:nvPr/>
        </p:nvPicPr>
        <p:blipFill>
          <a:blip r:embed="rId5">
            <a:alphaModFix/>
          </a:blip>
          <a:stretch>
            <a:fillRect/>
          </a:stretch>
        </p:blipFill>
        <p:spPr>
          <a:xfrm>
            <a:off x="2848775" y="4089750"/>
            <a:ext cx="1418350" cy="788650"/>
          </a:xfrm>
          <a:prstGeom prst="rect">
            <a:avLst/>
          </a:prstGeom>
          <a:noFill/>
          <a:ln>
            <a:noFill/>
          </a:ln>
        </p:spPr>
      </p:pic>
      <p:pic>
        <p:nvPicPr>
          <p:cNvPr id="108" name="Shape 108"/>
          <p:cNvPicPr preferRelativeResize="0"/>
          <p:nvPr/>
        </p:nvPicPr>
        <p:blipFill>
          <a:blip r:embed="rId6">
            <a:alphaModFix/>
          </a:blip>
          <a:stretch>
            <a:fillRect/>
          </a:stretch>
        </p:blipFill>
        <p:spPr>
          <a:xfrm>
            <a:off x="4571997" y="4089747"/>
            <a:ext cx="1810140" cy="78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Exploration, Correlation Testing</a:t>
            </a:r>
            <a:endParaRPr/>
          </a:p>
        </p:txBody>
      </p:sp>
      <p:pic>
        <p:nvPicPr>
          <p:cNvPr id="114" name="Shape 114"/>
          <p:cNvPicPr preferRelativeResize="0"/>
          <p:nvPr/>
        </p:nvPicPr>
        <p:blipFill>
          <a:blip r:embed="rId3">
            <a:alphaModFix/>
          </a:blip>
          <a:stretch>
            <a:fillRect/>
          </a:stretch>
        </p:blipFill>
        <p:spPr>
          <a:xfrm>
            <a:off x="4436050" y="1423475"/>
            <a:ext cx="4396249" cy="3093700"/>
          </a:xfrm>
          <a:prstGeom prst="rect">
            <a:avLst/>
          </a:prstGeom>
          <a:noFill/>
          <a:ln>
            <a:noFill/>
          </a:ln>
        </p:spPr>
      </p:pic>
      <p:pic>
        <p:nvPicPr>
          <p:cNvPr id="115" name="Shape 115"/>
          <p:cNvPicPr preferRelativeResize="0"/>
          <p:nvPr/>
        </p:nvPicPr>
        <p:blipFill>
          <a:blip r:embed="rId4">
            <a:alphaModFix/>
          </a:blip>
          <a:stretch>
            <a:fillRect/>
          </a:stretch>
        </p:blipFill>
        <p:spPr>
          <a:xfrm>
            <a:off x="247300" y="1423475"/>
            <a:ext cx="4131251" cy="317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a:t>
            </a:r>
            <a:r>
              <a:rPr lang="en"/>
              <a:t>, Correlation Testing</a:t>
            </a:r>
            <a:endParaRPr/>
          </a:p>
        </p:txBody>
      </p:sp>
      <p:pic>
        <p:nvPicPr>
          <p:cNvPr id="121" name="Shape 121"/>
          <p:cNvPicPr preferRelativeResize="0"/>
          <p:nvPr/>
        </p:nvPicPr>
        <p:blipFill>
          <a:blip r:embed="rId3">
            <a:alphaModFix/>
          </a:blip>
          <a:stretch>
            <a:fillRect/>
          </a:stretch>
        </p:blipFill>
        <p:spPr>
          <a:xfrm>
            <a:off x="880538" y="1147225"/>
            <a:ext cx="3691475" cy="3691475"/>
          </a:xfrm>
          <a:prstGeom prst="rect">
            <a:avLst/>
          </a:prstGeom>
          <a:noFill/>
          <a:ln>
            <a:noFill/>
          </a:ln>
        </p:spPr>
      </p:pic>
      <p:sp>
        <p:nvSpPr>
          <p:cNvPr id="122" name="Shape 122"/>
          <p:cNvSpPr txBox="1"/>
          <p:nvPr/>
        </p:nvSpPr>
        <p:spPr>
          <a:xfrm>
            <a:off x="5222800" y="1421300"/>
            <a:ext cx="3343200" cy="64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P-value is 1.5e-181 suggesting a very strong correlation. </a:t>
            </a:r>
            <a:endParaRPr/>
          </a:p>
        </p:txBody>
      </p:sp>
      <p:pic>
        <p:nvPicPr>
          <p:cNvPr id="123" name="Shape 123"/>
          <p:cNvPicPr preferRelativeResize="0"/>
          <p:nvPr/>
        </p:nvPicPr>
        <p:blipFill>
          <a:blip r:embed="rId4">
            <a:alphaModFix/>
          </a:blip>
          <a:stretch>
            <a:fillRect/>
          </a:stretch>
        </p:blipFill>
        <p:spPr>
          <a:xfrm>
            <a:off x="5222801" y="2202125"/>
            <a:ext cx="3218599" cy="243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